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53" r:id="rId3"/>
    <p:sldMasterId id="2147483676" r:id="rId4"/>
    <p:sldMasterId id="2147483680" r:id="rId5"/>
    <p:sldMasterId id="2147483682" r:id="rId6"/>
  </p:sldMasterIdLst>
  <p:notesMasterIdLst>
    <p:notesMasterId r:id="rId139"/>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281" r:id="rId48"/>
    <p:sldId id="282" r:id="rId49"/>
    <p:sldId id="283"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Lst>
  <p:sldSz cx="9144000" cy="5143500" type="screen16x9"/>
  <p:notesSz cx="6858000" cy="9144000"/>
  <p:embeddedFontLst>
    <p:embeddedFont>
      <p:font typeface="Lato" panose="020F0502020204030203" pitchFamily="34" charset="0"/>
      <p:regular r:id="rId140"/>
      <p:bold r:id="rId141"/>
      <p:italic r:id="rId142"/>
      <p:boldItalic r:id="rId143"/>
    </p:embeddedFont>
    <p:embeddedFont>
      <p:font typeface="Merriweather" panose="00000500000000000000" pitchFamily="2" charset="0"/>
      <p:regular r:id="rId144"/>
      <p:bold r:id="rId145"/>
      <p:italic r:id="rId146"/>
      <p:boldItalic r:id="rId147"/>
    </p:embeddedFont>
    <p:embeddedFont>
      <p:font typeface="Tahoma" panose="020B0604030504040204" pitchFamily="34" charset="0"/>
      <p:regular r:id="rId148"/>
      <p:bold r:id="rId149"/>
    </p:embeddedFont>
    <p:embeddedFont>
      <p:font typeface="Ubuntu" panose="020B0504030602030204" pitchFamily="34" charset="0"/>
      <p:regular r:id="rId150"/>
      <p:bold r:id="rId151"/>
      <p:italic r:id="rId152"/>
      <p:boldItalic r:id="rId153"/>
    </p:embeddedFont>
    <p:embeddedFont>
      <p:font typeface="Ubuntu Light" panose="020B0304030602030204" pitchFamily="34" charset="0"/>
      <p:regular r:id="rId154"/>
      <p:bold r:id="rId155"/>
      <p:italic r:id="rId156"/>
      <p:boldItalic r:id="rId157"/>
    </p:embeddedFont>
    <p:embeddedFont>
      <p:font typeface="Ubuntu Medium" panose="020B0604030602030204" pitchFamily="34" charset="0"/>
      <p:regular r:id="rId158"/>
      <p:bold r:id="rId159"/>
      <p:italic r:id="rId160"/>
      <p:boldItalic r:id="rId1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62" roundtripDataSignature="AMtx7mgbaFaDSdPkffjZcrvVfUOKwluIJ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42E76C-094B-419B-B42E-AED802BB35B9}">
  <a:tblStyle styleId="{5342E76C-094B-419B-B42E-AED802BB35B9}" styleName="Table_0">
    <a:wholeTbl>
      <a:tcTxStyle b="off" i="off">
        <a:font>
          <a:latin typeface="Arial"/>
          <a:ea typeface="Arial"/>
          <a:cs typeface="Arial"/>
        </a:font>
        <a:srgbClr val="000000"/>
      </a:tcTxStyle>
      <a:tcStyle>
        <a:tcBdr>
          <a:left>
            <a:ln w="9525" cap="flat" cmpd="sng">
              <a:solidFill>
                <a:srgbClr val="BFBFBF"/>
              </a:solidFill>
              <a:prstDash val="solid"/>
              <a:round/>
              <a:headEnd type="none" w="sm" len="sm"/>
              <a:tailEnd type="none" w="sm" len="sm"/>
            </a:ln>
          </a:left>
          <a:right>
            <a:ln w="9525" cap="flat" cmpd="sng">
              <a:solidFill>
                <a:srgbClr val="BFBFBF"/>
              </a:solidFill>
              <a:prstDash val="solid"/>
              <a:round/>
              <a:headEnd type="none" w="sm" len="sm"/>
              <a:tailEnd type="none" w="sm" len="sm"/>
            </a:ln>
          </a:right>
          <a:top>
            <a:ln w="9525" cap="flat" cmpd="sng">
              <a:solidFill>
                <a:srgbClr val="BFBFBF"/>
              </a:solidFill>
              <a:prstDash val="solid"/>
              <a:round/>
              <a:headEnd type="none" w="sm" len="sm"/>
              <a:tailEnd type="none" w="sm" len="sm"/>
            </a:ln>
          </a:top>
          <a:bottom>
            <a:ln w="9525" cap="flat" cmpd="sng">
              <a:solidFill>
                <a:srgbClr val="BFBFBF"/>
              </a:solidFill>
              <a:prstDash val="solid"/>
              <a:round/>
              <a:headEnd type="none" w="sm" len="sm"/>
              <a:tailEnd type="none" w="sm" len="sm"/>
            </a:ln>
          </a:bottom>
          <a:insideH>
            <a:ln w="9525" cap="flat" cmpd="sng">
              <a:solidFill>
                <a:srgbClr val="BFBFBF"/>
              </a:solidFill>
              <a:prstDash val="solid"/>
              <a:round/>
              <a:headEnd type="none" w="sm" len="sm"/>
              <a:tailEnd type="none" w="sm" len="sm"/>
            </a:ln>
          </a:insideH>
          <a:insideV>
            <a:ln w="9525" cap="flat" cmpd="sng">
              <a:solidFill>
                <a:srgbClr val="BFBFBF"/>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606C591-869F-4ADA-BF4F-D2B1F8E89CE5}"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22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font" Target="fonts/font20.fntdata"/><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font" Target="fonts/font10.fntdata"/><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font" Target="fonts/font21.fntdata"/><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notesMaster" Target="notesMasters/notesMaster1.xml"/><Relationship Id="rId85" Type="http://schemas.openxmlformats.org/officeDocument/2006/relationships/slide" Target="slides/slide79.xml"/><Relationship Id="rId150" Type="http://schemas.openxmlformats.org/officeDocument/2006/relationships/font" Target="fonts/font11.fntdata"/><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font" Target="fonts/font1.fntdata"/><Relationship Id="rId145" Type="http://schemas.openxmlformats.org/officeDocument/2006/relationships/font" Target="fonts/font6.fntdata"/><Relationship Id="rId161" Type="http://schemas.openxmlformats.org/officeDocument/2006/relationships/font" Target="fonts/font22.fntdata"/><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font" Target="fonts/font12.fntdata"/><Relationship Id="rId156" Type="http://schemas.openxmlformats.org/officeDocument/2006/relationships/font" Target="fonts/font17.fntdata"/><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font" Target="fonts/font2.fntdata"/><Relationship Id="rId146" Type="http://schemas.openxmlformats.org/officeDocument/2006/relationships/font" Target="fonts/font7.fntdata"/><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customschemas.google.com/relationships/presentationmetadata" Target="metadata"/><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font" Target="fonts/font18.fntdata"/><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font" Target="fonts/font13.fntdata"/><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font" Target="fonts/font8.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font" Target="fonts/font3.fntdata"/><Relationship Id="rId163"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font" Target="fonts/font19.fntdata"/><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font" Target="fonts/font14.fntdata"/><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font" Target="fonts/font4.fntdata"/><Relationship Id="rId148" Type="http://schemas.openxmlformats.org/officeDocument/2006/relationships/font" Target="fonts/font9.fntdata"/><Relationship Id="rId16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font" Target="fonts/font15.fntdata"/><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font" Target="fonts/font5.fntdata"/><Relationship Id="rId90" Type="http://schemas.openxmlformats.org/officeDocument/2006/relationships/slide" Target="slides/slide84.xml"/><Relationship Id="rId165" Type="http://schemas.openxmlformats.org/officeDocument/2006/relationships/theme" Target="theme/theme1.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25ae4aafdc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325ae4aafdc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388" name="Google Shape;388;g325ae4aafdc_0_4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F35A5D04-613D-1AD0-52A5-CBC7C55FB719}"/>
            </a:ext>
          </a:extLst>
        </p:cNvPr>
        <p:cNvGrpSpPr/>
        <p:nvPr/>
      </p:nvGrpSpPr>
      <p:grpSpPr>
        <a:xfrm>
          <a:off x="0" y="0"/>
          <a:ext cx="0" cy="0"/>
          <a:chOff x="0" y="0"/>
          <a:chExt cx="0" cy="0"/>
        </a:xfrm>
      </p:grpSpPr>
      <p:sp>
        <p:nvSpPr>
          <p:cNvPr id="401" name="Google Shape;401;g32c08df7a2f_0_2384:notes">
            <a:extLst>
              <a:ext uri="{FF2B5EF4-FFF2-40B4-BE49-F238E27FC236}">
                <a16:creationId xmlns:a16="http://schemas.microsoft.com/office/drawing/2014/main" id="{9695731E-5B98-ADEF-AC23-C59F1AC8740D}"/>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32c08df7a2f_0_2384:notes">
            <a:extLst>
              <a:ext uri="{FF2B5EF4-FFF2-40B4-BE49-F238E27FC236}">
                <a16:creationId xmlns:a16="http://schemas.microsoft.com/office/drawing/2014/main" id="{45C72D69-E02C-4795-B2BC-38DDA22E8F5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94118"/>
              </a:lnSpc>
              <a:spcBef>
                <a:spcPts val="0"/>
              </a:spcBef>
              <a:spcAft>
                <a:spcPts val="0"/>
              </a:spcAft>
              <a:buClr>
                <a:schemeClr val="dk1"/>
              </a:buClr>
              <a:buSzPts val="1100"/>
              <a:buFont typeface="Arial"/>
              <a:buNone/>
            </a:pPr>
            <a:r>
              <a:rPr lang="en" sz="1000">
                <a:solidFill>
                  <a:schemeClr val="dk1"/>
                </a:solidFill>
                <a:latin typeface="Tahoma"/>
                <a:ea typeface="Tahoma"/>
                <a:cs typeface="Tahoma"/>
                <a:sym typeface="Tahoma"/>
              </a:rPr>
              <a:t>Appian has developed, shipped, and deployed AI for years. We currently provide several ways to leverage the power of AI within the platform.</a:t>
            </a:r>
            <a:endParaRPr sz="1000">
              <a:solidFill>
                <a:schemeClr val="dk1"/>
              </a:solidFill>
              <a:latin typeface="Tahoma"/>
              <a:ea typeface="Tahoma"/>
              <a:cs typeface="Tahoma"/>
              <a:sym typeface="Tahoma"/>
            </a:endParaRPr>
          </a:p>
          <a:p>
            <a:pPr marL="0" lvl="0" indent="0" algn="l" rtl="0">
              <a:lnSpc>
                <a:spcPct val="100000"/>
              </a:lnSpc>
              <a:spcBef>
                <a:spcPts val="0"/>
              </a:spcBef>
              <a:spcAft>
                <a:spcPts val="0"/>
              </a:spcAft>
              <a:buClr>
                <a:schemeClr val="dk1"/>
              </a:buClr>
              <a:buSzPts val="1100"/>
              <a:buFont typeface="Arial"/>
              <a:buNone/>
            </a:pPr>
            <a:r>
              <a:rPr lang="en" sz="800">
                <a:solidFill>
                  <a:schemeClr val="dk1"/>
                </a:solidFill>
              </a:rPr>
              <a:t>These are just a few of the many ways you can use the App Market plugins (e.g Azure OpenAI) to integrate generative AI into your Appian applications. </a:t>
            </a: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1 - </a:t>
            </a:r>
            <a:r>
              <a:rPr lang="en" sz="800" b="1">
                <a:solidFill>
                  <a:schemeClr val="dk1"/>
                </a:solidFill>
              </a:rPr>
              <a:t>Entity Extractor</a:t>
            </a:r>
            <a:r>
              <a:rPr lang="en" sz="800">
                <a:solidFill>
                  <a:schemeClr val="dk1"/>
                </a:solidFill>
              </a:rPr>
              <a:t> - Analyze process data from Appian apps to identify bottlenecks and improve total user experience.</a:t>
            </a:r>
            <a:endParaRPr sz="800">
              <a:solidFill>
                <a:schemeClr val="dk1"/>
              </a:solidFill>
            </a:endParaRPr>
          </a:p>
          <a:p>
            <a:pPr marL="457200" lvl="0" indent="0" algn="l" rtl="0">
              <a:lnSpc>
                <a:spcPct val="100000"/>
              </a:lnSpc>
              <a:spcBef>
                <a:spcPts val="0"/>
              </a:spcBef>
              <a:spcAft>
                <a:spcPts val="0"/>
              </a:spcAft>
              <a:buClr>
                <a:schemeClr val="dk1"/>
              </a:buClr>
              <a:buSzPts val="8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2 - </a:t>
            </a:r>
            <a:r>
              <a:rPr lang="en" sz="800" b="1">
                <a:solidFill>
                  <a:schemeClr val="dk1"/>
                </a:solidFill>
              </a:rPr>
              <a:t>Knowledge Assistant (Chatbot)</a:t>
            </a:r>
            <a:r>
              <a:rPr lang="en" sz="800">
                <a:solidFill>
                  <a:schemeClr val="dk1"/>
                </a:solidFill>
              </a:rPr>
              <a:t> - Integrate into existing Merck applications used by employees to assist in decision making within processes.</a:t>
            </a:r>
            <a:endParaRPr sz="800">
              <a:solidFill>
                <a:schemeClr val="dk1"/>
              </a:solidFill>
            </a:endParaRPr>
          </a:p>
          <a:p>
            <a:pPr marL="457200" lvl="0" indent="0" algn="l" rtl="0">
              <a:lnSpc>
                <a:spcPct val="100000"/>
              </a:lnSpc>
              <a:spcBef>
                <a:spcPts val="0"/>
              </a:spcBef>
              <a:spcAft>
                <a:spcPts val="0"/>
              </a:spcAft>
              <a:buClr>
                <a:schemeClr val="dk1"/>
              </a:buClr>
              <a:buSzPts val="8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3 - </a:t>
            </a:r>
            <a:r>
              <a:rPr lang="en" sz="800" b="1">
                <a:solidFill>
                  <a:schemeClr val="dk1"/>
                </a:solidFill>
              </a:rPr>
              <a:t>Document Summarizer </a:t>
            </a:r>
            <a:r>
              <a:rPr lang="en" sz="800">
                <a:solidFill>
                  <a:schemeClr val="dk1"/>
                </a:solidFill>
              </a:rPr>
              <a:t>- Generate summaries of incoming documents such as invoices.</a:t>
            </a: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4 - </a:t>
            </a:r>
            <a:r>
              <a:rPr lang="en" sz="800" b="1">
                <a:solidFill>
                  <a:schemeClr val="dk1"/>
                </a:solidFill>
              </a:rPr>
              <a:t>Trend Prediction</a:t>
            </a:r>
            <a:r>
              <a:rPr lang="en" sz="800">
                <a:solidFill>
                  <a:schemeClr val="dk1"/>
                </a:solidFill>
              </a:rPr>
              <a:t> - Identify positive and negative trends and anomalies using process data from application population.</a:t>
            </a:r>
            <a:endParaRPr sz="8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5 - Appian IDP/Skill - </a:t>
            </a:r>
            <a:r>
              <a:rPr lang="en" sz="800" b="1">
                <a:solidFill>
                  <a:schemeClr val="dk1"/>
                </a:solidFill>
              </a:rPr>
              <a:t>eCoA Test Report</a:t>
            </a:r>
            <a:r>
              <a:rPr lang="en" sz="800">
                <a:solidFill>
                  <a:schemeClr val="dk1"/>
                </a:solidFill>
              </a:rPr>
              <a:t> (MMD)</a:t>
            </a:r>
            <a:endParaRPr sz="800">
              <a:solidFill>
                <a:schemeClr val="dk1"/>
              </a:solidFill>
            </a:endParaRPr>
          </a:p>
          <a:p>
            <a:pPr marL="457200" lvl="0" indent="0" algn="l" rtl="0">
              <a:lnSpc>
                <a:spcPct val="100000"/>
              </a:lnSpc>
              <a:spcBef>
                <a:spcPts val="0"/>
              </a:spcBef>
              <a:spcAft>
                <a:spcPts val="0"/>
              </a:spcAft>
              <a:buClr>
                <a:schemeClr val="dk1"/>
              </a:buClr>
              <a:buSzPts val="8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6 - Appian IDP/Skill - </a:t>
            </a:r>
            <a:r>
              <a:rPr lang="en" sz="800" b="1">
                <a:solidFill>
                  <a:schemeClr val="dk1"/>
                </a:solidFill>
              </a:rPr>
              <a:t>Invoices</a:t>
            </a:r>
            <a:endParaRPr sz="1000">
              <a:solidFill>
                <a:schemeClr val="dk1"/>
              </a:solidFill>
              <a:latin typeface="Tahoma"/>
              <a:ea typeface="Tahoma"/>
              <a:cs typeface="Tahoma"/>
              <a:sym typeface="Tahoma"/>
            </a:endParaRPr>
          </a:p>
          <a:p>
            <a:pPr marL="0" lvl="0" indent="0" algn="l" rtl="0">
              <a:lnSpc>
                <a:spcPct val="100000"/>
              </a:lnSpc>
              <a:spcBef>
                <a:spcPts val="0"/>
              </a:spcBef>
              <a:spcAft>
                <a:spcPts val="0"/>
              </a:spcAft>
              <a:buSzPts val="1100"/>
              <a:buNone/>
            </a:pPr>
            <a:endParaRPr sz="1200">
              <a:solidFill>
                <a:srgbClr val="1F1F1F"/>
              </a:solidFill>
            </a:endParaRPr>
          </a:p>
          <a:p>
            <a:pPr marL="0" lvl="0" indent="0" algn="l" rtl="0">
              <a:lnSpc>
                <a:spcPct val="100000"/>
              </a:lnSpc>
              <a:spcBef>
                <a:spcPts val="0"/>
              </a:spcBef>
              <a:spcAft>
                <a:spcPts val="0"/>
              </a:spcAft>
              <a:buSzPts val="1100"/>
              <a:buNone/>
            </a:pPr>
            <a:endParaRPr sz="1200">
              <a:solidFill>
                <a:srgbClr val="1F1F1F"/>
              </a:solidFill>
              <a:highlight>
                <a:srgbClr val="FFFFFF"/>
              </a:highlight>
            </a:endParaRPr>
          </a:p>
        </p:txBody>
      </p:sp>
    </p:spTree>
    <p:extLst>
      <p:ext uri="{BB962C8B-B14F-4D97-AF65-F5344CB8AC3E}">
        <p14:creationId xmlns:p14="http://schemas.microsoft.com/office/powerpoint/2010/main" val="15575402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a:extLst>
            <a:ext uri="{FF2B5EF4-FFF2-40B4-BE49-F238E27FC236}">
              <a16:creationId xmlns:a16="http://schemas.microsoft.com/office/drawing/2014/main" id="{F7BF5FD4-9B16-9342-D13E-5A7B78BFBA27}"/>
            </a:ext>
          </a:extLst>
        </p:cNvPr>
        <p:cNvGrpSpPr/>
        <p:nvPr/>
      </p:nvGrpSpPr>
      <p:grpSpPr>
        <a:xfrm>
          <a:off x="0" y="0"/>
          <a:ext cx="0" cy="0"/>
          <a:chOff x="0" y="0"/>
          <a:chExt cx="0" cy="0"/>
        </a:xfrm>
      </p:grpSpPr>
      <p:sp>
        <p:nvSpPr>
          <p:cNvPr id="415" name="Google Shape;415;g2827e65ead6_0_53:notes">
            <a:extLst>
              <a:ext uri="{FF2B5EF4-FFF2-40B4-BE49-F238E27FC236}">
                <a16:creationId xmlns:a16="http://schemas.microsoft.com/office/drawing/2014/main" id="{DF79E5F5-6240-3AAE-14D8-74C91F9123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g2827e65ead6_0_53:notes">
            <a:extLst>
              <a:ext uri="{FF2B5EF4-FFF2-40B4-BE49-F238E27FC236}">
                <a16:creationId xmlns:a16="http://schemas.microsoft.com/office/drawing/2014/main" id="{DB1F419F-5C6C-0FAD-2CB1-4CB3AD4291B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rgbClr val="1F1F1F"/>
                </a:solidFill>
              </a:rPr>
              <a:t>Artificial intelligence (AI) is rapidly transforming the pharmaceutical industry, with innovative use cases emerging all the time. </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AI is being used to improve the efficiency and effectiveness of many aspects of the pharmaceutical industry, such as manufacturing, supply chain management, and marketing.</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As AI technology continues to develop, we can expect to see even more innovative and transformative use cases emerge.</a:t>
            </a:r>
            <a:endParaRPr sz="1200">
              <a:solidFill>
                <a:srgbClr val="1F1F1F"/>
              </a:solidFill>
            </a:endParaRPr>
          </a:p>
          <a:p>
            <a:pPr marL="0" lvl="0" indent="0" algn="l" rtl="0">
              <a:lnSpc>
                <a:spcPct val="100000"/>
              </a:lnSpc>
              <a:spcBef>
                <a:spcPts val="0"/>
              </a:spcBef>
              <a:spcAft>
                <a:spcPts val="0"/>
              </a:spcAft>
              <a:buSzPts val="1100"/>
              <a:buNone/>
            </a:pPr>
            <a:endParaRPr sz="1200">
              <a:solidFill>
                <a:srgbClr val="1F1F1F"/>
              </a:solidFill>
              <a:highlight>
                <a:srgbClr val="FFFFFF"/>
              </a:highlight>
            </a:endParaRPr>
          </a:p>
        </p:txBody>
      </p:sp>
    </p:spTree>
    <p:extLst>
      <p:ext uri="{BB962C8B-B14F-4D97-AF65-F5344CB8AC3E}">
        <p14:creationId xmlns:p14="http://schemas.microsoft.com/office/powerpoint/2010/main" val="85329405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a:extLst>
            <a:ext uri="{FF2B5EF4-FFF2-40B4-BE49-F238E27FC236}">
              <a16:creationId xmlns:a16="http://schemas.microsoft.com/office/drawing/2014/main" id="{B544FD26-7C38-72B5-571B-F8AA7F010C5C}"/>
            </a:ext>
          </a:extLst>
        </p:cNvPr>
        <p:cNvGrpSpPr/>
        <p:nvPr/>
      </p:nvGrpSpPr>
      <p:grpSpPr>
        <a:xfrm>
          <a:off x="0" y="0"/>
          <a:ext cx="0" cy="0"/>
          <a:chOff x="0" y="0"/>
          <a:chExt cx="0" cy="0"/>
        </a:xfrm>
      </p:grpSpPr>
      <p:sp>
        <p:nvSpPr>
          <p:cNvPr id="424" name="Google Shape;424;g32c08df7a2f_0_2250:notes">
            <a:extLst>
              <a:ext uri="{FF2B5EF4-FFF2-40B4-BE49-F238E27FC236}">
                <a16:creationId xmlns:a16="http://schemas.microsoft.com/office/drawing/2014/main" id="{53C03A89-35B6-7FBC-6BA0-A6C731AE6C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32c08df7a2f_0_2250:notes">
            <a:extLst>
              <a:ext uri="{FF2B5EF4-FFF2-40B4-BE49-F238E27FC236}">
                <a16:creationId xmlns:a16="http://schemas.microsoft.com/office/drawing/2014/main" id="{439BD6B8-C476-EEA8-F255-36F6613BA63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rgbClr val="1F1F1F"/>
                </a:solidFill>
              </a:rPr>
              <a:t>Artificial intelligence (AI) is rapidly transforming the pharmaceutical industry, with innovative use cases emerging all the time. </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AI is being used to improve the efficiency and effectiveness of many aspects of the pharmaceutical industry, such as manufacturing, supply chain management, and marketing.</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As AI technology continues to develop, we can expect to see even more innovative and transformative use cases emerge.</a:t>
            </a:r>
            <a:endParaRPr sz="1200">
              <a:solidFill>
                <a:srgbClr val="1F1F1F"/>
              </a:solidFill>
            </a:endParaRPr>
          </a:p>
          <a:p>
            <a:pPr marL="0" lvl="0" indent="0" algn="l" rtl="0">
              <a:lnSpc>
                <a:spcPct val="100000"/>
              </a:lnSpc>
              <a:spcBef>
                <a:spcPts val="0"/>
              </a:spcBef>
              <a:spcAft>
                <a:spcPts val="0"/>
              </a:spcAft>
              <a:buSzPts val="1100"/>
              <a:buNone/>
            </a:pPr>
            <a:endParaRPr sz="1200">
              <a:solidFill>
                <a:srgbClr val="1F1F1F"/>
              </a:solidFill>
              <a:highlight>
                <a:srgbClr val="FFFFFF"/>
              </a:highlight>
            </a:endParaRPr>
          </a:p>
        </p:txBody>
      </p:sp>
    </p:spTree>
    <p:extLst>
      <p:ext uri="{BB962C8B-B14F-4D97-AF65-F5344CB8AC3E}">
        <p14:creationId xmlns:p14="http://schemas.microsoft.com/office/powerpoint/2010/main" val="23815146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a:extLst>
            <a:ext uri="{FF2B5EF4-FFF2-40B4-BE49-F238E27FC236}">
              <a16:creationId xmlns:a16="http://schemas.microsoft.com/office/drawing/2014/main" id="{30C3B142-84FE-5C9E-0995-5B04DB3FE194}"/>
            </a:ext>
          </a:extLst>
        </p:cNvPr>
        <p:cNvGrpSpPr/>
        <p:nvPr/>
      </p:nvGrpSpPr>
      <p:grpSpPr>
        <a:xfrm>
          <a:off x="0" y="0"/>
          <a:ext cx="0" cy="0"/>
          <a:chOff x="0" y="0"/>
          <a:chExt cx="0" cy="0"/>
        </a:xfrm>
      </p:grpSpPr>
      <p:sp>
        <p:nvSpPr>
          <p:cNvPr id="441" name="Google Shape;441;g32c08df7a2f_0_2487:notes">
            <a:extLst>
              <a:ext uri="{FF2B5EF4-FFF2-40B4-BE49-F238E27FC236}">
                <a16:creationId xmlns:a16="http://schemas.microsoft.com/office/drawing/2014/main" id="{A3E0A2EE-459E-8995-FCDF-ABBF0ABF5AB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2c08df7a2f_0_2487:notes">
            <a:extLst>
              <a:ext uri="{FF2B5EF4-FFF2-40B4-BE49-F238E27FC236}">
                <a16:creationId xmlns:a16="http://schemas.microsoft.com/office/drawing/2014/main" id="{E9ED2CB0-F4B0-57B9-621B-D403D4A5F6F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a single place to access, analyze, and report on process and business data. By combining the capabilities of data fabric, process mining, machine learning, and generative AI, Process HQ helps monitor and improve every business workflow built on Appian</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Process HQ has two core capabilities:</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b="1">
                <a:solidFill>
                  <a:schemeClr val="dk1"/>
                </a:solidFill>
                <a:latin typeface="Tahoma"/>
                <a:ea typeface="Tahoma"/>
                <a:cs typeface="Tahoma"/>
                <a:sym typeface="Tahoma"/>
              </a:rPr>
              <a:t>data fabric insights,</a:t>
            </a:r>
            <a:r>
              <a:rPr lang="en" sz="1300">
                <a:solidFill>
                  <a:schemeClr val="dk1"/>
                </a:solidFill>
                <a:latin typeface="Tahoma"/>
                <a:ea typeface="Tahoma"/>
                <a:cs typeface="Tahoma"/>
                <a:sym typeface="Tahoma"/>
              </a:rPr>
              <a:t> for exploring enterprise data and reporting on key business performance indicators. </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b="1">
                <a:solidFill>
                  <a:schemeClr val="dk1"/>
                </a:solidFill>
                <a:latin typeface="Tahoma"/>
                <a:ea typeface="Tahoma"/>
                <a:cs typeface="Tahoma"/>
                <a:sym typeface="Tahoma"/>
              </a:rPr>
              <a:t>Process insights,</a:t>
            </a:r>
            <a:r>
              <a:rPr lang="en" sz="1300">
                <a:solidFill>
                  <a:schemeClr val="dk1"/>
                </a:solidFill>
                <a:latin typeface="Tahoma"/>
                <a:ea typeface="Tahoma"/>
                <a:cs typeface="Tahoma"/>
                <a:sym typeface="Tahoma"/>
              </a:rPr>
              <a:t> for automating process mining analysis and using intelligent recommendations to take action. </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And with that Appian offers a solution where process mining isn’t just a siloed tool for measuring process performance, but a native experience that’s central to effective process automation. </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Together, these approaches offer a holistic view of an organization's operations</a:t>
            </a:r>
            <a:endParaRPr sz="1300">
              <a:solidFill>
                <a:schemeClr val="dk1"/>
              </a:solidFill>
              <a:latin typeface="Tahoma"/>
              <a:ea typeface="Tahoma"/>
              <a:cs typeface="Tahoma"/>
              <a:sym typeface="Tahoma"/>
            </a:endParaRPr>
          </a:p>
          <a:p>
            <a:pPr marL="0" marR="209550" lvl="0" indent="0" algn="l" rtl="0">
              <a:lnSpc>
                <a:spcPct val="150000"/>
              </a:lnSpc>
              <a:spcBef>
                <a:spcPts val="500"/>
              </a:spcBef>
              <a:spcAft>
                <a:spcPts val="0"/>
              </a:spcAft>
              <a:buClr>
                <a:schemeClr val="dk1"/>
              </a:buClr>
              <a:buSzPts val="1100"/>
              <a:buFont typeface="Arial"/>
              <a:buNone/>
            </a:pPr>
            <a:endParaRPr sz="1000">
              <a:solidFill>
                <a:schemeClr val="dk1"/>
              </a:solidFill>
              <a:latin typeface="Ubuntu Light"/>
              <a:ea typeface="Ubuntu Light"/>
              <a:cs typeface="Ubuntu Light"/>
              <a:sym typeface="Ubuntu Light"/>
            </a:endParaRPr>
          </a:p>
          <a:p>
            <a:pPr marL="0" marR="209550" lvl="0" indent="0" algn="l" rtl="0">
              <a:lnSpc>
                <a:spcPct val="150000"/>
              </a:lnSpc>
              <a:spcBef>
                <a:spcPts val="1000"/>
              </a:spcBef>
              <a:spcAft>
                <a:spcPts val="0"/>
              </a:spcAft>
              <a:buClr>
                <a:schemeClr val="dk1"/>
              </a:buClr>
              <a:buSzPts val="1100"/>
              <a:buFont typeface="Arial"/>
              <a:buNone/>
            </a:pPr>
            <a:br>
              <a:rPr lang="en" sz="1000">
                <a:solidFill>
                  <a:srgbClr val="1616FF"/>
                </a:solidFill>
                <a:latin typeface="Ubuntu Medium"/>
                <a:ea typeface="Ubuntu Medium"/>
                <a:cs typeface="Ubuntu Medium"/>
                <a:sym typeface="Ubuntu Medium"/>
              </a:rPr>
            </a:br>
            <a:endParaRPr>
              <a:solidFill>
                <a:schemeClr val="dk1"/>
              </a:solidFill>
            </a:endParaRPr>
          </a:p>
          <a:p>
            <a:pPr marL="0" lvl="0" indent="0" algn="l" rtl="0">
              <a:spcBef>
                <a:spcPts val="1000"/>
              </a:spcBef>
              <a:spcAft>
                <a:spcPts val="0"/>
              </a:spcAft>
              <a:buNone/>
            </a:pPr>
            <a:endParaRPr/>
          </a:p>
        </p:txBody>
      </p:sp>
      <p:sp>
        <p:nvSpPr>
          <p:cNvPr id="443" name="Google Shape;443;g32c08df7a2f_0_2487:notes">
            <a:extLst>
              <a:ext uri="{FF2B5EF4-FFF2-40B4-BE49-F238E27FC236}">
                <a16:creationId xmlns:a16="http://schemas.microsoft.com/office/drawing/2014/main" id="{B6A212AE-109A-0BDA-6EF1-381AAD5B63D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103</a:t>
            </a:fld>
            <a:endParaRPr/>
          </a:p>
        </p:txBody>
      </p:sp>
    </p:spTree>
    <p:extLst>
      <p:ext uri="{BB962C8B-B14F-4D97-AF65-F5344CB8AC3E}">
        <p14:creationId xmlns:p14="http://schemas.microsoft.com/office/powerpoint/2010/main" val="34702216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6D43C65D-346D-6B6B-F9A1-ACE52FDFEB5B}"/>
            </a:ext>
          </a:extLst>
        </p:cNvPr>
        <p:cNvGrpSpPr/>
        <p:nvPr/>
      </p:nvGrpSpPr>
      <p:grpSpPr>
        <a:xfrm>
          <a:off x="0" y="0"/>
          <a:ext cx="0" cy="0"/>
          <a:chOff x="0" y="0"/>
          <a:chExt cx="0" cy="0"/>
        </a:xfrm>
      </p:grpSpPr>
      <p:sp>
        <p:nvSpPr>
          <p:cNvPr id="452" name="Google Shape;452;g32c08df7a2f_0_1565:notes">
            <a:extLst>
              <a:ext uri="{FF2B5EF4-FFF2-40B4-BE49-F238E27FC236}">
                <a16:creationId xmlns:a16="http://schemas.microsoft.com/office/drawing/2014/main" id="{3F521F48-D075-5664-77CE-0B6B14A0B242}"/>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2c08df7a2f_0_1565:notes">
            <a:extLst>
              <a:ext uri="{FF2B5EF4-FFF2-40B4-BE49-F238E27FC236}">
                <a16:creationId xmlns:a16="http://schemas.microsoft.com/office/drawing/2014/main" id="{9922AF7C-5315-1E1D-84EE-C3D97D7B9C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09550" lvl="0" indent="0" algn="l" rtl="0">
              <a:lnSpc>
                <a:spcPct val="150000"/>
              </a:lnSpc>
              <a:spcBef>
                <a:spcPts val="0"/>
              </a:spcBef>
              <a:spcAft>
                <a:spcPts val="0"/>
              </a:spcAft>
              <a:buClr>
                <a:schemeClr val="dk1"/>
              </a:buClr>
              <a:buSzPts val="1100"/>
              <a:buFont typeface="Arial"/>
              <a:buNone/>
            </a:pPr>
            <a:r>
              <a:rPr lang="en" sz="1000">
                <a:solidFill>
                  <a:srgbClr val="1616FF"/>
                </a:solidFill>
                <a:latin typeface="Ubuntu Medium"/>
                <a:ea typeface="Ubuntu Medium"/>
                <a:cs typeface="Ubuntu Medium"/>
                <a:sym typeface="Ubuntu Medium"/>
              </a:rPr>
              <a:t>Process insights. </a:t>
            </a:r>
            <a:endParaRPr sz="1000">
              <a:solidFill>
                <a:srgbClr val="1616FF"/>
              </a:solidFill>
              <a:latin typeface="Ubuntu Medium"/>
              <a:ea typeface="Ubuntu Medium"/>
              <a:cs typeface="Ubuntu Medium"/>
              <a:sym typeface="Ubuntu Medium"/>
            </a:endParaRPr>
          </a:p>
          <a:p>
            <a:pPr marL="0" marR="209550" lvl="0" indent="0" algn="l" rtl="0">
              <a:lnSpc>
                <a:spcPct val="150000"/>
              </a:lnSpc>
              <a:spcBef>
                <a:spcPts val="1000"/>
              </a:spcBef>
              <a:spcAft>
                <a:spcPts val="0"/>
              </a:spcAft>
              <a:buClr>
                <a:schemeClr val="dk1"/>
              </a:buClr>
              <a:buSzPts val="1100"/>
              <a:buFont typeface="Arial"/>
              <a:buNone/>
            </a:pPr>
            <a:r>
              <a:rPr lang="en" sz="1000">
                <a:solidFill>
                  <a:schemeClr val="dk1"/>
                </a:solidFill>
                <a:latin typeface="Ubuntu Light"/>
                <a:ea typeface="Ubuntu Light"/>
                <a:cs typeface="Ubuntu Light"/>
                <a:sym typeface="Ubuntu Light"/>
              </a:rPr>
              <a:t>Process insights empower business users to visualize processes,  identify inefficiencies, and plan improvements with automatic analysis and intelligent recommendations. These insights can be saved and shared with others to easily monitor process performance over time.</a:t>
            </a:r>
            <a:endParaRPr sz="1000">
              <a:solidFill>
                <a:schemeClr val="dk1"/>
              </a:solidFill>
              <a:latin typeface="Ubuntu Light"/>
              <a:ea typeface="Ubuntu Light"/>
              <a:cs typeface="Ubuntu Light"/>
              <a:sym typeface="Ubuntu Light"/>
            </a:endParaRPr>
          </a:p>
          <a:p>
            <a:pPr marL="228600" marR="209550" lvl="0" indent="-279400" algn="l" rtl="0">
              <a:lnSpc>
                <a:spcPct val="150000"/>
              </a:lnSpc>
              <a:spcBef>
                <a:spcPts val="1000"/>
              </a:spcBef>
              <a:spcAft>
                <a:spcPts val="0"/>
              </a:spcAft>
              <a:buClr>
                <a:srgbClr val="1616FF"/>
              </a:buClr>
              <a:buSzPts val="800"/>
              <a:buFont typeface="Ubuntu Light"/>
              <a:buChar char="●"/>
            </a:pPr>
            <a:r>
              <a:rPr lang="en" sz="1000">
                <a:solidFill>
                  <a:schemeClr val="dk1"/>
                </a:solidFill>
                <a:latin typeface="Ubuntu Light"/>
                <a:ea typeface="Ubuntu Light"/>
                <a:cs typeface="Ubuntu Light"/>
                <a:sym typeface="Ubuntu Light"/>
              </a:rPr>
              <a:t>Prep data for process mining from multiple sources with just a few clicks using low-code.</a:t>
            </a:r>
            <a:endParaRPr sz="1000">
              <a:solidFill>
                <a:schemeClr val="dk1"/>
              </a:solidFill>
              <a:latin typeface="Ubuntu Light"/>
              <a:ea typeface="Ubuntu Light"/>
              <a:cs typeface="Ubuntu Light"/>
              <a:sym typeface="Ubuntu Light"/>
            </a:endParaRPr>
          </a:p>
          <a:p>
            <a:pPr marL="228600" marR="209550" lvl="0" indent="-285750" algn="l" rtl="0">
              <a:lnSpc>
                <a:spcPct val="150000"/>
              </a:lnSpc>
              <a:spcBef>
                <a:spcPts val="1000"/>
              </a:spcBef>
              <a:spcAft>
                <a:spcPts val="0"/>
              </a:spcAft>
              <a:buClr>
                <a:srgbClr val="1616FF"/>
              </a:buClr>
              <a:buSzPts val="900"/>
              <a:buFont typeface="Ubuntu Light"/>
              <a:buChar char="●"/>
            </a:pPr>
            <a:r>
              <a:rPr lang="en" sz="1000">
                <a:solidFill>
                  <a:schemeClr val="dk1"/>
                </a:solidFill>
                <a:latin typeface="Ubuntu Light"/>
                <a:ea typeface="Ubuntu Light"/>
                <a:cs typeface="Ubuntu Light"/>
                <a:sym typeface="Ubuntu Light"/>
              </a:rPr>
              <a:t>Follow a guided experience to identify process problems with intelligent recommendations for taking action.</a:t>
            </a:r>
            <a:endParaRPr sz="1000">
              <a:solidFill>
                <a:schemeClr val="dk1"/>
              </a:solidFill>
              <a:latin typeface="Ubuntu Light"/>
              <a:ea typeface="Ubuntu Light"/>
              <a:cs typeface="Ubuntu Light"/>
              <a:sym typeface="Ubuntu Light"/>
            </a:endParaRPr>
          </a:p>
          <a:p>
            <a:pPr marL="228600" marR="209550" lvl="0" indent="-285750" algn="l" rtl="0">
              <a:lnSpc>
                <a:spcPct val="150000"/>
              </a:lnSpc>
              <a:spcBef>
                <a:spcPts val="1000"/>
              </a:spcBef>
              <a:spcAft>
                <a:spcPts val="0"/>
              </a:spcAft>
              <a:buClr>
                <a:srgbClr val="1616FF"/>
              </a:buClr>
              <a:buSzPts val="900"/>
              <a:buFont typeface="Ubuntu Light"/>
              <a:buChar char="●"/>
            </a:pPr>
            <a:r>
              <a:rPr lang="en" sz="1000">
                <a:solidFill>
                  <a:schemeClr val="dk1"/>
                </a:solidFill>
                <a:latin typeface="Ubuntu Light"/>
                <a:ea typeface="Ubuntu Light"/>
                <a:cs typeface="Ubuntu Light"/>
                <a:sym typeface="Ubuntu Light"/>
              </a:rPr>
              <a:t>Create executive dashboards to track process performance. </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6420009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a:extLst>
            <a:ext uri="{FF2B5EF4-FFF2-40B4-BE49-F238E27FC236}">
              <a16:creationId xmlns:a16="http://schemas.microsoft.com/office/drawing/2014/main" id="{2335733E-B1F7-DB63-0E34-7C5642319F07}"/>
            </a:ext>
          </a:extLst>
        </p:cNvPr>
        <p:cNvGrpSpPr/>
        <p:nvPr/>
      </p:nvGrpSpPr>
      <p:grpSpPr>
        <a:xfrm>
          <a:off x="0" y="0"/>
          <a:ext cx="0" cy="0"/>
          <a:chOff x="0" y="0"/>
          <a:chExt cx="0" cy="0"/>
        </a:xfrm>
      </p:grpSpPr>
      <p:sp>
        <p:nvSpPr>
          <p:cNvPr id="461" name="Google Shape;461;g32c08df7a2f_0_1572:notes">
            <a:extLst>
              <a:ext uri="{FF2B5EF4-FFF2-40B4-BE49-F238E27FC236}">
                <a16:creationId xmlns:a16="http://schemas.microsoft.com/office/drawing/2014/main" id="{B88B8539-5704-7A95-1281-12F98A348F4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2c08df7a2f_0_1572:notes">
            <a:extLst>
              <a:ext uri="{FF2B5EF4-FFF2-40B4-BE49-F238E27FC236}">
                <a16:creationId xmlns:a16="http://schemas.microsoft.com/office/drawing/2014/main" id="{FEE2C3A2-F6FD-35F9-2A6F-D86202AE3ACA}"/>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400" b="1">
                <a:latin typeface="Ubuntu"/>
                <a:ea typeface="Ubuntu"/>
                <a:cs typeface="Ubuntu"/>
                <a:sym typeface="Ubuntu"/>
              </a:rPr>
              <a:t>Traditional Process Mining </a:t>
            </a:r>
            <a:r>
              <a:rPr lang="en" sz="1400">
                <a:latin typeface="Ubuntu"/>
                <a:ea typeface="Ubuntu"/>
                <a:cs typeface="Ubuntu"/>
                <a:sym typeface="Ubuntu"/>
              </a:rPr>
              <a:t>requires consulting engagements and specialized skills, like data science and Python. This makes it </a:t>
            </a:r>
            <a:r>
              <a:rPr lang="en" sz="1400" b="1">
                <a:latin typeface="Ubuntu"/>
                <a:ea typeface="Ubuntu"/>
                <a:cs typeface="Ubuntu"/>
                <a:sym typeface="Ubuntu"/>
              </a:rPr>
              <a:t>hard to scale</a:t>
            </a:r>
            <a:r>
              <a:rPr lang="en" sz="1400">
                <a:latin typeface="Ubuntu"/>
                <a:ea typeface="Ubuntu"/>
                <a:cs typeface="Ubuntu"/>
                <a:sym typeface="Ubuntu"/>
              </a:rPr>
              <a:t> and </a:t>
            </a:r>
            <a:r>
              <a:rPr lang="en" sz="1400" b="1">
                <a:latin typeface="Ubuntu"/>
                <a:ea typeface="Ubuntu"/>
                <a:cs typeface="Ubuntu"/>
                <a:sym typeface="Ubuntu"/>
              </a:rPr>
              <a:t>costly to find insights</a:t>
            </a:r>
            <a:r>
              <a:rPr lang="en" sz="1400">
                <a:latin typeface="Ubuntu"/>
                <a:ea typeface="Ubuntu"/>
                <a:cs typeface="Ubuntu"/>
                <a:sym typeface="Ubuntu"/>
              </a:rPr>
              <a:t>.</a:t>
            </a:r>
            <a:endParaRPr sz="1400">
              <a:latin typeface="Ubuntu"/>
              <a:ea typeface="Ubuntu"/>
              <a:cs typeface="Ubuntu"/>
              <a:sym typeface="Ubuntu"/>
            </a:endParaRPr>
          </a:p>
          <a:p>
            <a:pPr marL="0" lvl="0" indent="0" algn="l" rtl="0">
              <a:spcBef>
                <a:spcPts val="900"/>
              </a:spcBef>
              <a:spcAft>
                <a:spcPts val="0"/>
              </a:spcAft>
              <a:buNone/>
            </a:pPr>
            <a:r>
              <a:rPr lang="en" sz="1400">
                <a:latin typeface="Ubuntu"/>
                <a:ea typeface="Ubuntu"/>
                <a:cs typeface="Ubuntu"/>
                <a:sym typeface="Ubuntu"/>
              </a:rPr>
              <a:t>In contrast, </a:t>
            </a:r>
            <a:r>
              <a:rPr lang="en" sz="1400" b="1">
                <a:latin typeface="Ubuntu"/>
                <a:ea typeface="Ubuntu"/>
                <a:cs typeface="Ubuntu"/>
                <a:sym typeface="Ubuntu"/>
              </a:rPr>
              <a:t>Process Insights</a:t>
            </a:r>
            <a:r>
              <a:rPr lang="en" sz="1400">
                <a:latin typeface="Ubuntu"/>
                <a:ea typeface="Ubuntu"/>
                <a:cs typeface="Ubuntu"/>
                <a:sym typeface="Ubuntu"/>
              </a:rPr>
              <a:t> makes it:</a:t>
            </a:r>
            <a:endParaRPr sz="1400">
              <a:latin typeface="Ubuntu"/>
              <a:ea typeface="Ubuntu"/>
              <a:cs typeface="Ubuntu"/>
              <a:sym typeface="Ubuntu"/>
            </a:endParaRPr>
          </a:p>
          <a:p>
            <a:pPr marL="457200" lvl="0" indent="-330200" algn="l" rtl="0">
              <a:spcBef>
                <a:spcPts val="900"/>
              </a:spcBef>
              <a:spcAft>
                <a:spcPts val="0"/>
              </a:spcAft>
              <a:buSzPts val="1600"/>
              <a:buFont typeface="Ubuntu"/>
              <a:buChar char="●"/>
            </a:pPr>
            <a:r>
              <a:rPr lang="en" sz="1400" b="1">
                <a:latin typeface="Ubuntu"/>
                <a:ea typeface="Ubuntu"/>
                <a:cs typeface="Ubuntu"/>
                <a:sym typeface="Ubuntu"/>
              </a:rPr>
              <a:t>Easy to mine </a:t>
            </a:r>
            <a:r>
              <a:rPr lang="en" sz="1400">
                <a:latin typeface="Ubuntu"/>
                <a:ea typeface="Ubuntu"/>
                <a:cs typeface="Ubuntu"/>
                <a:sym typeface="Ubuntu"/>
              </a:rPr>
              <a:t>Low-code developers use native data fabric features, like custom fields and relationships, to transform and enrich process data</a:t>
            </a:r>
            <a:endParaRPr sz="1400">
              <a:latin typeface="Ubuntu"/>
              <a:ea typeface="Ubuntu"/>
              <a:cs typeface="Ubuntu"/>
              <a:sym typeface="Ubuntu"/>
            </a:endParaRPr>
          </a:p>
          <a:p>
            <a:pPr marL="457200" lvl="0" indent="-330200" algn="l" rtl="0">
              <a:spcBef>
                <a:spcPts val="0"/>
              </a:spcBef>
              <a:spcAft>
                <a:spcPts val="0"/>
              </a:spcAft>
              <a:buSzPts val="1600"/>
              <a:buFont typeface="Ubuntu"/>
              <a:buChar char="●"/>
            </a:pPr>
            <a:r>
              <a:rPr lang="en" sz="1400" b="1">
                <a:latin typeface="Ubuntu"/>
                <a:ea typeface="Ubuntu"/>
                <a:cs typeface="Ubuntu"/>
                <a:sym typeface="Ubuntu"/>
              </a:rPr>
              <a:t>Easy to gain insights </a:t>
            </a:r>
            <a:r>
              <a:rPr lang="en" sz="1400">
                <a:latin typeface="Ubuntu"/>
                <a:ea typeface="Ubuntu"/>
                <a:cs typeface="Ubuntu"/>
                <a:sym typeface="Ubuntu"/>
              </a:rPr>
              <a:t>Business users are guided through exploring how their process actually works and building a data-driven case for change</a:t>
            </a:r>
            <a:endParaRPr sz="1400">
              <a:latin typeface="Ubuntu"/>
              <a:ea typeface="Ubuntu"/>
              <a:cs typeface="Ubuntu"/>
              <a:sym typeface="Ubuntu"/>
            </a:endParaRPr>
          </a:p>
          <a:p>
            <a:pPr marL="457200" lvl="0" indent="-330200" algn="l" rtl="0">
              <a:spcBef>
                <a:spcPts val="0"/>
              </a:spcBef>
              <a:spcAft>
                <a:spcPts val="0"/>
              </a:spcAft>
              <a:buSzPts val="1600"/>
              <a:buFont typeface="Ubuntu"/>
              <a:buChar char="●"/>
            </a:pPr>
            <a:r>
              <a:rPr lang="en" sz="1400" b="1">
                <a:latin typeface="Ubuntu"/>
                <a:ea typeface="Ubuntu"/>
                <a:cs typeface="Ubuntu"/>
                <a:sym typeface="Ubuntu"/>
              </a:rPr>
              <a:t>Easy to convert insights to results </a:t>
            </a:r>
            <a:r>
              <a:rPr lang="en" sz="1400">
                <a:latin typeface="Ubuntu"/>
                <a:ea typeface="Ubuntu"/>
                <a:cs typeface="Ubuntu"/>
                <a:sym typeface="Ubuntu"/>
              </a:rPr>
              <a:t>Insights about optimizations are easy to act on using the powerful and flexible features of Appian’s low-code automation platform</a:t>
            </a:r>
            <a:endParaRPr sz="1400">
              <a:latin typeface="Ubuntu"/>
              <a:ea typeface="Ubuntu"/>
              <a:cs typeface="Ubuntu"/>
              <a:sym typeface="Ubuntu"/>
            </a:endParaRPr>
          </a:p>
          <a:p>
            <a:pPr marL="0" lvl="0" indent="0" algn="l" rtl="0">
              <a:spcBef>
                <a:spcPts val="120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
        <p:nvSpPr>
          <p:cNvPr id="463" name="Google Shape;463;g32c08df7a2f_0_1572:notes">
            <a:extLst>
              <a:ext uri="{FF2B5EF4-FFF2-40B4-BE49-F238E27FC236}">
                <a16:creationId xmlns:a16="http://schemas.microsoft.com/office/drawing/2014/main" id="{9B29609C-6B12-3B86-81FC-971F50BF29C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105</a:t>
            </a:fld>
            <a:endParaRPr/>
          </a:p>
        </p:txBody>
      </p:sp>
    </p:spTree>
    <p:extLst>
      <p:ext uri="{BB962C8B-B14F-4D97-AF65-F5344CB8AC3E}">
        <p14:creationId xmlns:p14="http://schemas.microsoft.com/office/powerpoint/2010/main" val="262686531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a:extLst>
            <a:ext uri="{FF2B5EF4-FFF2-40B4-BE49-F238E27FC236}">
              <a16:creationId xmlns:a16="http://schemas.microsoft.com/office/drawing/2014/main" id="{3AEC5C7C-A109-0429-8710-F6B59B67C8E4}"/>
            </a:ext>
          </a:extLst>
        </p:cNvPr>
        <p:cNvGrpSpPr/>
        <p:nvPr/>
      </p:nvGrpSpPr>
      <p:grpSpPr>
        <a:xfrm>
          <a:off x="0" y="0"/>
          <a:ext cx="0" cy="0"/>
          <a:chOff x="0" y="0"/>
          <a:chExt cx="0" cy="0"/>
        </a:xfrm>
      </p:grpSpPr>
      <p:sp>
        <p:nvSpPr>
          <p:cNvPr id="474" name="Google Shape;474;g1e40e23bd25_0_716:notes">
            <a:extLst>
              <a:ext uri="{FF2B5EF4-FFF2-40B4-BE49-F238E27FC236}">
                <a16:creationId xmlns:a16="http://schemas.microsoft.com/office/drawing/2014/main" id="{52E91168-047C-0DBA-15EE-90B598B58FD2}"/>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g1e40e23bd25_0_716:notes">
            <a:extLst>
              <a:ext uri="{FF2B5EF4-FFF2-40B4-BE49-F238E27FC236}">
                <a16:creationId xmlns:a16="http://schemas.microsoft.com/office/drawing/2014/main" id="{D07AB5E1-6BBC-227D-293D-D1E9B2DC078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4385686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a:extLst>
            <a:ext uri="{FF2B5EF4-FFF2-40B4-BE49-F238E27FC236}">
              <a16:creationId xmlns:a16="http://schemas.microsoft.com/office/drawing/2014/main" id="{693F0171-AA19-78E7-5DB8-6D2E3D1C0F04}"/>
            </a:ext>
          </a:extLst>
        </p:cNvPr>
        <p:cNvGrpSpPr/>
        <p:nvPr/>
      </p:nvGrpSpPr>
      <p:grpSpPr>
        <a:xfrm>
          <a:off x="0" y="0"/>
          <a:ext cx="0" cy="0"/>
          <a:chOff x="0" y="0"/>
          <a:chExt cx="0" cy="0"/>
        </a:xfrm>
      </p:grpSpPr>
      <p:sp>
        <p:nvSpPr>
          <p:cNvPr id="480" name="Google Shape;480;g3269133c8aa_0_0:notes">
            <a:extLst>
              <a:ext uri="{FF2B5EF4-FFF2-40B4-BE49-F238E27FC236}">
                <a16:creationId xmlns:a16="http://schemas.microsoft.com/office/drawing/2014/main" id="{B1E3B1A0-D738-C143-69B5-DCD00C1904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g3269133c8aa_0_0:notes">
            <a:extLst>
              <a:ext uri="{FF2B5EF4-FFF2-40B4-BE49-F238E27FC236}">
                <a16:creationId xmlns:a16="http://schemas.microsoft.com/office/drawing/2014/main" id="{04A0424B-AEFE-BD54-4D62-1ED5F5DA8DD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482" name="Google Shape;482;g3269133c8aa_0_0:notes">
            <a:extLst>
              <a:ext uri="{FF2B5EF4-FFF2-40B4-BE49-F238E27FC236}">
                <a16:creationId xmlns:a16="http://schemas.microsoft.com/office/drawing/2014/main" id="{00D2A20B-94D3-BC1F-BDF5-7F8A0B9F339A}"/>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107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191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a:extLst>
            <a:ext uri="{FF2B5EF4-FFF2-40B4-BE49-F238E27FC236}">
              <a16:creationId xmlns:a16="http://schemas.microsoft.com/office/drawing/2014/main" id="{C5A707DF-5687-68B3-2A7D-16163BC37620}"/>
            </a:ext>
          </a:extLst>
        </p:cNvPr>
        <p:cNvGrpSpPr/>
        <p:nvPr/>
      </p:nvGrpSpPr>
      <p:grpSpPr>
        <a:xfrm>
          <a:off x="0" y="0"/>
          <a:ext cx="0" cy="0"/>
          <a:chOff x="0" y="0"/>
          <a:chExt cx="0" cy="0"/>
        </a:xfrm>
      </p:grpSpPr>
      <p:sp>
        <p:nvSpPr>
          <p:cNvPr id="489" name="Google Shape;489;g1e40e23bd25_0_1147:notes">
            <a:extLst>
              <a:ext uri="{FF2B5EF4-FFF2-40B4-BE49-F238E27FC236}">
                <a16:creationId xmlns:a16="http://schemas.microsoft.com/office/drawing/2014/main" id="{C238967B-0043-F895-4930-EBAFBD2BBC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e40e23bd25_0_1147:notes">
            <a:extLst>
              <a:ext uri="{FF2B5EF4-FFF2-40B4-BE49-F238E27FC236}">
                <a16:creationId xmlns:a16="http://schemas.microsoft.com/office/drawing/2014/main" id="{02A60F23-1804-C2F1-8A26-05A14ABB907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780532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a:extLst>
            <a:ext uri="{FF2B5EF4-FFF2-40B4-BE49-F238E27FC236}">
              <a16:creationId xmlns:a16="http://schemas.microsoft.com/office/drawing/2014/main" id="{E4EBFF7A-06D6-5B16-C626-644C8317C65F}"/>
            </a:ext>
          </a:extLst>
        </p:cNvPr>
        <p:cNvGrpSpPr/>
        <p:nvPr/>
      </p:nvGrpSpPr>
      <p:grpSpPr>
        <a:xfrm>
          <a:off x="0" y="0"/>
          <a:ext cx="0" cy="0"/>
          <a:chOff x="0" y="0"/>
          <a:chExt cx="0" cy="0"/>
        </a:xfrm>
      </p:grpSpPr>
      <p:sp>
        <p:nvSpPr>
          <p:cNvPr id="528" name="Google Shape;528;g289fdb9218f_2_3:notes">
            <a:extLst>
              <a:ext uri="{FF2B5EF4-FFF2-40B4-BE49-F238E27FC236}">
                <a16:creationId xmlns:a16="http://schemas.microsoft.com/office/drawing/2014/main" id="{97E46A93-6012-F730-2026-9DE01BFCB6F3}"/>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289fdb9218f_2_3:notes">
            <a:extLst>
              <a:ext uri="{FF2B5EF4-FFF2-40B4-BE49-F238E27FC236}">
                <a16:creationId xmlns:a16="http://schemas.microsoft.com/office/drawing/2014/main" id="{912A36D1-F0C7-4590-4C82-2080C51FC64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44303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827e65ead6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2827e65ead6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56F863A2-8CF3-2918-B7DB-2860CC07281F}"/>
            </a:ext>
          </a:extLst>
        </p:cNvPr>
        <p:cNvGrpSpPr/>
        <p:nvPr/>
      </p:nvGrpSpPr>
      <p:grpSpPr>
        <a:xfrm>
          <a:off x="0" y="0"/>
          <a:ext cx="0" cy="0"/>
          <a:chOff x="0" y="0"/>
          <a:chExt cx="0" cy="0"/>
        </a:xfrm>
      </p:grpSpPr>
      <p:sp>
        <p:nvSpPr>
          <p:cNvPr id="534" name="Google Shape;534;g32c08df7a2f_0_776:notes">
            <a:extLst>
              <a:ext uri="{FF2B5EF4-FFF2-40B4-BE49-F238E27FC236}">
                <a16:creationId xmlns:a16="http://schemas.microsoft.com/office/drawing/2014/main" id="{F80B5F21-B84A-2680-F590-BE3EF31D57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32c08df7a2f_0_776:notes">
            <a:extLst>
              <a:ext uri="{FF2B5EF4-FFF2-40B4-BE49-F238E27FC236}">
                <a16:creationId xmlns:a16="http://schemas.microsoft.com/office/drawing/2014/main" id="{5E5387C2-694B-2EC0-C2D1-440F2A470C8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019998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a:extLst>
            <a:ext uri="{FF2B5EF4-FFF2-40B4-BE49-F238E27FC236}">
              <a16:creationId xmlns:a16="http://schemas.microsoft.com/office/drawing/2014/main" id="{774AA2E1-8617-322E-E7C6-48DE34963FF0}"/>
            </a:ext>
          </a:extLst>
        </p:cNvPr>
        <p:cNvGrpSpPr/>
        <p:nvPr/>
      </p:nvGrpSpPr>
      <p:grpSpPr>
        <a:xfrm>
          <a:off x="0" y="0"/>
          <a:ext cx="0" cy="0"/>
          <a:chOff x="0" y="0"/>
          <a:chExt cx="0" cy="0"/>
        </a:xfrm>
      </p:grpSpPr>
      <p:sp>
        <p:nvSpPr>
          <p:cNvPr id="542" name="Google Shape;542;p58:notes">
            <a:extLst>
              <a:ext uri="{FF2B5EF4-FFF2-40B4-BE49-F238E27FC236}">
                <a16:creationId xmlns:a16="http://schemas.microsoft.com/office/drawing/2014/main" id="{BC6871DE-DAFE-D540-2ECC-D795B597DB48}"/>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p58:notes">
            <a:extLst>
              <a:ext uri="{FF2B5EF4-FFF2-40B4-BE49-F238E27FC236}">
                <a16:creationId xmlns:a16="http://schemas.microsoft.com/office/drawing/2014/main" id="{644F7390-CFF2-957C-81B2-C7FCFAA56EF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07447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a:extLst>
            <a:ext uri="{FF2B5EF4-FFF2-40B4-BE49-F238E27FC236}">
              <a16:creationId xmlns:a16="http://schemas.microsoft.com/office/drawing/2014/main" id="{6808E430-EC81-139F-2ECE-222BDADADC37}"/>
            </a:ext>
          </a:extLst>
        </p:cNvPr>
        <p:cNvGrpSpPr/>
        <p:nvPr/>
      </p:nvGrpSpPr>
      <p:grpSpPr>
        <a:xfrm>
          <a:off x="0" y="0"/>
          <a:ext cx="0" cy="0"/>
          <a:chOff x="0" y="0"/>
          <a:chExt cx="0" cy="0"/>
        </a:xfrm>
      </p:grpSpPr>
      <p:sp>
        <p:nvSpPr>
          <p:cNvPr id="480" name="Google Shape;480;g3269133c8aa_0_0:notes">
            <a:extLst>
              <a:ext uri="{FF2B5EF4-FFF2-40B4-BE49-F238E27FC236}">
                <a16:creationId xmlns:a16="http://schemas.microsoft.com/office/drawing/2014/main" id="{D277B6AB-FDAC-69B3-A01F-D0043AB150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g3269133c8aa_0_0:notes">
            <a:extLst>
              <a:ext uri="{FF2B5EF4-FFF2-40B4-BE49-F238E27FC236}">
                <a16:creationId xmlns:a16="http://schemas.microsoft.com/office/drawing/2014/main" id="{FABE47C9-A104-7D59-5B7C-50AEF1BBB5A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482" name="Google Shape;482;g3269133c8aa_0_0:notes">
            <a:extLst>
              <a:ext uri="{FF2B5EF4-FFF2-40B4-BE49-F238E27FC236}">
                <a16:creationId xmlns:a16="http://schemas.microsoft.com/office/drawing/2014/main" id="{D72099D3-A39B-1E4E-4195-F2B3A6E6FBC9}"/>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112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610207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a:extLst>
            <a:ext uri="{FF2B5EF4-FFF2-40B4-BE49-F238E27FC236}">
              <a16:creationId xmlns:a16="http://schemas.microsoft.com/office/drawing/2014/main" id="{D360D0D8-BDE2-D5E4-A349-78264C45BFA9}"/>
            </a:ext>
          </a:extLst>
        </p:cNvPr>
        <p:cNvGrpSpPr/>
        <p:nvPr/>
      </p:nvGrpSpPr>
      <p:grpSpPr>
        <a:xfrm>
          <a:off x="0" y="0"/>
          <a:ext cx="0" cy="0"/>
          <a:chOff x="0" y="0"/>
          <a:chExt cx="0" cy="0"/>
        </a:xfrm>
      </p:grpSpPr>
      <p:sp>
        <p:nvSpPr>
          <p:cNvPr id="489" name="Google Shape;489;g1e40e23bd25_0_1147:notes">
            <a:extLst>
              <a:ext uri="{FF2B5EF4-FFF2-40B4-BE49-F238E27FC236}">
                <a16:creationId xmlns:a16="http://schemas.microsoft.com/office/drawing/2014/main" id="{E5494B5A-8ED1-4B3A-2E4C-B535981C3E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e40e23bd25_0_1147:notes">
            <a:extLst>
              <a:ext uri="{FF2B5EF4-FFF2-40B4-BE49-F238E27FC236}">
                <a16:creationId xmlns:a16="http://schemas.microsoft.com/office/drawing/2014/main" id="{53A4C349-04A9-DB4A-F252-9F06BBA67BD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666449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5DCE846D-FDD1-C5A3-8C05-B9F41775DEBD}"/>
            </a:ext>
          </a:extLst>
        </p:cNvPr>
        <p:cNvGrpSpPr/>
        <p:nvPr/>
      </p:nvGrpSpPr>
      <p:grpSpPr>
        <a:xfrm>
          <a:off x="0" y="0"/>
          <a:ext cx="0" cy="0"/>
          <a:chOff x="0" y="0"/>
          <a:chExt cx="0" cy="0"/>
        </a:xfrm>
      </p:grpSpPr>
      <p:sp>
        <p:nvSpPr>
          <p:cNvPr id="386" name="Google Shape;386;g325ae4aafdc_0_45:notes">
            <a:extLst>
              <a:ext uri="{FF2B5EF4-FFF2-40B4-BE49-F238E27FC236}">
                <a16:creationId xmlns:a16="http://schemas.microsoft.com/office/drawing/2014/main" id="{F2515A28-D124-364F-E47E-FBCF0A553A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325ae4aafdc_0_45:notes">
            <a:extLst>
              <a:ext uri="{FF2B5EF4-FFF2-40B4-BE49-F238E27FC236}">
                <a16:creationId xmlns:a16="http://schemas.microsoft.com/office/drawing/2014/main" id="{E067892E-092A-058B-7EF8-2736ED57F44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388" name="Google Shape;388;g325ae4aafdc_0_45:notes">
            <a:extLst>
              <a:ext uri="{FF2B5EF4-FFF2-40B4-BE49-F238E27FC236}">
                <a16:creationId xmlns:a16="http://schemas.microsoft.com/office/drawing/2014/main" id="{45B4DA0A-CCDE-3371-EF9E-20C41B1CF5BB}"/>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114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3870346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a:extLst>
            <a:ext uri="{FF2B5EF4-FFF2-40B4-BE49-F238E27FC236}">
              <a16:creationId xmlns:a16="http://schemas.microsoft.com/office/drawing/2014/main" id="{5D612088-6CDD-E593-A3D4-82DC3078E0EA}"/>
            </a:ext>
          </a:extLst>
        </p:cNvPr>
        <p:cNvGrpSpPr/>
        <p:nvPr/>
      </p:nvGrpSpPr>
      <p:grpSpPr>
        <a:xfrm>
          <a:off x="0" y="0"/>
          <a:ext cx="0" cy="0"/>
          <a:chOff x="0" y="0"/>
          <a:chExt cx="0" cy="0"/>
        </a:xfrm>
      </p:grpSpPr>
      <p:sp>
        <p:nvSpPr>
          <p:cNvPr id="395" name="Google Shape;395;g2827e65ead6_0_140:notes">
            <a:extLst>
              <a:ext uri="{FF2B5EF4-FFF2-40B4-BE49-F238E27FC236}">
                <a16:creationId xmlns:a16="http://schemas.microsoft.com/office/drawing/2014/main" id="{EC5C1A1D-ECFE-3B6B-ECFC-AF394853A5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2827e65ead6_0_140:notes">
            <a:extLst>
              <a:ext uri="{FF2B5EF4-FFF2-40B4-BE49-F238E27FC236}">
                <a16:creationId xmlns:a16="http://schemas.microsoft.com/office/drawing/2014/main" id="{13ED4E05-ACD6-A542-10A8-8E2A5B2983D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3104703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C64B6DE2-4884-AA89-884C-EA98B35A5A28}"/>
            </a:ext>
          </a:extLst>
        </p:cNvPr>
        <p:cNvGrpSpPr/>
        <p:nvPr/>
      </p:nvGrpSpPr>
      <p:grpSpPr>
        <a:xfrm>
          <a:off x="0" y="0"/>
          <a:ext cx="0" cy="0"/>
          <a:chOff x="0" y="0"/>
          <a:chExt cx="0" cy="0"/>
        </a:xfrm>
      </p:grpSpPr>
      <p:sp>
        <p:nvSpPr>
          <p:cNvPr id="401" name="Google Shape;401;g32c08df7a2f_0_2384:notes">
            <a:extLst>
              <a:ext uri="{FF2B5EF4-FFF2-40B4-BE49-F238E27FC236}">
                <a16:creationId xmlns:a16="http://schemas.microsoft.com/office/drawing/2014/main" id="{CE768EE6-B30D-B8A1-9AD4-30D3F185968A}"/>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32c08df7a2f_0_2384:notes">
            <a:extLst>
              <a:ext uri="{FF2B5EF4-FFF2-40B4-BE49-F238E27FC236}">
                <a16:creationId xmlns:a16="http://schemas.microsoft.com/office/drawing/2014/main" id="{F2BBE774-ADBA-32A0-560D-057FBFD4F31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94118"/>
              </a:lnSpc>
              <a:spcBef>
                <a:spcPts val="0"/>
              </a:spcBef>
              <a:spcAft>
                <a:spcPts val="0"/>
              </a:spcAft>
              <a:buClr>
                <a:schemeClr val="dk1"/>
              </a:buClr>
              <a:buSzPts val="1100"/>
              <a:buFont typeface="Arial"/>
              <a:buNone/>
            </a:pPr>
            <a:r>
              <a:rPr lang="en" sz="1000">
                <a:solidFill>
                  <a:schemeClr val="dk1"/>
                </a:solidFill>
                <a:latin typeface="Tahoma"/>
                <a:ea typeface="Tahoma"/>
                <a:cs typeface="Tahoma"/>
                <a:sym typeface="Tahoma"/>
              </a:rPr>
              <a:t>Appian has developed, shipped, and deployed AI for years. We currently provide several ways to leverage the power of AI within the platform.</a:t>
            </a:r>
            <a:endParaRPr sz="1000">
              <a:solidFill>
                <a:schemeClr val="dk1"/>
              </a:solidFill>
              <a:latin typeface="Tahoma"/>
              <a:ea typeface="Tahoma"/>
              <a:cs typeface="Tahoma"/>
              <a:sym typeface="Tahoma"/>
            </a:endParaRPr>
          </a:p>
          <a:p>
            <a:pPr marL="0" lvl="0" indent="0" algn="l" rtl="0">
              <a:lnSpc>
                <a:spcPct val="100000"/>
              </a:lnSpc>
              <a:spcBef>
                <a:spcPts val="0"/>
              </a:spcBef>
              <a:spcAft>
                <a:spcPts val="0"/>
              </a:spcAft>
              <a:buClr>
                <a:schemeClr val="dk1"/>
              </a:buClr>
              <a:buSzPts val="1100"/>
              <a:buFont typeface="Arial"/>
              <a:buNone/>
            </a:pPr>
            <a:r>
              <a:rPr lang="en" sz="800">
                <a:solidFill>
                  <a:schemeClr val="dk1"/>
                </a:solidFill>
              </a:rPr>
              <a:t>These are just a few of the many ways you can use the App Market plugins (e.g Azure OpenAI) to integrate generative AI into your Appian applications. </a:t>
            </a: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1 - </a:t>
            </a:r>
            <a:r>
              <a:rPr lang="en" sz="800" b="1">
                <a:solidFill>
                  <a:schemeClr val="dk1"/>
                </a:solidFill>
              </a:rPr>
              <a:t>Entity Extractor</a:t>
            </a:r>
            <a:r>
              <a:rPr lang="en" sz="800">
                <a:solidFill>
                  <a:schemeClr val="dk1"/>
                </a:solidFill>
              </a:rPr>
              <a:t> - Analyze process data from Appian apps to identify bottlenecks and improve total user experience.</a:t>
            </a:r>
            <a:endParaRPr sz="800">
              <a:solidFill>
                <a:schemeClr val="dk1"/>
              </a:solidFill>
            </a:endParaRPr>
          </a:p>
          <a:p>
            <a:pPr marL="457200" lvl="0" indent="0" algn="l" rtl="0">
              <a:lnSpc>
                <a:spcPct val="100000"/>
              </a:lnSpc>
              <a:spcBef>
                <a:spcPts val="0"/>
              </a:spcBef>
              <a:spcAft>
                <a:spcPts val="0"/>
              </a:spcAft>
              <a:buClr>
                <a:schemeClr val="dk1"/>
              </a:buClr>
              <a:buSzPts val="8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2 - </a:t>
            </a:r>
            <a:r>
              <a:rPr lang="en" sz="800" b="1">
                <a:solidFill>
                  <a:schemeClr val="dk1"/>
                </a:solidFill>
              </a:rPr>
              <a:t>Knowledge Assistant (Chatbot)</a:t>
            </a:r>
            <a:r>
              <a:rPr lang="en" sz="800">
                <a:solidFill>
                  <a:schemeClr val="dk1"/>
                </a:solidFill>
              </a:rPr>
              <a:t> - Integrate into existing Merck applications used by employees to assist in decision making within processes.</a:t>
            </a:r>
            <a:endParaRPr sz="800">
              <a:solidFill>
                <a:schemeClr val="dk1"/>
              </a:solidFill>
            </a:endParaRPr>
          </a:p>
          <a:p>
            <a:pPr marL="457200" lvl="0" indent="0" algn="l" rtl="0">
              <a:lnSpc>
                <a:spcPct val="100000"/>
              </a:lnSpc>
              <a:spcBef>
                <a:spcPts val="0"/>
              </a:spcBef>
              <a:spcAft>
                <a:spcPts val="0"/>
              </a:spcAft>
              <a:buClr>
                <a:schemeClr val="dk1"/>
              </a:buClr>
              <a:buSzPts val="8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3 - </a:t>
            </a:r>
            <a:r>
              <a:rPr lang="en" sz="800" b="1">
                <a:solidFill>
                  <a:schemeClr val="dk1"/>
                </a:solidFill>
              </a:rPr>
              <a:t>Document Summarizer </a:t>
            </a:r>
            <a:r>
              <a:rPr lang="en" sz="800">
                <a:solidFill>
                  <a:schemeClr val="dk1"/>
                </a:solidFill>
              </a:rPr>
              <a:t>- Generate summaries of incoming documents such as invoices.</a:t>
            </a: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4 - </a:t>
            </a:r>
            <a:r>
              <a:rPr lang="en" sz="800" b="1">
                <a:solidFill>
                  <a:schemeClr val="dk1"/>
                </a:solidFill>
              </a:rPr>
              <a:t>Trend Prediction</a:t>
            </a:r>
            <a:r>
              <a:rPr lang="en" sz="800">
                <a:solidFill>
                  <a:schemeClr val="dk1"/>
                </a:solidFill>
              </a:rPr>
              <a:t> - Identify positive and negative trends and anomalies using process data from application population.</a:t>
            </a:r>
            <a:endParaRPr sz="8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5 - Appian IDP/Skill - </a:t>
            </a:r>
            <a:r>
              <a:rPr lang="en" sz="800" b="1">
                <a:solidFill>
                  <a:schemeClr val="dk1"/>
                </a:solidFill>
              </a:rPr>
              <a:t>eCoA Test Report</a:t>
            </a:r>
            <a:r>
              <a:rPr lang="en" sz="800">
                <a:solidFill>
                  <a:schemeClr val="dk1"/>
                </a:solidFill>
              </a:rPr>
              <a:t> (MMD)</a:t>
            </a:r>
            <a:endParaRPr sz="800">
              <a:solidFill>
                <a:schemeClr val="dk1"/>
              </a:solidFill>
            </a:endParaRPr>
          </a:p>
          <a:p>
            <a:pPr marL="457200" lvl="0" indent="0" algn="l" rtl="0">
              <a:lnSpc>
                <a:spcPct val="100000"/>
              </a:lnSpc>
              <a:spcBef>
                <a:spcPts val="0"/>
              </a:spcBef>
              <a:spcAft>
                <a:spcPts val="0"/>
              </a:spcAft>
              <a:buClr>
                <a:schemeClr val="dk1"/>
              </a:buClr>
              <a:buSzPts val="8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6 - Appian IDP/Skill - </a:t>
            </a:r>
            <a:r>
              <a:rPr lang="en" sz="800" b="1">
                <a:solidFill>
                  <a:schemeClr val="dk1"/>
                </a:solidFill>
              </a:rPr>
              <a:t>Invoices</a:t>
            </a:r>
            <a:endParaRPr sz="1000">
              <a:solidFill>
                <a:schemeClr val="dk1"/>
              </a:solidFill>
              <a:latin typeface="Tahoma"/>
              <a:ea typeface="Tahoma"/>
              <a:cs typeface="Tahoma"/>
              <a:sym typeface="Tahoma"/>
            </a:endParaRPr>
          </a:p>
          <a:p>
            <a:pPr marL="0" lvl="0" indent="0" algn="l" rtl="0">
              <a:lnSpc>
                <a:spcPct val="100000"/>
              </a:lnSpc>
              <a:spcBef>
                <a:spcPts val="0"/>
              </a:spcBef>
              <a:spcAft>
                <a:spcPts val="0"/>
              </a:spcAft>
              <a:buSzPts val="1100"/>
              <a:buNone/>
            </a:pPr>
            <a:endParaRPr sz="1200">
              <a:solidFill>
                <a:srgbClr val="1F1F1F"/>
              </a:solidFill>
            </a:endParaRPr>
          </a:p>
          <a:p>
            <a:pPr marL="0" lvl="0" indent="0" algn="l" rtl="0">
              <a:lnSpc>
                <a:spcPct val="100000"/>
              </a:lnSpc>
              <a:spcBef>
                <a:spcPts val="0"/>
              </a:spcBef>
              <a:spcAft>
                <a:spcPts val="0"/>
              </a:spcAft>
              <a:buSzPts val="1100"/>
              <a:buNone/>
            </a:pPr>
            <a:endParaRPr sz="1200">
              <a:solidFill>
                <a:srgbClr val="1F1F1F"/>
              </a:solidFill>
              <a:highlight>
                <a:srgbClr val="FFFFFF"/>
              </a:highlight>
            </a:endParaRPr>
          </a:p>
        </p:txBody>
      </p:sp>
    </p:spTree>
    <p:extLst>
      <p:ext uri="{BB962C8B-B14F-4D97-AF65-F5344CB8AC3E}">
        <p14:creationId xmlns:p14="http://schemas.microsoft.com/office/powerpoint/2010/main" val="41498176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a:extLst>
            <a:ext uri="{FF2B5EF4-FFF2-40B4-BE49-F238E27FC236}">
              <a16:creationId xmlns:a16="http://schemas.microsoft.com/office/drawing/2014/main" id="{388F8ECF-1895-7CA3-98E9-635C34D204FC}"/>
            </a:ext>
          </a:extLst>
        </p:cNvPr>
        <p:cNvGrpSpPr/>
        <p:nvPr/>
      </p:nvGrpSpPr>
      <p:grpSpPr>
        <a:xfrm>
          <a:off x="0" y="0"/>
          <a:ext cx="0" cy="0"/>
          <a:chOff x="0" y="0"/>
          <a:chExt cx="0" cy="0"/>
        </a:xfrm>
      </p:grpSpPr>
      <p:sp>
        <p:nvSpPr>
          <p:cNvPr id="415" name="Google Shape;415;g2827e65ead6_0_53:notes">
            <a:extLst>
              <a:ext uri="{FF2B5EF4-FFF2-40B4-BE49-F238E27FC236}">
                <a16:creationId xmlns:a16="http://schemas.microsoft.com/office/drawing/2014/main" id="{81C07592-7783-BC4B-C4C3-C46819613D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g2827e65ead6_0_53:notes">
            <a:extLst>
              <a:ext uri="{FF2B5EF4-FFF2-40B4-BE49-F238E27FC236}">
                <a16:creationId xmlns:a16="http://schemas.microsoft.com/office/drawing/2014/main" id="{ADAD4808-DC9C-88EC-E5D3-5F8733A0B32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rgbClr val="1F1F1F"/>
                </a:solidFill>
              </a:rPr>
              <a:t>Artificial intelligence (AI) is rapidly transforming the pharmaceutical industry, with innovative use cases emerging all the time. </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AI is being used to improve the efficiency and effectiveness of many aspects of the pharmaceutical industry, such as manufacturing, supply chain management, and marketing.</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As AI technology continues to develop, we can expect to see even more innovative and transformative use cases emerge.</a:t>
            </a:r>
            <a:endParaRPr sz="1200">
              <a:solidFill>
                <a:srgbClr val="1F1F1F"/>
              </a:solidFill>
            </a:endParaRPr>
          </a:p>
          <a:p>
            <a:pPr marL="0" lvl="0" indent="0" algn="l" rtl="0">
              <a:lnSpc>
                <a:spcPct val="100000"/>
              </a:lnSpc>
              <a:spcBef>
                <a:spcPts val="0"/>
              </a:spcBef>
              <a:spcAft>
                <a:spcPts val="0"/>
              </a:spcAft>
              <a:buSzPts val="1100"/>
              <a:buNone/>
            </a:pPr>
            <a:endParaRPr sz="1200">
              <a:solidFill>
                <a:srgbClr val="1F1F1F"/>
              </a:solidFill>
              <a:highlight>
                <a:srgbClr val="FFFFFF"/>
              </a:highlight>
            </a:endParaRPr>
          </a:p>
        </p:txBody>
      </p:sp>
    </p:spTree>
    <p:extLst>
      <p:ext uri="{BB962C8B-B14F-4D97-AF65-F5344CB8AC3E}">
        <p14:creationId xmlns:p14="http://schemas.microsoft.com/office/powerpoint/2010/main" val="32769741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a:extLst>
            <a:ext uri="{FF2B5EF4-FFF2-40B4-BE49-F238E27FC236}">
              <a16:creationId xmlns:a16="http://schemas.microsoft.com/office/drawing/2014/main" id="{AD840D48-E628-0A9A-E447-4AC85535333F}"/>
            </a:ext>
          </a:extLst>
        </p:cNvPr>
        <p:cNvGrpSpPr/>
        <p:nvPr/>
      </p:nvGrpSpPr>
      <p:grpSpPr>
        <a:xfrm>
          <a:off x="0" y="0"/>
          <a:ext cx="0" cy="0"/>
          <a:chOff x="0" y="0"/>
          <a:chExt cx="0" cy="0"/>
        </a:xfrm>
      </p:grpSpPr>
      <p:sp>
        <p:nvSpPr>
          <p:cNvPr id="424" name="Google Shape;424;g32c08df7a2f_0_2250:notes">
            <a:extLst>
              <a:ext uri="{FF2B5EF4-FFF2-40B4-BE49-F238E27FC236}">
                <a16:creationId xmlns:a16="http://schemas.microsoft.com/office/drawing/2014/main" id="{09DC662D-C0E5-A134-E957-1D43686FA5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32c08df7a2f_0_2250:notes">
            <a:extLst>
              <a:ext uri="{FF2B5EF4-FFF2-40B4-BE49-F238E27FC236}">
                <a16:creationId xmlns:a16="http://schemas.microsoft.com/office/drawing/2014/main" id="{24FA32C5-074B-FDC8-9051-EDA6213826C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rgbClr val="1F1F1F"/>
                </a:solidFill>
              </a:rPr>
              <a:t>Artificial intelligence (AI) is rapidly transforming the pharmaceutical industry, with innovative use cases emerging all the time. </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AI is being used to improve the efficiency and effectiveness of many aspects of the pharmaceutical industry, such as manufacturing, supply chain management, and marketing.</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As AI technology continues to develop, we can expect to see even more innovative and transformative use cases emerge.</a:t>
            </a:r>
            <a:endParaRPr sz="1200">
              <a:solidFill>
                <a:srgbClr val="1F1F1F"/>
              </a:solidFill>
            </a:endParaRPr>
          </a:p>
          <a:p>
            <a:pPr marL="0" lvl="0" indent="0" algn="l" rtl="0">
              <a:lnSpc>
                <a:spcPct val="100000"/>
              </a:lnSpc>
              <a:spcBef>
                <a:spcPts val="0"/>
              </a:spcBef>
              <a:spcAft>
                <a:spcPts val="0"/>
              </a:spcAft>
              <a:buSzPts val="1100"/>
              <a:buNone/>
            </a:pPr>
            <a:endParaRPr sz="1200">
              <a:solidFill>
                <a:srgbClr val="1F1F1F"/>
              </a:solidFill>
              <a:highlight>
                <a:srgbClr val="FFFFFF"/>
              </a:highlight>
            </a:endParaRPr>
          </a:p>
        </p:txBody>
      </p:sp>
    </p:spTree>
    <p:extLst>
      <p:ext uri="{BB962C8B-B14F-4D97-AF65-F5344CB8AC3E}">
        <p14:creationId xmlns:p14="http://schemas.microsoft.com/office/powerpoint/2010/main" val="311568091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a:extLst>
            <a:ext uri="{FF2B5EF4-FFF2-40B4-BE49-F238E27FC236}">
              <a16:creationId xmlns:a16="http://schemas.microsoft.com/office/drawing/2014/main" id="{3B3178BB-3D30-9823-2E95-2402E954DF73}"/>
            </a:ext>
          </a:extLst>
        </p:cNvPr>
        <p:cNvGrpSpPr/>
        <p:nvPr/>
      </p:nvGrpSpPr>
      <p:grpSpPr>
        <a:xfrm>
          <a:off x="0" y="0"/>
          <a:ext cx="0" cy="0"/>
          <a:chOff x="0" y="0"/>
          <a:chExt cx="0" cy="0"/>
        </a:xfrm>
      </p:grpSpPr>
      <p:sp>
        <p:nvSpPr>
          <p:cNvPr id="441" name="Google Shape;441;g32c08df7a2f_0_2487:notes">
            <a:extLst>
              <a:ext uri="{FF2B5EF4-FFF2-40B4-BE49-F238E27FC236}">
                <a16:creationId xmlns:a16="http://schemas.microsoft.com/office/drawing/2014/main" id="{1163E50D-BC01-4FA1-A9C8-23371687065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2c08df7a2f_0_2487:notes">
            <a:extLst>
              <a:ext uri="{FF2B5EF4-FFF2-40B4-BE49-F238E27FC236}">
                <a16:creationId xmlns:a16="http://schemas.microsoft.com/office/drawing/2014/main" id="{67C0281B-0232-A52F-A3C1-884C44CE75C7}"/>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a single place to access, analyze, and report on process and business data. By combining the capabilities of data fabric, process mining, machine learning, and generative AI, Process HQ helps monitor and improve every business workflow built on Appian</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Process HQ has two core capabilities:</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b="1">
                <a:solidFill>
                  <a:schemeClr val="dk1"/>
                </a:solidFill>
                <a:latin typeface="Tahoma"/>
                <a:ea typeface="Tahoma"/>
                <a:cs typeface="Tahoma"/>
                <a:sym typeface="Tahoma"/>
              </a:rPr>
              <a:t>data fabric insights,</a:t>
            </a:r>
            <a:r>
              <a:rPr lang="en" sz="1300">
                <a:solidFill>
                  <a:schemeClr val="dk1"/>
                </a:solidFill>
                <a:latin typeface="Tahoma"/>
                <a:ea typeface="Tahoma"/>
                <a:cs typeface="Tahoma"/>
                <a:sym typeface="Tahoma"/>
              </a:rPr>
              <a:t> for exploring enterprise data and reporting on key business performance indicators. </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b="1">
                <a:solidFill>
                  <a:schemeClr val="dk1"/>
                </a:solidFill>
                <a:latin typeface="Tahoma"/>
                <a:ea typeface="Tahoma"/>
                <a:cs typeface="Tahoma"/>
                <a:sym typeface="Tahoma"/>
              </a:rPr>
              <a:t>Process insights,</a:t>
            </a:r>
            <a:r>
              <a:rPr lang="en" sz="1300">
                <a:solidFill>
                  <a:schemeClr val="dk1"/>
                </a:solidFill>
                <a:latin typeface="Tahoma"/>
                <a:ea typeface="Tahoma"/>
                <a:cs typeface="Tahoma"/>
                <a:sym typeface="Tahoma"/>
              </a:rPr>
              <a:t> for automating process mining analysis and using intelligent recommendations to take action. </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And with that Appian offers a solution where process mining isn’t just a siloed tool for measuring process performance, but a native experience that’s central to effective process automation. </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Together, these approaches offer a holistic view of an organization's operations</a:t>
            </a:r>
            <a:endParaRPr sz="1300">
              <a:solidFill>
                <a:schemeClr val="dk1"/>
              </a:solidFill>
              <a:latin typeface="Tahoma"/>
              <a:ea typeface="Tahoma"/>
              <a:cs typeface="Tahoma"/>
              <a:sym typeface="Tahoma"/>
            </a:endParaRPr>
          </a:p>
          <a:p>
            <a:pPr marL="0" marR="209550" lvl="0" indent="0" algn="l" rtl="0">
              <a:lnSpc>
                <a:spcPct val="150000"/>
              </a:lnSpc>
              <a:spcBef>
                <a:spcPts val="500"/>
              </a:spcBef>
              <a:spcAft>
                <a:spcPts val="0"/>
              </a:spcAft>
              <a:buClr>
                <a:schemeClr val="dk1"/>
              </a:buClr>
              <a:buSzPts val="1100"/>
              <a:buFont typeface="Arial"/>
              <a:buNone/>
            </a:pPr>
            <a:endParaRPr sz="1000">
              <a:solidFill>
                <a:schemeClr val="dk1"/>
              </a:solidFill>
              <a:latin typeface="Ubuntu Light"/>
              <a:ea typeface="Ubuntu Light"/>
              <a:cs typeface="Ubuntu Light"/>
              <a:sym typeface="Ubuntu Light"/>
            </a:endParaRPr>
          </a:p>
          <a:p>
            <a:pPr marL="0" marR="209550" lvl="0" indent="0" algn="l" rtl="0">
              <a:lnSpc>
                <a:spcPct val="150000"/>
              </a:lnSpc>
              <a:spcBef>
                <a:spcPts val="1000"/>
              </a:spcBef>
              <a:spcAft>
                <a:spcPts val="0"/>
              </a:spcAft>
              <a:buClr>
                <a:schemeClr val="dk1"/>
              </a:buClr>
              <a:buSzPts val="1100"/>
              <a:buFont typeface="Arial"/>
              <a:buNone/>
            </a:pPr>
            <a:br>
              <a:rPr lang="en" sz="1000">
                <a:solidFill>
                  <a:srgbClr val="1616FF"/>
                </a:solidFill>
                <a:latin typeface="Ubuntu Medium"/>
                <a:ea typeface="Ubuntu Medium"/>
                <a:cs typeface="Ubuntu Medium"/>
                <a:sym typeface="Ubuntu Medium"/>
              </a:rPr>
            </a:br>
            <a:endParaRPr>
              <a:solidFill>
                <a:schemeClr val="dk1"/>
              </a:solidFill>
            </a:endParaRPr>
          </a:p>
          <a:p>
            <a:pPr marL="0" lvl="0" indent="0" algn="l" rtl="0">
              <a:spcBef>
                <a:spcPts val="1000"/>
              </a:spcBef>
              <a:spcAft>
                <a:spcPts val="0"/>
              </a:spcAft>
              <a:buNone/>
            </a:pPr>
            <a:endParaRPr/>
          </a:p>
        </p:txBody>
      </p:sp>
      <p:sp>
        <p:nvSpPr>
          <p:cNvPr id="443" name="Google Shape;443;g32c08df7a2f_0_2487:notes">
            <a:extLst>
              <a:ext uri="{FF2B5EF4-FFF2-40B4-BE49-F238E27FC236}">
                <a16:creationId xmlns:a16="http://schemas.microsoft.com/office/drawing/2014/main" id="{80B02760-8C1E-14D0-97A3-34F659F96E5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119</a:t>
            </a:fld>
            <a:endParaRPr/>
          </a:p>
        </p:txBody>
      </p:sp>
    </p:spTree>
    <p:extLst>
      <p:ext uri="{BB962C8B-B14F-4D97-AF65-F5344CB8AC3E}">
        <p14:creationId xmlns:p14="http://schemas.microsoft.com/office/powerpoint/2010/main" val="327114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2c08df7a2f_0_2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32c08df7a2f_0_23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94118"/>
              </a:lnSpc>
              <a:spcBef>
                <a:spcPts val="0"/>
              </a:spcBef>
              <a:spcAft>
                <a:spcPts val="0"/>
              </a:spcAft>
              <a:buClr>
                <a:schemeClr val="dk1"/>
              </a:buClr>
              <a:buSzPts val="1100"/>
              <a:buFont typeface="Arial"/>
              <a:buNone/>
            </a:pPr>
            <a:r>
              <a:rPr lang="en" sz="1000">
                <a:solidFill>
                  <a:schemeClr val="dk1"/>
                </a:solidFill>
                <a:latin typeface="Tahoma"/>
                <a:ea typeface="Tahoma"/>
                <a:cs typeface="Tahoma"/>
                <a:sym typeface="Tahoma"/>
              </a:rPr>
              <a:t>Appian has developed, shipped, and deployed AI for years. We currently provide several ways to leverage the power of AI within the platform.</a:t>
            </a:r>
            <a:endParaRPr sz="1000">
              <a:solidFill>
                <a:schemeClr val="dk1"/>
              </a:solidFill>
              <a:latin typeface="Tahoma"/>
              <a:ea typeface="Tahoma"/>
              <a:cs typeface="Tahoma"/>
              <a:sym typeface="Tahoma"/>
            </a:endParaRPr>
          </a:p>
          <a:p>
            <a:pPr marL="0" lvl="0" indent="0" algn="l" rtl="0">
              <a:lnSpc>
                <a:spcPct val="100000"/>
              </a:lnSpc>
              <a:spcBef>
                <a:spcPts val="0"/>
              </a:spcBef>
              <a:spcAft>
                <a:spcPts val="0"/>
              </a:spcAft>
              <a:buClr>
                <a:schemeClr val="dk1"/>
              </a:buClr>
              <a:buSzPts val="1100"/>
              <a:buFont typeface="Arial"/>
              <a:buNone/>
            </a:pPr>
            <a:r>
              <a:rPr lang="en" sz="800">
                <a:solidFill>
                  <a:schemeClr val="dk1"/>
                </a:solidFill>
              </a:rPr>
              <a:t>These are just a few of the many ways you can use the App Market plugins (e.g Azure OpenAI) to integrate generative AI into your Appian applications. </a:t>
            </a: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1 - </a:t>
            </a:r>
            <a:r>
              <a:rPr lang="en" sz="800" b="1">
                <a:solidFill>
                  <a:schemeClr val="dk1"/>
                </a:solidFill>
              </a:rPr>
              <a:t>Entity Extractor</a:t>
            </a:r>
            <a:r>
              <a:rPr lang="en" sz="800">
                <a:solidFill>
                  <a:schemeClr val="dk1"/>
                </a:solidFill>
              </a:rPr>
              <a:t> - Analyze process data from Appian apps to identify bottlenecks and improve total user experience.</a:t>
            </a:r>
            <a:endParaRPr sz="800">
              <a:solidFill>
                <a:schemeClr val="dk1"/>
              </a:solidFill>
            </a:endParaRPr>
          </a:p>
          <a:p>
            <a:pPr marL="457200" lvl="0" indent="0" algn="l" rtl="0">
              <a:lnSpc>
                <a:spcPct val="100000"/>
              </a:lnSpc>
              <a:spcBef>
                <a:spcPts val="0"/>
              </a:spcBef>
              <a:spcAft>
                <a:spcPts val="0"/>
              </a:spcAft>
              <a:buClr>
                <a:schemeClr val="dk1"/>
              </a:buClr>
              <a:buSzPts val="8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2 - </a:t>
            </a:r>
            <a:r>
              <a:rPr lang="en" sz="800" b="1">
                <a:solidFill>
                  <a:schemeClr val="dk1"/>
                </a:solidFill>
              </a:rPr>
              <a:t>Knowledge Assistant (Chatbot)</a:t>
            </a:r>
            <a:r>
              <a:rPr lang="en" sz="800">
                <a:solidFill>
                  <a:schemeClr val="dk1"/>
                </a:solidFill>
              </a:rPr>
              <a:t> - Integrate into existing Merck applications used by employees to assist in decision making within processes.</a:t>
            </a:r>
            <a:endParaRPr sz="800">
              <a:solidFill>
                <a:schemeClr val="dk1"/>
              </a:solidFill>
            </a:endParaRPr>
          </a:p>
          <a:p>
            <a:pPr marL="457200" lvl="0" indent="0" algn="l" rtl="0">
              <a:lnSpc>
                <a:spcPct val="100000"/>
              </a:lnSpc>
              <a:spcBef>
                <a:spcPts val="0"/>
              </a:spcBef>
              <a:spcAft>
                <a:spcPts val="0"/>
              </a:spcAft>
              <a:buClr>
                <a:schemeClr val="dk1"/>
              </a:buClr>
              <a:buSzPts val="8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3 - </a:t>
            </a:r>
            <a:r>
              <a:rPr lang="en" sz="800" b="1">
                <a:solidFill>
                  <a:schemeClr val="dk1"/>
                </a:solidFill>
              </a:rPr>
              <a:t>Document Summarizer </a:t>
            </a:r>
            <a:r>
              <a:rPr lang="en" sz="800">
                <a:solidFill>
                  <a:schemeClr val="dk1"/>
                </a:solidFill>
              </a:rPr>
              <a:t>- Generate summaries of incoming documents such as invoices.</a:t>
            </a: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4 - </a:t>
            </a:r>
            <a:r>
              <a:rPr lang="en" sz="800" b="1">
                <a:solidFill>
                  <a:schemeClr val="dk1"/>
                </a:solidFill>
              </a:rPr>
              <a:t>Trend Prediction</a:t>
            </a:r>
            <a:r>
              <a:rPr lang="en" sz="800">
                <a:solidFill>
                  <a:schemeClr val="dk1"/>
                </a:solidFill>
              </a:rPr>
              <a:t> - Identify positive and negative trends and anomalies using process data from application population.</a:t>
            </a:r>
            <a:endParaRPr sz="8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5 - Appian IDP/Skill - </a:t>
            </a:r>
            <a:r>
              <a:rPr lang="en" sz="800" b="1">
                <a:solidFill>
                  <a:schemeClr val="dk1"/>
                </a:solidFill>
              </a:rPr>
              <a:t>eCoA Test Report</a:t>
            </a:r>
            <a:r>
              <a:rPr lang="en" sz="800">
                <a:solidFill>
                  <a:schemeClr val="dk1"/>
                </a:solidFill>
              </a:rPr>
              <a:t> (MMD)</a:t>
            </a:r>
            <a:endParaRPr sz="800">
              <a:solidFill>
                <a:schemeClr val="dk1"/>
              </a:solidFill>
            </a:endParaRPr>
          </a:p>
          <a:p>
            <a:pPr marL="457200" lvl="0" indent="0" algn="l" rtl="0">
              <a:lnSpc>
                <a:spcPct val="100000"/>
              </a:lnSpc>
              <a:spcBef>
                <a:spcPts val="0"/>
              </a:spcBef>
              <a:spcAft>
                <a:spcPts val="0"/>
              </a:spcAft>
              <a:buClr>
                <a:schemeClr val="dk1"/>
              </a:buClr>
              <a:buSzPts val="8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6 - Appian IDP/Skill - </a:t>
            </a:r>
            <a:r>
              <a:rPr lang="en" sz="800" b="1">
                <a:solidFill>
                  <a:schemeClr val="dk1"/>
                </a:solidFill>
              </a:rPr>
              <a:t>Invoices</a:t>
            </a:r>
            <a:endParaRPr sz="1000">
              <a:solidFill>
                <a:schemeClr val="dk1"/>
              </a:solidFill>
              <a:latin typeface="Tahoma"/>
              <a:ea typeface="Tahoma"/>
              <a:cs typeface="Tahoma"/>
              <a:sym typeface="Tahoma"/>
            </a:endParaRPr>
          </a:p>
          <a:p>
            <a:pPr marL="0" lvl="0" indent="0" algn="l" rtl="0">
              <a:lnSpc>
                <a:spcPct val="100000"/>
              </a:lnSpc>
              <a:spcBef>
                <a:spcPts val="0"/>
              </a:spcBef>
              <a:spcAft>
                <a:spcPts val="0"/>
              </a:spcAft>
              <a:buSzPts val="1100"/>
              <a:buNone/>
            </a:pPr>
            <a:endParaRPr sz="1200">
              <a:solidFill>
                <a:srgbClr val="1F1F1F"/>
              </a:solidFill>
            </a:endParaRPr>
          </a:p>
          <a:p>
            <a:pPr marL="0" lvl="0" indent="0" algn="l" rtl="0">
              <a:lnSpc>
                <a:spcPct val="100000"/>
              </a:lnSpc>
              <a:spcBef>
                <a:spcPts val="0"/>
              </a:spcBef>
              <a:spcAft>
                <a:spcPts val="0"/>
              </a:spcAft>
              <a:buSzPts val="1100"/>
              <a:buNone/>
            </a:pPr>
            <a:endParaRPr sz="1200">
              <a:solidFill>
                <a:srgbClr val="1F1F1F"/>
              </a:solidFill>
              <a:highlight>
                <a:srgbClr val="FFFFFF"/>
              </a:highlight>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66BE9E9B-39D5-2A9F-E113-45B4BF7818A5}"/>
            </a:ext>
          </a:extLst>
        </p:cNvPr>
        <p:cNvGrpSpPr/>
        <p:nvPr/>
      </p:nvGrpSpPr>
      <p:grpSpPr>
        <a:xfrm>
          <a:off x="0" y="0"/>
          <a:ext cx="0" cy="0"/>
          <a:chOff x="0" y="0"/>
          <a:chExt cx="0" cy="0"/>
        </a:xfrm>
      </p:grpSpPr>
      <p:sp>
        <p:nvSpPr>
          <p:cNvPr id="452" name="Google Shape;452;g32c08df7a2f_0_1565:notes">
            <a:extLst>
              <a:ext uri="{FF2B5EF4-FFF2-40B4-BE49-F238E27FC236}">
                <a16:creationId xmlns:a16="http://schemas.microsoft.com/office/drawing/2014/main" id="{52FA5C43-AFFA-C1B0-6112-2A80E3691DA8}"/>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2c08df7a2f_0_1565:notes">
            <a:extLst>
              <a:ext uri="{FF2B5EF4-FFF2-40B4-BE49-F238E27FC236}">
                <a16:creationId xmlns:a16="http://schemas.microsoft.com/office/drawing/2014/main" id="{EE33D3C3-9F20-48F8-6D5C-F54D71060D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09550" lvl="0" indent="0" algn="l" rtl="0">
              <a:lnSpc>
                <a:spcPct val="150000"/>
              </a:lnSpc>
              <a:spcBef>
                <a:spcPts val="0"/>
              </a:spcBef>
              <a:spcAft>
                <a:spcPts val="0"/>
              </a:spcAft>
              <a:buClr>
                <a:schemeClr val="dk1"/>
              </a:buClr>
              <a:buSzPts val="1100"/>
              <a:buFont typeface="Arial"/>
              <a:buNone/>
            </a:pPr>
            <a:r>
              <a:rPr lang="en" sz="1000">
                <a:solidFill>
                  <a:srgbClr val="1616FF"/>
                </a:solidFill>
                <a:latin typeface="Ubuntu Medium"/>
                <a:ea typeface="Ubuntu Medium"/>
                <a:cs typeface="Ubuntu Medium"/>
                <a:sym typeface="Ubuntu Medium"/>
              </a:rPr>
              <a:t>Process insights. </a:t>
            </a:r>
            <a:endParaRPr sz="1000">
              <a:solidFill>
                <a:srgbClr val="1616FF"/>
              </a:solidFill>
              <a:latin typeface="Ubuntu Medium"/>
              <a:ea typeface="Ubuntu Medium"/>
              <a:cs typeface="Ubuntu Medium"/>
              <a:sym typeface="Ubuntu Medium"/>
            </a:endParaRPr>
          </a:p>
          <a:p>
            <a:pPr marL="0" marR="209550" lvl="0" indent="0" algn="l" rtl="0">
              <a:lnSpc>
                <a:spcPct val="150000"/>
              </a:lnSpc>
              <a:spcBef>
                <a:spcPts val="1000"/>
              </a:spcBef>
              <a:spcAft>
                <a:spcPts val="0"/>
              </a:spcAft>
              <a:buClr>
                <a:schemeClr val="dk1"/>
              </a:buClr>
              <a:buSzPts val="1100"/>
              <a:buFont typeface="Arial"/>
              <a:buNone/>
            </a:pPr>
            <a:r>
              <a:rPr lang="en" sz="1000">
                <a:solidFill>
                  <a:schemeClr val="dk1"/>
                </a:solidFill>
                <a:latin typeface="Ubuntu Light"/>
                <a:ea typeface="Ubuntu Light"/>
                <a:cs typeface="Ubuntu Light"/>
                <a:sym typeface="Ubuntu Light"/>
              </a:rPr>
              <a:t>Process insights empower business users to visualize processes,  identify inefficiencies, and plan improvements with automatic analysis and intelligent recommendations. These insights can be saved and shared with others to easily monitor process performance over time.</a:t>
            </a:r>
            <a:endParaRPr sz="1000">
              <a:solidFill>
                <a:schemeClr val="dk1"/>
              </a:solidFill>
              <a:latin typeface="Ubuntu Light"/>
              <a:ea typeface="Ubuntu Light"/>
              <a:cs typeface="Ubuntu Light"/>
              <a:sym typeface="Ubuntu Light"/>
            </a:endParaRPr>
          </a:p>
          <a:p>
            <a:pPr marL="228600" marR="209550" lvl="0" indent="-279400" algn="l" rtl="0">
              <a:lnSpc>
                <a:spcPct val="150000"/>
              </a:lnSpc>
              <a:spcBef>
                <a:spcPts val="1000"/>
              </a:spcBef>
              <a:spcAft>
                <a:spcPts val="0"/>
              </a:spcAft>
              <a:buClr>
                <a:srgbClr val="1616FF"/>
              </a:buClr>
              <a:buSzPts val="800"/>
              <a:buFont typeface="Ubuntu Light"/>
              <a:buChar char="●"/>
            </a:pPr>
            <a:r>
              <a:rPr lang="en" sz="1000">
                <a:solidFill>
                  <a:schemeClr val="dk1"/>
                </a:solidFill>
                <a:latin typeface="Ubuntu Light"/>
                <a:ea typeface="Ubuntu Light"/>
                <a:cs typeface="Ubuntu Light"/>
                <a:sym typeface="Ubuntu Light"/>
              </a:rPr>
              <a:t>Prep data for process mining from multiple sources with just a few clicks using low-code.</a:t>
            </a:r>
            <a:endParaRPr sz="1000">
              <a:solidFill>
                <a:schemeClr val="dk1"/>
              </a:solidFill>
              <a:latin typeface="Ubuntu Light"/>
              <a:ea typeface="Ubuntu Light"/>
              <a:cs typeface="Ubuntu Light"/>
              <a:sym typeface="Ubuntu Light"/>
            </a:endParaRPr>
          </a:p>
          <a:p>
            <a:pPr marL="228600" marR="209550" lvl="0" indent="-285750" algn="l" rtl="0">
              <a:lnSpc>
                <a:spcPct val="150000"/>
              </a:lnSpc>
              <a:spcBef>
                <a:spcPts val="1000"/>
              </a:spcBef>
              <a:spcAft>
                <a:spcPts val="0"/>
              </a:spcAft>
              <a:buClr>
                <a:srgbClr val="1616FF"/>
              </a:buClr>
              <a:buSzPts val="900"/>
              <a:buFont typeface="Ubuntu Light"/>
              <a:buChar char="●"/>
            </a:pPr>
            <a:r>
              <a:rPr lang="en" sz="1000">
                <a:solidFill>
                  <a:schemeClr val="dk1"/>
                </a:solidFill>
                <a:latin typeface="Ubuntu Light"/>
                <a:ea typeface="Ubuntu Light"/>
                <a:cs typeface="Ubuntu Light"/>
                <a:sym typeface="Ubuntu Light"/>
              </a:rPr>
              <a:t>Follow a guided experience to identify process problems with intelligent recommendations for taking action.</a:t>
            </a:r>
            <a:endParaRPr sz="1000">
              <a:solidFill>
                <a:schemeClr val="dk1"/>
              </a:solidFill>
              <a:latin typeface="Ubuntu Light"/>
              <a:ea typeface="Ubuntu Light"/>
              <a:cs typeface="Ubuntu Light"/>
              <a:sym typeface="Ubuntu Light"/>
            </a:endParaRPr>
          </a:p>
          <a:p>
            <a:pPr marL="228600" marR="209550" lvl="0" indent="-285750" algn="l" rtl="0">
              <a:lnSpc>
                <a:spcPct val="150000"/>
              </a:lnSpc>
              <a:spcBef>
                <a:spcPts val="1000"/>
              </a:spcBef>
              <a:spcAft>
                <a:spcPts val="0"/>
              </a:spcAft>
              <a:buClr>
                <a:srgbClr val="1616FF"/>
              </a:buClr>
              <a:buSzPts val="900"/>
              <a:buFont typeface="Ubuntu Light"/>
              <a:buChar char="●"/>
            </a:pPr>
            <a:r>
              <a:rPr lang="en" sz="1000">
                <a:solidFill>
                  <a:schemeClr val="dk1"/>
                </a:solidFill>
                <a:latin typeface="Ubuntu Light"/>
                <a:ea typeface="Ubuntu Light"/>
                <a:cs typeface="Ubuntu Light"/>
                <a:sym typeface="Ubuntu Light"/>
              </a:rPr>
              <a:t>Create executive dashboards to track process performance. </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95230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a:extLst>
            <a:ext uri="{FF2B5EF4-FFF2-40B4-BE49-F238E27FC236}">
              <a16:creationId xmlns:a16="http://schemas.microsoft.com/office/drawing/2014/main" id="{7007EFAA-B08A-27B9-8EEA-AE97BFC900F6}"/>
            </a:ext>
          </a:extLst>
        </p:cNvPr>
        <p:cNvGrpSpPr/>
        <p:nvPr/>
      </p:nvGrpSpPr>
      <p:grpSpPr>
        <a:xfrm>
          <a:off x="0" y="0"/>
          <a:ext cx="0" cy="0"/>
          <a:chOff x="0" y="0"/>
          <a:chExt cx="0" cy="0"/>
        </a:xfrm>
      </p:grpSpPr>
      <p:sp>
        <p:nvSpPr>
          <p:cNvPr id="461" name="Google Shape;461;g32c08df7a2f_0_1572:notes">
            <a:extLst>
              <a:ext uri="{FF2B5EF4-FFF2-40B4-BE49-F238E27FC236}">
                <a16:creationId xmlns:a16="http://schemas.microsoft.com/office/drawing/2014/main" id="{18206C2E-5D62-381D-F962-88BD25CDAEE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2c08df7a2f_0_1572:notes">
            <a:extLst>
              <a:ext uri="{FF2B5EF4-FFF2-40B4-BE49-F238E27FC236}">
                <a16:creationId xmlns:a16="http://schemas.microsoft.com/office/drawing/2014/main" id="{CCF533F4-AD4B-D0FB-D507-2A7DFE5FF5A3}"/>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400" b="1">
                <a:latin typeface="Ubuntu"/>
                <a:ea typeface="Ubuntu"/>
                <a:cs typeface="Ubuntu"/>
                <a:sym typeface="Ubuntu"/>
              </a:rPr>
              <a:t>Traditional Process Mining </a:t>
            </a:r>
            <a:r>
              <a:rPr lang="en" sz="1400">
                <a:latin typeface="Ubuntu"/>
                <a:ea typeface="Ubuntu"/>
                <a:cs typeface="Ubuntu"/>
                <a:sym typeface="Ubuntu"/>
              </a:rPr>
              <a:t>requires consulting engagements and specialized skills, like data science and Python. This makes it </a:t>
            </a:r>
            <a:r>
              <a:rPr lang="en" sz="1400" b="1">
                <a:latin typeface="Ubuntu"/>
                <a:ea typeface="Ubuntu"/>
                <a:cs typeface="Ubuntu"/>
                <a:sym typeface="Ubuntu"/>
              </a:rPr>
              <a:t>hard to scale</a:t>
            </a:r>
            <a:r>
              <a:rPr lang="en" sz="1400">
                <a:latin typeface="Ubuntu"/>
                <a:ea typeface="Ubuntu"/>
                <a:cs typeface="Ubuntu"/>
                <a:sym typeface="Ubuntu"/>
              </a:rPr>
              <a:t> and </a:t>
            </a:r>
            <a:r>
              <a:rPr lang="en" sz="1400" b="1">
                <a:latin typeface="Ubuntu"/>
                <a:ea typeface="Ubuntu"/>
                <a:cs typeface="Ubuntu"/>
                <a:sym typeface="Ubuntu"/>
              </a:rPr>
              <a:t>costly to find insights</a:t>
            </a:r>
            <a:r>
              <a:rPr lang="en" sz="1400">
                <a:latin typeface="Ubuntu"/>
                <a:ea typeface="Ubuntu"/>
                <a:cs typeface="Ubuntu"/>
                <a:sym typeface="Ubuntu"/>
              </a:rPr>
              <a:t>.</a:t>
            </a:r>
            <a:endParaRPr sz="1400">
              <a:latin typeface="Ubuntu"/>
              <a:ea typeface="Ubuntu"/>
              <a:cs typeface="Ubuntu"/>
              <a:sym typeface="Ubuntu"/>
            </a:endParaRPr>
          </a:p>
          <a:p>
            <a:pPr marL="0" lvl="0" indent="0" algn="l" rtl="0">
              <a:spcBef>
                <a:spcPts val="900"/>
              </a:spcBef>
              <a:spcAft>
                <a:spcPts val="0"/>
              </a:spcAft>
              <a:buNone/>
            </a:pPr>
            <a:r>
              <a:rPr lang="en" sz="1400">
                <a:latin typeface="Ubuntu"/>
                <a:ea typeface="Ubuntu"/>
                <a:cs typeface="Ubuntu"/>
                <a:sym typeface="Ubuntu"/>
              </a:rPr>
              <a:t>In contrast, </a:t>
            </a:r>
            <a:r>
              <a:rPr lang="en" sz="1400" b="1">
                <a:latin typeface="Ubuntu"/>
                <a:ea typeface="Ubuntu"/>
                <a:cs typeface="Ubuntu"/>
                <a:sym typeface="Ubuntu"/>
              </a:rPr>
              <a:t>Process Insights</a:t>
            </a:r>
            <a:r>
              <a:rPr lang="en" sz="1400">
                <a:latin typeface="Ubuntu"/>
                <a:ea typeface="Ubuntu"/>
                <a:cs typeface="Ubuntu"/>
                <a:sym typeface="Ubuntu"/>
              </a:rPr>
              <a:t> makes it:</a:t>
            </a:r>
            <a:endParaRPr sz="1400">
              <a:latin typeface="Ubuntu"/>
              <a:ea typeface="Ubuntu"/>
              <a:cs typeface="Ubuntu"/>
              <a:sym typeface="Ubuntu"/>
            </a:endParaRPr>
          </a:p>
          <a:p>
            <a:pPr marL="457200" lvl="0" indent="-330200" algn="l" rtl="0">
              <a:spcBef>
                <a:spcPts val="900"/>
              </a:spcBef>
              <a:spcAft>
                <a:spcPts val="0"/>
              </a:spcAft>
              <a:buSzPts val="1600"/>
              <a:buFont typeface="Ubuntu"/>
              <a:buChar char="●"/>
            </a:pPr>
            <a:r>
              <a:rPr lang="en" sz="1400" b="1">
                <a:latin typeface="Ubuntu"/>
                <a:ea typeface="Ubuntu"/>
                <a:cs typeface="Ubuntu"/>
                <a:sym typeface="Ubuntu"/>
              </a:rPr>
              <a:t>Easy to mine </a:t>
            </a:r>
            <a:r>
              <a:rPr lang="en" sz="1400">
                <a:latin typeface="Ubuntu"/>
                <a:ea typeface="Ubuntu"/>
                <a:cs typeface="Ubuntu"/>
                <a:sym typeface="Ubuntu"/>
              </a:rPr>
              <a:t>Low-code developers use native data fabric features, like custom fields and relationships, to transform and enrich process data</a:t>
            </a:r>
            <a:endParaRPr sz="1400">
              <a:latin typeface="Ubuntu"/>
              <a:ea typeface="Ubuntu"/>
              <a:cs typeface="Ubuntu"/>
              <a:sym typeface="Ubuntu"/>
            </a:endParaRPr>
          </a:p>
          <a:p>
            <a:pPr marL="457200" lvl="0" indent="-330200" algn="l" rtl="0">
              <a:spcBef>
                <a:spcPts val="0"/>
              </a:spcBef>
              <a:spcAft>
                <a:spcPts val="0"/>
              </a:spcAft>
              <a:buSzPts val="1600"/>
              <a:buFont typeface="Ubuntu"/>
              <a:buChar char="●"/>
            </a:pPr>
            <a:r>
              <a:rPr lang="en" sz="1400" b="1">
                <a:latin typeface="Ubuntu"/>
                <a:ea typeface="Ubuntu"/>
                <a:cs typeface="Ubuntu"/>
                <a:sym typeface="Ubuntu"/>
              </a:rPr>
              <a:t>Easy to gain insights </a:t>
            </a:r>
            <a:r>
              <a:rPr lang="en" sz="1400">
                <a:latin typeface="Ubuntu"/>
                <a:ea typeface="Ubuntu"/>
                <a:cs typeface="Ubuntu"/>
                <a:sym typeface="Ubuntu"/>
              </a:rPr>
              <a:t>Business users are guided through exploring how their process actually works and building a data-driven case for change</a:t>
            </a:r>
            <a:endParaRPr sz="1400">
              <a:latin typeface="Ubuntu"/>
              <a:ea typeface="Ubuntu"/>
              <a:cs typeface="Ubuntu"/>
              <a:sym typeface="Ubuntu"/>
            </a:endParaRPr>
          </a:p>
          <a:p>
            <a:pPr marL="457200" lvl="0" indent="-330200" algn="l" rtl="0">
              <a:spcBef>
                <a:spcPts val="0"/>
              </a:spcBef>
              <a:spcAft>
                <a:spcPts val="0"/>
              </a:spcAft>
              <a:buSzPts val="1600"/>
              <a:buFont typeface="Ubuntu"/>
              <a:buChar char="●"/>
            </a:pPr>
            <a:r>
              <a:rPr lang="en" sz="1400" b="1">
                <a:latin typeface="Ubuntu"/>
                <a:ea typeface="Ubuntu"/>
                <a:cs typeface="Ubuntu"/>
                <a:sym typeface="Ubuntu"/>
              </a:rPr>
              <a:t>Easy to convert insights to results </a:t>
            </a:r>
            <a:r>
              <a:rPr lang="en" sz="1400">
                <a:latin typeface="Ubuntu"/>
                <a:ea typeface="Ubuntu"/>
                <a:cs typeface="Ubuntu"/>
                <a:sym typeface="Ubuntu"/>
              </a:rPr>
              <a:t>Insights about optimizations are easy to act on using the powerful and flexible features of Appian’s low-code automation platform</a:t>
            </a:r>
            <a:endParaRPr sz="1400">
              <a:latin typeface="Ubuntu"/>
              <a:ea typeface="Ubuntu"/>
              <a:cs typeface="Ubuntu"/>
              <a:sym typeface="Ubuntu"/>
            </a:endParaRPr>
          </a:p>
          <a:p>
            <a:pPr marL="0" lvl="0" indent="0" algn="l" rtl="0">
              <a:spcBef>
                <a:spcPts val="120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
        <p:nvSpPr>
          <p:cNvPr id="463" name="Google Shape;463;g32c08df7a2f_0_1572:notes">
            <a:extLst>
              <a:ext uri="{FF2B5EF4-FFF2-40B4-BE49-F238E27FC236}">
                <a16:creationId xmlns:a16="http://schemas.microsoft.com/office/drawing/2014/main" id="{F784E43B-A971-FE40-F6FE-BC00D7A724B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121</a:t>
            </a:fld>
            <a:endParaRPr/>
          </a:p>
        </p:txBody>
      </p:sp>
    </p:spTree>
    <p:extLst>
      <p:ext uri="{BB962C8B-B14F-4D97-AF65-F5344CB8AC3E}">
        <p14:creationId xmlns:p14="http://schemas.microsoft.com/office/powerpoint/2010/main" val="22544349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a:extLst>
            <a:ext uri="{FF2B5EF4-FFF2-40B4-BE49-F238E27FC236}">
              <a16:creationId xmlns:a16="http://schemas.microsoft.com/office/drawing/2014/main" id="{7CF3824C-7DF6-78AF-3407-A1ED2BCC51EE}"/>
            </a:ext>
          </a:extLst>
        </p:cNvPr>
        <p:cNvGrpSpPr/>
        <p:nvPr/>
      </p:nvGrpSpPr>
      <p:grpSpPr>
        <a:xfrm>
          <a:off x="0" y="0"/>
          <a:ext cx="0" cy="0"/>
          <a:chOff x="0" y="0"/>
          <a:chExt cx="0" cy="0"/>
        </a:xfrm>
      </p:grpSpPr>
      <p:sp>
        <p:nvSpPr>
          <p:cNvPr id="474" name="Google Shape;474;g1e40e23bd25_0_716:notes">
            <a:extLst>
              <a:ext uri="{FF2B5EF4-FFF2-40B4-BE49-F238E27FC236}">
                <a16:creationId xmlns:a16="http://schemas.microsoft.com/office/drawing/2014/main" id="{446A38EC-1E70-313A-7225-832FD5D692E7}"/>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g1e40e23bd25_0_716:notes">
            <a:extLst>
              <a:ext uri="{FF2B5EF4-FFF2-40B4-BE49-F238E27FC236}">
                <a16:creationId xmlns:a16="http://schemas.microsoft.com/office/drawing/2014/main" id="{506DD095-8CD5-35CF-3C66-2EDAAE05291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7560810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a:extLst>
            <a:ext uri="{FF2B5EF4-FFF2-40B4-BE49-F238E27FC236}">
              <a16:creationId xmlns:a16="http://schemas.microsoft.com/office/drawing/2014/main" id="{2095E67F-ABB9-57B8-50E4-C560FB88E8B3}"/>
            </a:ext>
          </a:extLst>
        </p:cNvPr>
        <p:cNvGrpSpPr/>
        <p:nvPr/>
      </p:nvGrpSpPr>
      <p:grpSpPr>
        <a:xfrm>
          <a:off x="0" y="0"/>
          <a:ext cx="0" cy="0"/>
          <a:chOff x="0" y="0"/>
          <a:chExt cx="0" cy="0"/>
        </a:xfrm>
      </p:grpSpPr>
      <p:sp>
        <p:nvSpPr>
          <p:cNvPr id="480" name="Google Shape;480;g3269133c8aa_0_0:notes">
            <a:extLst>
              <a:ext uri="{FF2B5EF4-FFF2-40B4-BE49-F238E27FC236}">
                <a16:creationId xmlns:a16="http://schemas.microsoft.com/office/drawing/2014/main" id="{7F31772C-2D61-84C6-7F80-968899A7BC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g3269133c8aa_0_0:notes">
            <a:extLst>
              <a:ext uri="{FF2B5EF4-FFF2-40B4-BE49-F238E27FC236}">
                <a16:creationId xmlns:a16="http://schemas.microsoft.com/office/drawing/2014/main" id="{1318FA33-1701-7DDA-1F2D-8719318907A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482" name="Google Shape;482;g3269133c8aa_0_0:notes">
            <a:extLst>
              <a:ext uri="{FF2B5EF4-FFF2-40B4-BE49-F238E27FC236}">
                <a16:creationId xmlns:a16="http://schemas.microsoft.com/office/drawing/2014/main" id="{F1A9CD60-32C1-4ED8-C324-63A98EC58EB4}"/>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123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643813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a:extLst>
            <a:ext uri="{FF2B5EF4-FFF2-40B4-BE49-F238E27FC236}">
              <a16:creationId xmlns:a16="http://schemas.microsoft.com/office/drawing/2014/main" id="{3DBC7F68-D7D0-4D0D-8A5C-0B763E2C0F36}"/>
            </a:ext>
          </a:extLst>
        </p:cNvPr>
        <p:cNvGrpSpPr/>
        <p:nvPr/>
      </p:nvGrpSpPr>
      <p:grpSpPr>
        <a:xfrm>
          <a:off x="0" y="0"/>
          <a:ext cx="0" cy="0"/>
          <a:chOff x="0" y="0"/>
          <a:chExt cx="0" cy="0"/>
        </a:xfrm>
      </p:grpSpPr>
      <p:sp>
        <p:nvSpPr>
          <p:cNvPr id="489" name="Google Shape;489;g1e40e23bd25_0_1147:notes">
            <a:extLst>
              <a:ext uri="{FF2B5EF4-FFF2-40B4-BE49-F238E27FC236}">
                <a16:creationId xmlns:a16="http://schemas.microsoft.com/office/drawing/2014/main" id="{73506A24-4992-629F-AC3D-79E65B0E76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e40e23bd25_0_1147:notes">
            <a:extLst>
              <a:ext uri="{FF2B5EF4-FFF2-40B4-BE49-F238E27FC236}">
                <a16:creationId xmlns:a16="http://schemas.microsoft.com/office/drawing/2014/main" id="{D8D3425C-6A24-EB5B-5DB5-B218C32D693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74033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a:extLst>
            <a:ext uri="{FF2B5EF4-FFF2-40B4-BE49-F238E27FC236}">
              <a16:creationId xmlns:a16="http://schemas.microsoft.com/office/drawing/2014/main" id="{2E500EE1-09E9-30C6-E13E-4FE1DEA00380}"/>
            </a:ext>
          </a:extLst>
        </p:cNvPr>
        <p:cNvGrpSpPr/>
        <p:nvPr/>
      </p:nvGrpSpPr>
      <p:grpSpPr>
        <a:xfrm>
          <a:off x="0" y="0"/>
          <a:ext cx="0" cy="0"/>
          <a:chOff x="0" y="0"/>
          <a:chExt cx="0" cy="0"/>
        </a:xfrm>
      </p:grpSpPr>
      <p:sp>
        <p:nvSpPr>
          <p:cNvPr id="528" name="Google Shape;528;g289fdb9218f_2_3:notes">
            <a:extLst>
              <a:ext uri="{FF2B5EF4-FFF2-40B4-BE49-F238E27FC236}">
                <a16:creationId xmlns:a16="http://schemas.microsoft.com/office/drawing/2014/main" id="{04DEDB41-2C3B-897E-EF7F-CBD658FD543A}"/>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289fdb9218f_2_3:notes">
            <a:extLst>
              <a:ext uri="{FF2B5EF4-FFF2-40B4-BE49-F238E27FC236}">
                <a16:creationId xmlns:a16="http://schemas.microsoft.com/office/drawing/2014/main" id="{36973346-5EC7-EF69-B575-194A3F084FA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421376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2132958B-8CDB-27B1-6C2D-C337438C7737}"/>
            </a:ext>
          </a:extLst>
        </p:cNvPr>
        <p:cNvGrpSpPr/>
        <p:nvPr/>
      </p:nvGrpSpPr>
      <p:grpSpPr>
        <a:xfrm>
          <a:off x="0" y="0"/>
          <a:ext cx="0" cy="0"/>
          <a:chOff x="0" y="0"/>
          <a:chExt cx="0" cy="0"/>
        </a:xfrm>
      </p:grpSpPr>
      <p:sp>
        <p:nvSpPr>
          <p:cNvPr id="534" name="Google Shape;534;g32c08df7a2f_0_776:notes">
            <a:extLst>
              <a:ext uri="{FF2B5EF4-FFF2-40B4-BE49-F238E27FC236}">
                <a16:creationId xmlns:a16="http://schemas.microsoft.com/office/drawing/2014/main" id="{D74DAF25-E204-4A33-D83A-570267BED3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32c08df7a2f_0_776:notes">
            <a:extLst>
              <a:ext uri="{FF2B5EF4-FFF2-40B4-BE49-F238E27FC236}">
                <a16:creationId xmlns:a16="http://schemas.microsoft.com/office/drawing/2014/main" id="{D0905A4A-8C2D-2266-A644-2D3F3284C4E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0672728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a:extLst>
            <a:ext uri="{FF2B5EF4-FFF2-40B4-BE49-F238E27FC236}">
              <a16:creationId xmlns:a16="http://schemas.microsoft.com/office/drawing/2014/main" id="{9A87330D-912E-2A7C-31BE-33025EC449C6}"/>
            </a:ext>
          </a:extLst>
        </p:cNvPr>
        <p:cNvGrpSpPr/>
        <p:nvPr/>
      </p:nvGrpSpPr>
      <p:grpSpPr>
        <a:xfrm>
          <a:off x="0" y="0"/>
          <a:ext cx="0" cy="0"/>
          <a:chOff x="0" y="0"/>
          <a:chExt cx="0" cy="0"/>
        </a:xfrm>
      </p:grpSpPr>
      <p:sp>
        <p:nvSpPr>
          <p:cNvPr id="542" name="Google Shape;542;p58:notes">
            <a:extLst>
              <a:ext uri="{FF2B5EF4-FFF2-40B4-BE49-F238E27FC236}">
                <a16:creationId xmlns:a16="http://schemas.microsoft.com/office/drawing/2014/main" id="{D856A9F0-F6E8-A93D-3C78-FC1A625B91DC}"/>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p58:notes">
            <a:extLst>
              <a:ext uri="{FF2B5EF4-FFF2-40B4-BE49-F238E27FC236}">
                <a16:creationId xmlns:a16="http://schemas.microsoft.com/office/drawing/2014/main" id="{12B5BF67-640B-F05D-AF11-6B85DAAC3C6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1040476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a:extLst>
            <a:ext uri="{FF2B5EF4-FFF2-40B4-BE49-F238E27FC236}">
              <a16:creationId xmlns:a16="http://schemas.microsoft.com/office/drawing/2014/main" id="{2698073F-A643-1158-4BE6-50748C875E59}"/>
            </a:ext>
          </a:extLst>
        </p:cNvPr>
        <p:cNvGrpSpPr/>
        <p:nvPr/>
      </p:nvGrpSpPr>
      <p:grpSpPr>
        <a:xfrm>
          <a:off x="0" y="0"/>
          <a:ext cx="0" cy="0"/>
          <a:chOff x="0" y="0"/>
          <a:chExt cx="0" cy="0"/>
        </a:xfrm>
      </p:grpSpPr>
      <p:sp>
        <p:nvSpPr>
          <p:cNvPr id="480" name="Google Shape;480;g3269133c8aa_0_0:notes">
            <a:extLst>
              <a:ext uri="{FF2B5EF4-FFF2-40B4-BE49-F238E27FC236}">
                <a16:creationId xmlns:a16="http://schemas.microsoft.com/office/drawing/2014/main" id="{F83E2773-E59F-8B2C-C000-1D6B7B405F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g3269133c8aa_0_0:notes">
            <a:extLst>
              <a:ext uri="{FF2B5EF4-FFF2-40B4-BE49-F238E27FC236}">
                <a16:creationId xmlns:a16="http://schemas.microsoft.com/office/drawing/2014/main" id="{E6E3977B-8D77-4A02-C1E4-16B292D1BC9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482" name="Google Shape;482;g3269133c8aa_0_0:notes">
            <a:extLst>
              <a:ext uri="{FF2B5EF4-FFF2-40B4-BE49-F238E27FC236}">
                <a16:creationId xmlns:a16="http://schemas.microsoft.com/office/drawing/2014/main" id="{58B94DA4-4AB4-21A9-0825-C609E61B791E}"/>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128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9429614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a:extLst>
            <a:ext uri="{FF2B5EF4-FFF2-40B4-BE49-F238E27FC236}">
              <a16:creationId xmlns:a16="http://schemas.microsoft.com/office/drawing/2014/main" id="{CD1767B9-D9EC-EF32-A108-971A1CFCF56C}"/>
            </a:ext>
          </a:extLst>
        </p:cNvPr>
        <p:cNvGrpSpPr/>
        <p:nvPr/>
      </p:nvGrpSpPr>
      <p:grpSpPr>
        <a:xfrm>
          <a:off x="0" y="0"/>
          <a:ext cx="0" cy="0"/>
          <a:chOff x="0" y="0"/>
          <a:chExt cx="0" cy="0"/>
        </a:xfrm>
      </p:grpSpPr>
      <p:sp>
        <p:nvSpPr>
          <p:cNvPr id="489" name="Google Shape;489;g1e40e23bd25_0_1147:notes">
            <a:extLst>
              <a:ext uri="{FF2B5EF4-FFF2-40B4-BE49-F238E27FC236}">
                <a16:creationId xmlns:a16="http://schemas.microsoft.com/office/drawing/2014/main" id="{49CC5E60-44D2-1D1C-6DDB-AA6F71B9EF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e40e23bd25_0_1147:notes">
            <a:extLst>
              <a:ext uri="{FF2B5EF4-FFF2-40B4-BE49-F238E27FC236}">
                <a16:creationId xmlns:a16="http://schemas.microsoft.com/office/drawing/2014/main" id="{EA272E0E-9476-583E-BD8F-E573D1A50C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43442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827e65ead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g2827e65ead6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rgbClr val="1F1F1F"/>
                </a:solidFill>
              </a:rPr>
              <a:t>Artificial intelligence (AI) is rapidly transforming the pharmaceutical industry, with innovative use cases emerging all the time. </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AI is being used to improve the efficiency and effectiveness of many aspects of the pharmaceutical industry, such as manufacturing, supply chain management, and marketing.</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As AI technology continues to develop, we can expect to see even more innovative and transformative use cases emerge.</a:t>
            </a:r>
            <a:endParaRPr sz="1200">
              <a:solidFill>
                <a:srgbClr val="1F1F1F"/>
              </a:solidFill>
            </a:endParaRPr>
          </a:p>
          <a:p>
            <a:pPr marL="0" lvl="0" indent="0" algn="l" rtl="0">
              <a:lnSpc>
                <a:spcPct val="100000"/>
              </a:lnSpc>
              <a:spcBef>
                <a:spcPts val="0"/>
              </a:spcBef>
              <a:spcAft>
                <a:spcPts val="0"/>
              </a:spcAft>
              <a:buSzPts val="1100"/>
              <a:buNone/>
            </a:pPr>
            <a:endParaRPr sz="1200">
              <a:solidFill>
                <a:srgbClr val="1F1F1F"/>
              </a:solidFill>
              <a:highlight>
                <a:srgbClr val="FFFFFF"/>
              </a:highlight>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a:extLst>
            <a:ext uri="{FF2B5EF4-FFF2-40B4-BE49-F238E27FC236}">
              <a16:creationId xmlns:a16="http://schemas.microsoft.com/office/drawing/2014/main" id="{F8CFB36B-133F-30D9-8ED3-C22724CEB95F}"/>
            </a:ext>
          </a:extLst>
        </p:cNvPr>
        <p:cNvGrpSpPr/>
        <p:nvPr/>
      </p:nvGrpSpPr>
      <p:grpSpPr>
        <a:xfrm>
          <a:off x="0" y="0"/>
          <a:ext cx="0" cy="0"/>
          <a:chOff x="0" y="0"/>
          <a:chExt cx="0" cy="0"/>
        </a:xfrm>
      </p:grpSpPr>
      <p:sp>
        <p:nvSpPr>
          <p:cNvPr id="528" name="Google Shape;528;g289fdb9218f_2_3:notes">
            <a:extLst>
              <a:ext uri="{FF2B5EF4-FFF2-40B4-BE49-F238E27FC236}">
                <a16:creationId xmlns:a16="http://schemas.microsoft.com/office/drawing/2014/main" id="{B10AE17F-D0CB-7980-471F-CEC04DFDFE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289fdb9218f_2_3:notes">
            <a:extLst>
              <a:ext uri="{FF2B5EF4-FFF2-40B4-BE49-F238E27FC236}">
                <a16:creationId xmlns:a16="http://schemas.microsoft.com/office/drawing/2014/main" id="{2D83B355-C626-AA89-3BFC-99427E74AE7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966946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969F2A4D-4AB0-11B5-FACA-DA7E3FF851BC}"/>
            </a:ext>
          </a:extLst>
        </p:cNvPr>
        <p:cNvGrpSpPr/>
        <p:nvPr/>
      </p:nvGrpSpPr>
      <p:grpSpPr>
        <a:xfrm>
          <a:off x="0" y="0"/>
          <a:ext cx="0" cy="0"/>
          <a:chOff x="0" y="0"/>
          <a:chExt cx="0" cy="0"/>
        </a:xfrm>
      </p:grpSpPr>
      <p:sp>
        <p:nvSpPr>
          <p:cNvPr id="534" name="Google Shape;534;g32c08df7a2f_0_776:notes">
            <a:extLst>
              <a:ext uri="{FF2B5EF4-FFF2-40B4-BE49-F238E27FC236}">
                <a16:creationId xmlns:a16="http://schemas.microsoft.com/office/drawing/2014/main" id="{987C4A95-69B1-9E97-AB76-06E9DD6917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32c08df7a2f_0_776:notes">
            <a:extLst>
              <a:ext uri="{FF2B5EF4-FFF2-40B4-BE49-F238E27FC236}">
                <a16:creationId xmlns:a16="http://schemas.microsoft.com/office/drawing/2014/main" id="{DB2836F0-935B-2027-357A-25A555AAAAC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0584565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a:extLst>
            <a:ext uri="{FF2B5EF4-FFF2-40B4-BE49-F238E27FC236}">
              <a16:creationId xmlns:a16="http://schemas.microsoft.com/office/drawing/2014/main" id="{22B6DE42-ECA3-E71E-58F4-F6A20E20264A}"/>
            </a:ext>
          </a:extLst>
        </p:cNvPr>
        <p:cNvGrpSpPr/>
        <p:nvPr/>
      </p:nvGrpSpPr>
      <p:grpSpPr>
        <a:xfrm>
          <a:off x="0" y="0"/>
          <a:ext cx="0" cy="0"/>
          <a:chOff x="0" y="0"/>
          <a:chExt cx="0" cy="0"/>
        </a:xfrm>
      </p:grpSpPr>
      <p:sp>
        <p:nvSpPr>
          <p:cNvPr id="542" name="Google Shape;542;p58:notes">
            <a:extLst>
              <a:ext uri="{FF2B5EF4-FFF2-40B4-BE49-F238E27FC236}">
                <a16:creationId xmlns:a16="http://schemas.microsoft.com/office/drawing/2014/main" id="{A4006B9D-D728-ADB1-BC1E-381DCB52B7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p58:notes">
            <a:extLst>
              <a:ext uri="{FF2B5EF4-FFF2-40B4-BE49-F238E27FC236}">
                <a16:creationId xmlns:a16="http://schemas.microsoft.com/office/drawing/2014/main" id="{B1D26629-C736-32E7-1C31-D622D8F7F29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55827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2c08df7a2f_0_2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32c08df7a2f_0_22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rgbClr val="1F1F1F"/>
                </a:solidFill>
              </a:rPr>
              <a:t>Artificial intelligence (AI) is rapidly transforming the pharmaceutical industry, with innovative use cases emerging all the time. </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AI is being used to improve the efficiency and effectiveness of many aspects of the pharmaceutical industry, such as manufacturing, supply chain management, and marketing.</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As AI technology continues to develop, we can expect to see even more innovative and transformative use cases emerge.</a:t>
            </a:r>
            <a:endParaRPr sz="1200">
              <a:solidFill>
                <a:srgbClr val="1F1F1F"/>
              </a:solidFill>
            </a:endParaRPr>
          </a:p>
          <a:p>
            <a:pPr marL="0" lvl="0" indent="0" algn="l" rtl="0">
              <a:lnSpc>
                <a:spcPct val="100000"/>
              </a:lnSpc>
              <a:spcBef>
                <a:spcPts val="0"/>
              </a:spcBef>
              <a:spcAft>
                <a:spcPts val="0"/>
              </a:spcAft>
              <a:buSzPts val="1100"/>
              <a:buNone/>
            </a:pPr>
            <a:endParaRPr sz="1200">
              <a:solidFill>
                <a:srgbClr val="1F1F1F"/>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2c08df7a2f_0_24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2c08df7a2f_0_24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a single place to access, analyze, and report on process and business data. By combining the capabilities of data fabric, process mining, machine learning, and generative AI, Process HQ helps monitor and improve every business workflow built on Appian</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Process HQ has two core capabilities:</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b="1">
                <a:solidFill>
                  <a:schemeClr val="dk1"/>
                </a:solidFill>
                <a:latin typeface="Tahoma"/>
                <a:ea typeface="Tahoma"/>
                <a:cs typeface="Tahoma"/>
                <a:sym typeface="Tahoma"/>
              </a:rPr>
              <a:t>data fabric insights,</a:t>
            </a:r>
            <a:r>
              <a:rPr lang="en" sz="1300">
                <a:solidFill>
                  <a:schemeClr val="dk1"/>
                </a:solidFill>
                <a:latin typeface="Tahoma"/>
                <a:ea typeface="Tahoma"/>
                <a:cs typeface="Tahoma"/>
                <a:sym typeface="Tahoma"/>
              </a:rPr>
              <a:t> for exploring enterprise data and reporting on key business performance indicators. </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b="1">
                <a:solidFill>
                  <a:schemeClr val="dk1"/>
                </a:solidFill>
                <a:latin typeface="Tahoma"/>
                <a:ea typeface="Tahoma"/>
                <a:cs typeface="Tahoma"/>
                <a:sym typeface="Tahoma"/>
              </a:rPr>
              <a:t>Process insights,</a:t>
            </a:r>
            <a:r>
              <a:rPr lang="en" sz="1300">
                <a:solidFill>
                  <a:schemeClr val="dk1"/>
                </a:solidFill>
                <a:latin typeface="Tahoma"/>
                <a:ea typeface="Tahoma"/>
                <a:cs typeface="Tahoma"/>
                <a:sym typeface="Tahoma"/>
              </a:rPr>
              <a:t> for automating process mining analysis and using intelligent recommendations to take action. </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And with that Appian offers a solution where process mining isn’t just a siloed tool for measuring process performance, but a native experience that’s central to effective process automation. </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Together, these approaches offer a holistic view of an organization's operations</a:t>
            </a:r>
            <a:endParaRPr sz="1300">
              <a:solidFill>
                <a:schemeClr val="dk1"/>
              </a:solidFill>
              <a:latin typeface="Tahoma"/>
              <a:ea typeface="Tahoma"/>
              <a:cs typeface="Tahoma"/>
              <a:sym typeface="Tahoma"/>
            </a:endParaRPr>
          </a:p>
          <a:p>
            <a:pPr marL="0" marR="209550" lvl="0" indent="0" algn="l" rtl="0">
              <a:lnSpc>
                <a:spcPct val="150000"/>
              </a:lnSpc>
              <a:spcBef>
                <a:spcPts val="500"/>
              </a:spcBef>
              <a:spcAft>
                <a:spcPts val="0"/>
              </a:spcAft>
              <a:buClr>
                <a:schemeClr val="dk1"/>
              </a:buClr>
              <a:buSzPts val="1100"/>
              <a:buFont typeface="Arial"/>
              <a:buNone/>
            </a:pPr>
            <a:endParaRPr sz="1000">
              <a:solidFill>
                <a:schemeClr val="dk1"/>
              </a:solidFill>
              <a:latin typeface="Ubuntu Light"/>
              <a:ea typeface="Ubuntu Light"/>
              <a:cs typeface="Ubuntu Light"/>
              <a:sym typeface="Ubuntu Light"/>
            </a:endParaRPr>
          </a:p>
          <a:p>
            <a:pPr marL="0" marR="209550" lvl="0" indent="0" algn="l" rtl="0">
              <a:lnSpc>
                <a:spcPct val="150000"/>
              </a:lnSpc>
              <a:spcBef>
                <a:spcPts val="1000"/>
              </a:spcBef>
              <a:spcAft>
                <a:spcPts val="0"/>
              </a:spcAft>
              <a:buClr>
                <a:schemeClr val="dk1"/>
              </a:buClr>
              <a:buSzPts val="1100"/>
              <a:buFont typeface="Arial"/>
              <a:buNone/>
            </a:pPr>
            <a:br>
              <a:rPr lang="en" sz="1000">
                <a:solidFill>
                  <a:srgbClr val="1616FF"/>
                </a:solidFill>
                <a:latin typeface="Ubuntu Medium"/>
                <a:ea typeface="Ubuntu Medium"/>
                <a:cs typeface="Ubuntu Medium"/>
                <a:sym typeface="Ubuntu Medium"/>
              </a:rPr>
            </a:br>
            <a:endParaRPr>
              <a:solidFill>
                <a:schemeClr val="dk1"/>
              </a:solidFill>
            </a:endParaRPr>
          </a:p>
          <a:p>
            <a:pPr marL="0" lvl="0" indent="0" algn="l" rtl="0">
              <a:spcBef>
                <a:spcPts val="1000"/>
              </a:spcBef>
              <a:spcAft>
                <a:spcPts val="0"/>
              </a:spcAft>
              <a:buNone/>
            </a:pPr>
            <a:endParaRPr/>
          </a:p>
        </p:txBody>
      </p:sp>
      <p:sp>
        <p:nvSpPr>
          <p:cNvPr id="443" name="Google Shape;443;g32c08df7a2f_0_24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2c08df7a2f_0_15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2c08df7a2f_0_1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09550" lvl="0" indent="0" algn="l" rtl="0">
              <a:lnSpc>
                <a:spcPct val="150000"/>
              </a:lnSpc>
              <a:spcBef>
                <a:spcPts val="0"/>
              </a:spcBef>
              <a:spcAft>
                <a:spcPts val="0"/>
              </a:spcAft>
              <a:buClr>
                <a:schemeClr val="dk1"/>
              </a:buClr>
              <a:buSzPts val="1100"/>
              <a:buFont typeface="Arial"/>
              <a:buNone/>
            </a:pPr>
            <a:r>
              <a:rPr lang="en" sz="1000">
                <a:solidFill>
                  <a:srgbClr val="1616FF"/>
                </a:solidFill>
                <a:latin typeface="Ubuntu Medium"/>
                <a:ea typeface="Ubuntu Medium"/>
                <a:cs typeface="Ubuntu Medium"/>
                <a:sym typeface="Ubuntu Medium"/>
              </a:rPr>
              <a:t>Process insights. </a:t>
            </a:r>
            <a:endParaRPr sz="1000">
              <a:solidFill>
                <a:srgbClr val="1616FF"/>
              </a:solidFill>
              <a:latin typeface="Ubuntu Medium"/>
              <a:ea typeface="Ubuntu Medium"/>
              <a:cs typeface="Ubuntu Medium"/>
              <a:sym typeface="Ubuntu Medium"/>
            </a:endParaRPr>
          </a:p>
          <a:p>
            <a:pPr marL="0" marR="209550" lvl="0" indent="0" algn="l" rtl="0">
              <a:lnSpc>
                <a:spcPct val="150000"/>
              </a:lnSpc>
              <a:spcBef>
                <a:spcPts val="1000"/>
              </a:spcBef>
              <a:spcAft>
                <a:spcPts val="0"/>
              </a:spcAft>
              <a:buClr>
                <a:schemeClr val="dk1"/>
              </a:buClr>
              <a:buSzPts val="1100"/>
              <a:buFont typeface="Arial"/>
              <a:buNone/>
            </a:pPr>
            <a:r>
              <a:rPr lang="en" sz="1000">
                <a:solidFill>
                  <a:schemeClr val="dk1"/>
                </a:solidFill>
                <a:latin typeface="Ubuntu Light"/>
                <a:ea typeface="Ubuntu Light"/>
                <a:cs typeface="Ubuntu Light"/>
                <a:sym typeface="Ubuntu Light"/>
              </a:rPr>
              <a:t>Process insights empower business users to visualize processes,  identify inefficiencies, and plan improvements with automatic analysis and intelligent recommendations. These insights can be saved and shared with others to easily monitor process performance over time.</a:t>
            </a:r>
            <a:endParaRPr sz="1000">
              <a:solidFill>
                <a:schemeClr val="dk1"/>
              </a:solidFill>
              <a:latin typeface="Ubuntu Light"/>
              <a:ea typeface="Ubuntu Light"/>
              <a:cs typeface="Ubuntu Light"/>
              <a:sym typeface="Ubuntu Light"/>
            </a:endParaRPr>
          </a:p>
          <a:p>
            <a:pPr marL="228600" marR="209550" lvl="0" indent="-279400" algn="l" rtl="0">
              <a:lnSpc>
                <a:spcPct val="150000"/>
              </a:lnSpc>
              <a:spcBef>
                <a:spcPts val="1000"/>
              </a:spcBef>
              <a:spcAft>
                <a:spcPts val="0"/>
              </a:spcAft>
              <a:buClr>
                <a:srgbClr val="1616FF"/>
              </a:buClr>
              <a:buSzPts val="800"/>
              <a:buFont typeface="Ubuntu Light"/>
              <a:buChar char="●"/>
            </a:pPr>
            <a:r>
              <a:rPr lang="en" sz="1000">
                <a:solidFill>
                  <a:schemeClr val="dk1"/>
                </a:solidFill>
                <a:latin typeface="Ubuntu Light"/>
                <a:ea typeface="Ubuntu Light"/>
                <a:cs typeface="Ubuntu Light"/>
                <a:sym typeface="Ubuntu Light"/>
              </a:rPr>
              <a:t>Prep data for process mining from multiple sources with just a few clicks using low-code.</a:t>
            </a:r>
            <a:endParaRPr sz="1000">
              <a:solidFill>
                <a:schemeClr val="dk1"/>
              </a:solidFill>
              <a:latin typeface="Ubuntu Light"/>
              <a:ea typeface="Ubuntu Light"/>
              <a:cs typeface="Ubuntu Light"/>
              <a:sym typeface="Ubuntu Light"/>
            </a:endParaRPr>
          </a:p>
          <a:p>
            <a:pPr marL="228600" marR="209550" lvl="0" indent="-285750" algn="l" rtl="0">
              <a:lnSpc>
                <a:spcPct val="150000"/>
              </a:lnSpc>
              <a:spcBef>
                <a:spcPts val="1000"/>
              </a:spcBef>
              <a:spcAft>
                <a:spcPts val="0"/>
              </a:spcAft>
              <a:buClr>
                <a:srgbClr val="1616FF"/>
              </a:buClr>
              <a:buSzPts val="900"/>
              <a:buFont typeface="Ubuntu Light"/>
              <a:buChar char="●"/>
            </a:pPr>
            <a:r>
              <a:rPr lang="en" sz="1000">
                <a:solidFill>
                  <a:schemeClr val="dk1"/>
                </a:solidFill>
                <a:latin typeface="Ubuntu Light"/>
                <a:ea typeface="Ubuntu Light"/>
                <a:cs typeface="Ubuntu Light"/>
                <a:sym typeface="Ubuntu Light"/>
              </a:rPr>
              <a:t>Follow a guided experience to identify process problems with intelligent recommendations for taking action.</a:t>
            </a:r>
            <a:endParaRPr sz="1000">
              <a:solidFill>
                <a:schemeClr val="dk1"/>
              </a:solidFill>
              <a:latin typeface="Ubuntu Light"/>
              <a:ea typeface="Ubuntu Light"/>
              <a:cs typeface="Ubuntu Light"/>
              <a:sym typeface="Ubuntu Light"/>
            </a:endParaRPr>
          </a:p>
          <a:p>
            <a:pPr marL="228600" marR="209550" lvl="0" indent="-285750" algn="l" rtl="0">
              <a:lnSpc>
                <a:spcPct val="150000"/>
              </a:lnSpc>
              <a:spcBef>
                <a:spcPts val="1000"/>
              </a:spcBef>
              <a:spcAft>
                <a:spcPts val="0"/>
              </a:spcAft>
              <a:buClr>
                <a:srgbClr val="1616FF"/>
              </a:buClr>
              <a:buSzPts val="900"/>
              <a:buFont typeface="Ubuntu Light"/>
              <a:buChar char="●"/>
            </a:pPr>
            <a:r>
              <a:rPr lang="en" sz="1000">
                <a:solidFill>
                  <a:schemeClr val="dk1"/>
                </a:solidFill>
                <a:latin typeface="Ubuntu Light"/>
                <a:ea typeface="Ubuntu Light"/>
                <a:cs typeface="Ubuntu Light"/>
                <a:sym typeface="Ubuntu Light"/>
              </a:rPr>
              <a:t>Create executive dashboards to track process performance.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2c08df7a2f_0_15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2c08df7a2f_0_157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400" b="1">
                <a:latin typeface="Ubuntu"/>
                <a:ea typeface="Ubuntu"/>
                <a:cs typeface="Ubuntu"/>
                <a:sym typeface="Ubuntu"/>
              </a:rPr>
              <a:t>Traditional Process Mining </a:t>
            </a:r>
            <a:r>
              <a:rPr lang="en" sz="1400">
                <a:latin typeface="Ubuntu"/>
                <a:ea typeface="Ubuntu"/>
                <a:cs typeface="Ubuntu"/>
                <a:sym typeface="Ubuntu"/>
              </a:rPr>
              <a:t>requires consulting engagements and specialized skills, like data science and Python. This makes it </a:t>
            </a:r>
            <a:r>
              <a:rPr lang="en" sz="1400" b="1">
                <a:latin typeface="Ubuntu"/>
                <a:ea typeface="Ubuntu"/>
                <a:cs typeface="Ubuntu"/>
                <a:sym typeface="Ubuntu"/>
              </a:rPr>
              <a:t>hard to scale</a:t>
            </a:r>
            <a:r>
              <a:rPr lang="en" sz="1400">
                <a:latin typeface="Ubuntu"/>
                <a:ea typeface="Ubuntu"/>
                <a:cs typeface="Ubuntu"/>
                <a:sym typeface="Ubuntu"/>
              </a:rPr>
              <a:t> and </a:t>
            </a:r>
            <a:r>
              <a:rPr lang="en" sz="1400" b="1">
                <a:latin typeface="Ubuntu"/>
                <a:ea typeface="Ubuntu"/>
                <a:cs typeface="Ubuntu"/>
                <a:sym typeface="Ubuntu"/>
              </a:rPr>
              <a:t>costly to find insights</a:t>
            </a:r>
            <a:r>
              <a:rPr lang="en" sz="1400">
                <a:latin typeface="Ubuntu"/>
                <a:ea typeface="Ubuntu"/>
                <a:cs typeface="Ubuntu"/>
                <a:sym typeface="Ubuntu"/>
              </a:rPr>
              <a:t>.</a:t>
            </a:r>
            <a:endParaRPr sz="1400">
              <a:latin typeface="Ubuntu"/>
              <a:ea typeface="Ubuntu"/>
              <a:cs typeface="Ubuntu"/>
              <a:sym typeface="Ubuntu"/>
            </a:endParaRPr>
          </a:p>
          <a:p>
            <a:pPr marL="0" lvl="0" indent="0" algn="l" rtl="0">
              <a:spcBef>
                <a:spcPts val="900"/>
              </a:spcBef>
              <a:spcAft>
                <a:spcPts val="0"/>
              </a:spcAft>
              <a:buNone/>
            </a:pPr>
            <a:r>
              <a:rPr lang="en" sz="1400">
                <a:latin typeface="Ubuntu"/>
                <a:ea typeface="Ubuntu"/>
                <a:cs typeface="Ubuntu"/>
                <a:sym typeface="Ubuntu"/>
              </a:rPr>
              <a:t>In contrast, </a:t>
            </a:r>
            <a:r>
              <a:rPr lang="en" sz="1400" b="1">
                <a:latin typeface="Ubuntu"/>
                <a:ea typeface="Ubuntu"/>
                <a:cs typeface="Ubuntu"/>
                <a:sym typeface="Ubuntu"/>
              </a:rPr>
              <a:t>Process Insights</a:t>
            </a:r>
            <a:r>
              <a:rPr lang="en" sz="1400">
                <a:latin typeface="Ubuntu"/>
                <a:ea typeface="Ubuntu"/>
                <a:cs typeface="Ubuntu"/>
                <a:sym typeface="Ubuntu"/>
              </a:rPr>
              <a:t> makes it:</a:t>
            </a:r>
            <a:endParaRPr sz="1400">
              <a:latin typeface="Ubuntu"/>
              <a:ea typeface="Ubuntu"/>
              <a:cs typeface="Ubuntu"/>
              <a:sym typeface="Ubuntu"/>
            </a:endParaRPr>
          </a:p>
          <a:p>
            <a:pPr marL="457200" lvl="0" indent="-330200" algn="l" rtl="0">
              <a:spcBef>
                <a:spcPts val="900"/>
              </a:spcBef>
              <a:spcAft>
                <a:spcPts val="0"/>
              </a:spcAft>
              <a:buSzPts val="1600"/>
              <a:buFont typeface="Ubuntu"/>
              <a:buChar char="●"/>
            </a:pPr>
            <a:r>
              <a:rPr lang="en" sz="1400" b="1">
                <a:latin typeface="Ubuntu"/>
                <a:ea typeface="Ubuntu"/>
                <a:cs typeface="Ubuntu"/>
                <a:sym typeface="Ubuntu"/>
              </a:rPr>
              <a:t>Easy to mine </a:t>
            </a:r>
            <a:r>
              <a:rPr lang="en" sz="1400">
                <a:latin typeface="Ubuntu"/>
                <a:ea typeface="Ubuntu"/>
                <a:cs typeface="Ubuntu"/>
                <a:sym typeface="Ubuntu"/>
              </a:rPr>
              <a:t>Low-code developers use native data fabric features, like custom fields and relationships, to transform and enrich process data</a:t>
            </a:r>
            <a:endParaRPr sz="1400">
              <a:latin typeface="Ubuntu"/>
              <a:ea typeface="Ubuntu"/>
              <a:cs typeface="Ubuntu"/>
              <a:sym typeface="Ubuntu"/>
            </a:endParaRPr>
          </a:p>
          <a:p>
            <a:pPr marL="457200" lvl="0" indent="-330200" algn="l" rtl="0">
              <a:spcBef>
                <a:spcPts val="0"/>
              </a:spcBef>
              <a:spcAft>
                <a:spcPts val="0"/>
              </a:spcAft>
              <a:buSzPts val="1600"/>
              <a:buFont typeface="Ubuntu"/>
              <a:buChar char="●"/>
            </a:pPr>
            <a:r>
              <a:rPr lang="en" sz="1400" b="1">
                <a:latin typeface="Ubuntu"/>
                <a:ea typeface="Ubuntu"/>
                <a:cs typeface="Ubuntu"/>
                <a:sym typeface="Ubuntu"/>
              </a:rPr>
              <a:t>Easy to gain insights </a:t>
            </a:r>
            <a:r>
              <a:rPr lang="en" sz="1400">
                <a:latin typeface="Ubuntu"/>
                <a:ea typeface="Ubuntu"/>
                <a:cs typeface="Ubuntu"/>
                <a:sym typeface="Ubuntu"/>
              </a:rPr>
              <a:t>Business users are guided through exploring how their process actually works and building a data-driven case for change</a:t>
            </a:r>
            <a:endParaRPr sz="1400">
              <a:latin typeface="Ubuntu"/>
              <a:ea typeface="Ubuntu"/>
              <a:cs typeface="Ubuntu"/>
              <a:sym typeface="Ubuntu"/>
            </a:endParaRPr>
          </a:p>
          <a:p>
            <a:pPr marL="457200" lvl="0" indent="-330200" algn="l" rtl="0">
              <a:spcBef>
                <a:spcPts val="0"/>
              </a:spcBef>
              <a:spcAft>
                <a:spcPts val="0"/>
              </a:spcAft>
              <a:buSzPts val="1600"/>
              <a:buFont typeface="Ubuntu"/>
              <a:buChar char="●"/>
            </a:pPr>
            <a:r>
              <a:rPr lang="en" sz="1400" b="1">
                <a:latin typeface="Ubuntu"/>
                <a:ea typeface="Ubuntu"/>
                <a:cs typeface="Ubuntu"/>
                <a:sym typeface="Ubuntu"/>
              </a:rPr>
              <a:t>Easy to convert insights to results </a:t>
            </a:r>
            <a:r>
              <a:rPr lang="en" sz="1400">
                <a:latin typeface="Ubuntu"/>
                <a:ea typeface="Ubuntu"/>
                <a:cs typeface="Ubuntu"/>
                <a:sym typeface="Ubuntu"/>
              </a:rPr>
              <a:t>Insights about optimizations are easy to act on using the powerful and flexible features of Appian’s low-code automation platform</a:t>
            </a:r>
            <a:endParaRPr sz="1400">
              <a:latin typeface="Ubuntu"/>
              <a:ea typeface="Ubuntu"/>
              <a:cs typeface="Ubuntu"/>
              <a:sym typeface="Ubuntu"/>
            </a:endParaRPr>
          </a:p>
          <a:p>
            <a:pPr marL="0" lvl="0" indent="0" algn="l" rtl="0">
              <a:spcBef>
                <a:spcPts val="120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
        <p:nvSpPr>
          <p:cNvPr id="463" name="Google Shape;463;g32c08df7a2f_0_15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e40e23bd25_0_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g1e40e23bd25_0_7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269133c8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g3269133c8a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482" name="Google Shape;482;g3269133c8aa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e40e23bd25_0_1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e40e23bd25_0_1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89fdb9218f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289fdb9218f_2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2c08df7a2f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32c08df7a2f_0_7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a:extLst>
            <a:ext uri="{FF2B5EF4-FFF2-40B4-BE49-F238E27FC236}">
              <a16:creationId xmlns:a16="http://schemas.microsoft.com/office/drawing/2014/main" id="{6DB06B0A-5E5E-C67D-073C-5E8B069213CC}"/>
            </a:ext>
          </a:extLst>
        </p:cNvPr>
        <p:cNvGrpSpPr/>
        <p:nvPr/>
      </p:nvGrpSpPr>
      <p:grpSpPr>
        <a:xfrm>
          <a:off x="0" y="0"/>
          <a:ext cx="0" cy="0"/>
          <a:chOff x="0" y="0"/>
          <a:chExt cx="0" cy="0"/>
        </a:xfrm>
      </p:grpSpPr>
      <p:sp>
        <p:nvSpPr>
          <p:cNvPr id="480" name="Google Shape;480;g3269133c8aa_0_0:notes">
            <a:extLst>
              <a:ext uri="{FF2B5EF4-FFF2-40B4-BE49-F238E27FC236}">
                <a16:creationId xmlns:a16="http://schemas.microsoft.com/office/drawing/2014/main" id="{EA7C3A57-179B-48FD-A1B9-09B5E2CE39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g3269133c8aa_0_0:notes">
            <a:extLst>
              <a:ext uri="{FF2B5EF4-FFF2-40B4-BE49-F238E27FC236}">
                <a16:creationId xmlns:a16="http://schemas.microsoft.com/office/drawing/2014/main" id="{69B75CCB-0204-4491-3E8D-3F855F4B781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482" name="Google Shape;482;g3269133c8aa_0_0:notes">
            <a:extLst>
              <a:ext uri="{FF2B5EF4-FFF2-40B4-BE49-F238E27FC236}">
                <a16:creationId xmlns:a16="http://schemas.microsoft.com/office/drawing/2014/main" id="{ABCEF44F-CC62-97C1-9431-CAD8685CA1C2}"/>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4767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a:extLst>
            <a:ext uri="{FF2B5EF4-FFF2-40B4-BE49-F238E27FC236}">
              <a16:creationId xmlns:a16="http://schemas.microsoft.com/office/drawing/2014/main" id="{3B837E8E-E9DA-42F5-8B0E-5E3A9B586EAC}"/>
            </a:ext>
          </a:extLst>
        </p:cNvPr>
        <p:cNvGrpSpPr/>
        <p:nvPr/>
      </p:nvGrpSpPr>
      <p:grpSpPr>
        <a:xfrm>
          <a:off x="0" y="0"/>
          <a:ext cx="0" cy="0"/>
          <a:chOff x="0" y="0"/>
          <a:chExt cx="0" cy="0"/>
        </a:xfrm>
      </p:grpSpPr>
      <p:sp>
        <p:nvSpPr>
          <p:cNvPr id="489" name="Google Shape;489;g1e40e23bd25_0_1147:notes">
            <a:extLst>
              <a:ext uri="{FF2B5EF4-FFF2-40B4-BE49-F238E27FC236}">
                <a16:creationId xmlns:a16="http://schemas.microsoft.com/office/drawing/2014/main" id="{EACDAEC1-CD66-9601-2F2A-0D42BAB03C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e40e23bd25_0_1147:notes">
            <a:extLst>
              <a:ext uri="{FF2B5EF4-FFF2-40B4-BE49-F238E27FC236}">
                <a16:creationId xmlns:a16="http://schemas.microsoft.com/office/drawing/2014/main" id="{9D457B78-246D-8F36-4668-D8B42915F6E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5806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6D6633F5-9B7F-F38D-EDF8-5B42B19C1BF3}"/>
            </a:ext>
          </a:extLst>
        </p:cNvPr>
        <p:cNvGrpSpPr/>
        <p:nvPr/>
      </p:nvGrpSpPr>
      <p:grpSpPr>
        <a:xfrm>
          <a:off x="0" y="0"/>
          <a:ext cx="0" cy="0"/>
          <a:chOff x="0" y="0"/>
          <a:chExt cx="0" cy="0"/>
        </a:xfrm>
      </p:grpSpPr>
      <p:sp>
        <p:nvSpPr>
          <p:cNvPr id="386" name="Google Shape;386;g325ae4aafdc_0_45:notes">
            <a:extLst>
              <a:ext uri="{FF2B5EF4-FFF2-40B4-BE49-F238E27FC236}">
                <a16:creationId xmlns:a16="http://schemas.microsoft.com/office/drawing/2014/main" id="{0A55731B-6998-70EF-CD3B-565FEF1D2C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325ae4aafdc_0_45:notes">
            <a:extLst>
              <a:ext uri="{FF2B5EF4-FFF2-40B4-BE49-F238E27FC236}">
                <a16:creationId xmlns:a16="http://schemas.microsoft.com/office/drawing/2014/main" id="{06BB7139-B1FC-A6DD-AACD-07BAC29F5AB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388" name="Google Shape;388;g325ae4aafdc_0_45:notes">
            <a:extLst>
              <a:ext uri="{FF2B5EF4-FFF2-40B4-BE49-F238E27FC236}">
                <a16:creationId xmlns:a16="http://schemas.microsoft.com/office/drawing/2014/main" id="{9AC67C81-61ED-1D36-2D84-FBC4A49B49E8}"/>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9484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a:extLst>
            <a:ext uri="{FF2B5EF4-FFF2-40B4-BE49-F238E27FC236}">
              <a16:creationId xmlns:a16="http://schemas.microsoft.com/office/drawing/2014/main" id="{AD2A24F4-8245-4ACC-8C54-F1FD67372F84}"/>
            </a:ext>
          </a:extLst>
        </p:cNvPr>
        <p:cNvGrpSpPr/>
        <p:nvPr/>
      </p:nvGrpSpPr>
      <p:grpSpPr>
        <a:xfrm>
          <a:off x="0" y="0"/>
          <a:ext cx="0" cy="0"/>
          <a:chOff x="0" y="0"/>
          <a:chExt cx="0" cy="0"/>
        </a:xfrm>
      </p:grpSpPr>
      <p:sp>
        <p:nvSpPr>
          <p:cNvPr id="395" name="Google Shape;395;g2827e65ead6_0_140:notes">
            <a:extLst>
              <a:ext uri="{FF2B5EF4-FFF2-40B4-BE49-F238E27FC236}">
                <a16:creationId xmlns:a16="http://schemas.microsoft.com/office/drawing/2014/main" id="{29C761DD-A181-46F5-418D-7FB8B369DE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2827e65ead6_0_140:notes">
            <a:extLst>
              <a:ext uri="{FF2B5EF4-FFF2-40B4-BE49-F238E27FC236}">
                <a16:creationId xmlns:a16="http://schemas.microsoft.com/office/drawing/2014/main" id="{FE308C6E-362C-5DBE-E65E-0C38859436D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7559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B56404EA-97C2-D33F-59C7-50665CBFBAD2}"/>
            </a:ext>
          </a:extLst>
        </p:cNvPr>
        <p:cNvGrpSpPr/>
        <p:nvPr/>
      </p:nvGrpSpPr>
      <p:grpSpPr>
        <a:xfrm>
          <a:off x="0" y="0"/>
          <a:ext cx="0" cy="0"/>
          <a:chOff x="0" y="0"/>
          <a:chExt cx="0" cy="0"/>
        </a:xfrm>
      </p:grpSpPr>
      <p:sp>
        <p:nvSpPr>
          <p:cNvPr id="401" name="Google Shape;401;g32c08df7a2f_0_2384:notes">
            <a:extLst>
              <a:ext uri="{FF2B5EF4-FFF2-40B4-BE49-F238E27FC236}">
                <a16:creationId xmlns:a16="http://schemas.microsoft.com/office/drawing/2014/main" id="{A8633510-F5C2-1728-12AC-33DA9FB66632}"/>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32c08df7a2f_0_2384:notes">
            <a:extLst>
              <a:ext uri="{FF2B5EF4-FFF2-40B4-BE49-F238E27FC236}">
                <a16:creationId xmlns:a16="http://schemas.microsoft.com/office/drawing/2014/main" id="{7401BDC1-077B-4D4C-D1E7-838945111CD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94118"/>
              </a:lnSpc>
              <a:spcBef>
                <a:spcPts val="0"/>
              </a:spcBef>
              <a:spcAft>
                <a:spcPts val="0"/>
              </a:spcAft>
              <a:buClr>
                <a:schemeClr val="dk1"/>
              </a:buClr>
              <a:buSzPts val="1100"/>
              <a:buFont typeface="Arial"/>
              <a:buNone/>
            </a:pPr>
            <a:r>
              <a:rPr lang="en" sz="1000">
                <a:solidFill>
                  <a:schemeClr val="dk1"/>
                </a:solidFill>
                <a:latin typeface="Tahoma"/>
                <a:ea typeface="Tahoma"/>
                <a:cs typeface="Tahoma"/>
                <a:sym typeface="Tahoma"/>
              </a:rPr>
              <a:t>Appian has developed, shipped, and deployed AI for years. We currently provide several ways to leverage the power of AI within the platform.</a:t>
            </a:r>
            <a:endParaRPr sz="1000">
              <a:solidFill>
                <a:schemeClr val="dk1"/>
              </a:solidFill>
              <a:latin typeface="Tahoma"/>
              <a:ea typeface="Tahoma"/>
              <a:cs typeface="Tahoma"/>
              <a:sym typeface="Tahoma"/>
            </a:endParaRPr>
          </a:p>
          <a:p>
            <a:pPr marL="0" lvl="0" indent="0" algn="l" rtl="0">
              <a:lnSpc>
                <a:spcPct val="100000"/>
              </a:lnSpc>
              <a:spcBef>
                <a:spcPts val="0"/>
              </a:spcBef>
              <a:spcAft>
                <a:spcPts val="0"/>
              </a:spcAft>
              <a:buClr>
                <a:schemeClr val="dk1"/>
              </a:buClr>
              <a:buSzPts val="1100"/>
              <a:buFont typeface="Arial"/>
              <a:buNone/>
            </a:pPr>
            <a:r>
              <a:rPr lang="en" sz="800">
                <a:solidFill>
                  <a:schemeClr val="dk1"/>
                </a:solidFill>
              </a:rPr>
              <a:t>These are just a few of the many ways you can use the App Market plugins (e.g Azure OpenAI) to integrate generative AI into your Appian applications. </a:t>
            </a: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1 - </a:t>
            </a:r>
            <a:r>
              <a:rPr lang="en" sz="800" b="1">
                <a:solidFill>
                  <a:schemeClr val="dk1"/>
                </a:solidFill>
              </a:rPr>
              <a:t>Entity Extractor</a:t>
            </a:r>
            <a:r>
              <a:rPr lang="en" sz="800">
                <a:solidFill>
                  <a:schemeClr val="dk1"/>
                </a:solidFill>
              </a:rPr>
              <a:t> - Analyze process data from Appian apps to identify bottlenecks and improve total user experience.</a:t>
            </a:r>
            <a:endParaRPr sz="800">
              <a:solidFill>
                <a:schemeClr val="dk1"/>
              </a:solidFill>
            </a:endParaRPr>
          </a:p>
          <a:p>
            <a:pPr marL="457200" lvl="0" indent="0" algn="l" rtl="0">
              <a:lnSpc>
                <a:spcPct val="100000"/>
              </a:lnSpc>
              <a:spcBef>
                <a:spcPts val="0"/>
              </a:spcBef>
              <a:spcAft>
                <a:spcPts val="0"/>
              </a:spcAft>
              <a:buClr>
                <a:schemeClr val="dk1"/>
              </a:buClr>
              <a:buSzPts val="8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2 - </a:t>
            </a:r>
            <a:r>
              <a:rPr lang="en" sz="800" b="1">
                <a:solidFill>
                  <a:schemeClr val="dk1"/>
                </a:solidFill>
              </a:rPr>
              <a:t>Knowledge Assistant (Chatbot)</a:t>
            </a:r>
            <a:r>
              <a:rPr lang="en" sz="800">
                <a:solidFill>
                  <a:schemeClr val="dk1"/>
                </a:solidFill>
              </a:rPr>
              <a:t> - Integrate into existing Merck applications used by employees to assist in decision making within processes.</a:t>
            </a:r>
            <a:endParaRPr sz="800">
              <a:solidFill>
                <a:schemeClr val="dk1"/>
              </a:solidFill>
            </a:endParaRPr>
          </a:p>
          <a:p>
            <a:pPr marL="457200" lvl="0" indent="0" algn="l" rtl="0">
              <a:lnSpc>
                <a:spcPct val="100000"/>
              </a:lnSpc>
              <a:spcBef>
                <a:spcPts val="0"/>
              </a:spcBef>
              <a:spcAft>
                <a:spcPts val="0"/>
              </a:spcAft>
              <a:buClr>
                <a:schemeClr val="dk1"/>
              </a:buClr>
              <a:buSzPts val="8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3 - </a:t>
            </a:r>
            <a:r>
              <a:rPr lang="en" sz="800" b="1">
                <a:solidFill>
                  <a:schemeClr val="dk1"/>
                </a:solidFill>
              </a:rPr>
              <a:t>Document Summarizer </a:t>
            </a:r>
            <a:r>
              <a:rPr lang="en" sz="800">
                <a:solidFill>
                  <a:schemeClr val="dk1"/>
                </a:solidFill>
              </a:rPr>
              <a:t>- Generate summaries of incoming documents such as invoices.</a:t>
            </a: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4 - </a:t>
            </a:r>
            <a:r>
              <a:rPr lang="en" sz="800" b="1">
                <a:solidFill>
                  <a:schemeClr val="dk1"/>
                </a:solidFill>
              </a:rPr>
              <a:t>Trend Prediction</a:t>
            </a:r>
            <a:r>
              <a:rPr lang="en" sz="800">
                <a:solidFill>
                  <a:schemeClr val="dk1"/>
                </a:solidFill>
              </a:rPr>
              <a:t> - Identify positive and negative trends and anomalies using process data from application population.</a:t>
            </a:r>
            <a:endParaRPr sz="8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5 - Appian IDP/Skill - </a:t>
            </a:r>
            <a:r>
              <a:rPr lang="en" sz="800" b="1">
                <a:solidFill>
                  <a:schemeClr val="dk1"/>
                </a:solidFill>
              </a:rPr>
              <a:t>eCoA Test Report</a:t>
            </a:r>
            <a:r>
              <a:rPr lang="en" sz="800">
                <a:solidFill>
                  <a:schemeClr val="dk1"/>
                </a:solidFill>
              </a:rPr>
              <a:t> (MMD)</a:t>
            </a:r>
            <a:endParaRPr sz="800">
              <a:solidFill>
                <a:schemeClr val="dk1"/>
              </a:solidFill>
            </a:endParaRPr>
          </a:p>
          <a:p>
            <a:pPr marL="457200" lvl="0" indent="0" algn="l" rtl="0">
              <a:lnSpc>
                <a:spcPct val="100000"/>
              </a:lnSpc>
              <a:spcBef>
                <a:spcPts val="0"/>
              </a:spcBef>
              <a:spcAft>
                <a:spcPts val="0"/>
              </a:spcAft>
              <a:buClr>
                <a:schemeClr val="dk1"/>
              </a:buClr>
              <a:buSzPts val="8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6 - Appian IDP/Skill - </a:t>
            </a:r>
            <a:r>
              <a:rPr lang="en" sz="800" b="1">
                <a:solidFill>
                  <a:schemeClr val="dk1"/>
                </a:solidFill>
              </a:rPr>
              <a:t>Invoices</a:t>
            </a:r>
            <a:endParaRPr sz="1000">
              <a:solidFill>
                <a:schemeClr val="dk1"/>
              </a:solidFill>
              <a:latin typeface="Tahoma"/>
              <a:ea typeface="Tahoma"/>
              <a:cs typeface="Tahoma"/>
              <a:sym typeface="Tahoma"/>
            </a:endParaRPr>
          </a:p>
          <a:p>
            <a:pPr marL="0" lvl="0" indent="0" algn="l" rtl="0">
              <a:lnSpc>
                <a:spcPct val="100000"/>
              </a:lnSpc>
              <a:spcBef>
                <a:spcPts val="0"/>
              </a:spcBef>
              <a:spcAft>
                <a:spcPts val="0"/>
              </a:spcAft>
              <a:buSzPts val="1100"/>
              <a:buNone/>
            </a:pPr>
            <a:endParaRPr sz="1200">
              <a:solidFill>
                <a:srgbClr val="1F1F1F"/>
              </a:solidFill>
            </a:endParaRPr>
          </a:p>
          <a:p>
            <a:pPr marL="0" lvl="0" indent="0" algn="l" rtl="0">
              <a:lnSpc>
                <a:spcPct val="100000"/>
              </a:lnSpc>
              <a:spcBef>
                <a:spcPts val="0"/>
              </a:spcBef>
              <a:spcAft>
                <a:spcPts val="0"/>
              </a:spcAft>
              <a:buSzPts val="1100"/>
              <a:buNone/>
            </a:pPr>
            <a:endParaRPr sz="1200">
              <a:solidFill>
                <a:srgbClr val="1F1F1F"/>
              </a:solidFill>
              <a:highlight>
                <a:srgbClr val="FFFFFF"/>
              </a:highlight>
            </a:endParaRPr>
          </a:p>
        </p:txBody>
      </p:sp>
    </p:spTree>
    <p:extLst>
      <p:ext uri="{BB962C8B-B14F-4D97-AF65-F5344CB8AC3E}">
        <p14:creationId xmlns:p14="http://schemas.microsoft.com/office/powerpoint/2010/main" val="3122174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a:extLst>
            <a:ext uri="{FF2B5EF4-FFF2-40B4-BE49-F238E27FC236}">
              <a16:creationId xmlns:a16="http://schemas.microsoft.com/office/drawing/2014/main" id="{6A8EB364-A985-F2AF-28C4-29932E6EF313}"/>
            </a:ext>
          </a:extLst>
        </p:cNvPr>
        <p:cNvGrpSpPr/>
        <p:nvPr/>
      </p:nvGrpSpPr>
      <p:grpSpPr>
        <a:xfrm>
          <a:off x="0" y="0"/>
          <a:ext cx="0" cy="0"/>
          <a:chOff x="0" y="0"/>
          <a:chExt cx="0" cy="0"/>
        </a:xfrm>
      </p:grpSpPr>
      <p:sp>
        <p:nvSpPr>
          <p:cNvPr id="415" name="Google Shape;415;g2827e65ead6_0_53:notes">
            <a:extLst>
              <a:ext uri="{FF2B5EF4-FFF2-40B4-BE49-F238E27FC236}">
                <a16:creationId xmlns:a16="http://schemas.microsoft.com/office/drawing/2014/main" id="{2C94E751-43E0-DD3A-3072-914DFFEB8E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g2827e65ead6_0_53:notes">
            <a:extLst>
              <a:ext uri="{FF2B5EF4-FFF2-40B4-BE49-F238E27FC236}">
                <a16:creationId xmlns:a16="http://schemas.microsoft.com/office/drawing/2014/main" id="{DDBCCF03-BFF9-480C-75FE-B64593B5B85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rgbClr val="1F1F1F"/>
                </a:solidFill>
              </a:rPr>
              <a:t>Artificial intelligence (AI) is rapidly transforming the pharmaceutical industry, with innovative use cases emerging all the time. </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AI is being used to improve the efficiency and effectiveness of many aspects of the pharmaceutical industry, such as manufacturing, supply chain management, and marketing.</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As AI technology continues to develop, we can expect to see even more innovative and transformative use cases emerge.</a:t>
            </a:r>
            <a:endParaRPr sz="1200">
              <a:solidFill>
                <a:srgbClr val="1F1F1F"/>
              </a:solidFill>
            </a:endParaRPr>
          </a:p>
          <a:p>
            <a:pPr marL="0" lvl="0" indent="0" algn="l" rtl="0">
              <a:lnSpc>
                <a:spcPct val="100000"/>
              </a:lnSpc>
              <a:spcBef>
                <a:spcPts val="0"/>
              </a:spcBef>
              <a:spcAft>
                <a:spcPts val="0"/>
              </a:spcAft>
              <a:buSzPts val="1100"/>
              <a:buNone/>
            </a:pPr>
            <a:endParaRPr sz="1200">
              <a:solidFill>
                <a:srgbClr val="1F1F1F"/>
              </a:solidFill>
              <a:highlight>
                <a:srgbClr val="FFFFFF"/>
              </a:highlight>
            </a:endParaRPr>
          </a:p>
        </p:txBody>
      </p:sp>
    </p:spTree>
    <p:extLst>
      <p:ext uri="{BB962C8B-B14F-4D97-AF65-F5344CB8AC3E}">
        <p14:creationId xmlns:p14="http://schemas.microsoft.com/office/powerpoint/2010/main" val="1510596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ESR looking at historical objectives, value attained, achievements, and goals and opportunities for next 2-3 years.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a:extLst>
            <a:ext uri="{FF2B5EF4-FFF2-40B4-BE49-F238E27FC236}">
              <a16:creationId xmlns:a16="http://schemas.microsoft.com/office/drawing/2014/main" id="{A50B53C3-FF73-FF61-6F35-B06CBC5D8E2A}"/>
            </a:ext>
          </a:extLst>
        </p:cNvPr>
        <p:cNvGrpSpPr/>
        <p:nvPr/>
      </p:nvGrpSpPr>
      <p:grpSpPr>
        <a:xfrm>
          <a:off x="0" y="0"/>
          <a:ext cx="0" cy="0"/>
          <a:chOff x="0" y="0"/>
          <a:chExt cx="0" cy="0"/>
        </a:xfrm>
      </p:grpSpPr>
      <p:sp>
        <p:nvSpPr>
          <p:cNvPr id="424" name="Google Shape;424;g32c08df7a2f_0_2250:notes">
            <a:extLst>
              <a:ext uri="{FF2B5EF4-FFF2-40B4-BE49-F238E27FC236}">
                <a16:creationId xmlns:a16="http://schemas.microsoft.com/office/drawing/2014/main" id="{8D0F3F93-A789-F415-B5B5-B95BCC3AB1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32c08df7a2f_0_2250:notes">
            <a:extLst>
              <a:ext uri="{FF2B5EF4-FFF2-40B4-BE49-F238E27FC236}">
                <a16:creationId xmlns:a16="http://schemas.microsoft.com/office/drawing/2014/main" id="{1CB307C7-2E48-0FCE-53C0-CFACE2F104A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rgbClr val="1F1F1F"/>
                </a:solidFill>
              </a:rPr>
              <a:t>Artificial intelligence (AI) is rapidly transforming the pharmaceutical industry, with innovative use cases emerging all the time. </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AI is being used to improve the efficiency and effectiveness of many aspects of the pharmaceutical industry, such as manufacturing, supply chain management, and marketing.</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As AI technology continues to develop, we can expect to see even more innovative and transformative use cases emerge.</a:t>
            </a:r>
            <a:endParaRPr sz="1200">
              <a:solidFill>
                <a:srgbClr val="1F1F1F"/>
              </a:solidFill>
            </a:endParaRPr>
          </a:p>
          <a:p>
            <a:pPr marL="0" lvl="0" indent="0" algn="l" rtl="0">
              <a:lnSpc>
                <a:spcPct val="100000"/>
              </a:lnSpc>
              <a:spcBef>
                <a:spcPts val="0"/>
              </a:spcBef>
              <a:spcAft>
                <a:spcPts val="0"/>
              </a:spcAft>
              <a:buSzPts val="1100"/>
              <a:buNone/>
            </a:pPr>
            <a:endParaRPr sz="1200">
              <a:solidFill>
                <a:srgbClr val="1F1F1F"/>
              </a:solidFill>
              <a:highlight>
                <a:srgbClr val="FFFFFF"/>
              </a:highlight>
            </a:endParaRPr>
          </a:p>
        </p:txBody>
      </p:sp>
    </p:spTree>
    <p:extLst>
      <p:ext uri="{BB962C8B-B14F-4D97-AF65-F5344CB8AC3E}">
        <p14:creationId xmlns:p14="http://schemas.microsoft.com/office/powerpoint/2010/main" val="678934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a:extLst>
            <a:ext uri="{FF2B5EF4-FFF2-40B4-BE49-F238E27FC236}">
              <a16:creationId xmlns:a16="http://schemas.microsoft.com/office/drawing/2014/main" id="{840C49D0-8898-F315-706A-E3E1BA86BDBE}"/>
            </a:ext>
          </a:extLst>
        </p:cNvPr>
        <p:cNvGrpSpPr/>
        <p:nvPr/>
      </p:nvGrpSpPr>
      <p:grpSpPr>
        <a:xfrm>
          <a:off x="0" y="0"/>
          <a:ext cx="0" cy="0"/>
          <a:chOff x="0" y="0"/>
          <a:chExt cx="0" cy="0"/>
        </a:xfrm>
      </p:grpSpPr>
      <p:sp>
        <p:nvSpPr>
          <p:cNvPr id="441" name="Google Shape;441;g32c08df7a2f_0_2487:notes">
            <a:extLst>
              <a:ext uri="{FF2B5EF4-FFF2-40B4-BE49-F238E27FC236}">
                <a16:creationId xmlns:a16="http://schemas.microsoft.com/office/drawing/2014/main" id="{7C8FE111-46B6-47F5-A2D9-1EFAF1818D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2c08df7a2f_0_2487:notes">
            <a:extLst>
              <a:ext uri="{FF2B5EF4-FFF2-40B4-BE49-F238E27FC236}">
                <a16:creationId xmlns:a16="http://schemas.microsoft.com/office/drawing/2014/main" id="{08643F9A-581B-3467-06C9-2648A8BEE815}"/>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a single place to access, analyze, and report on process and business data. By combining the capabilities of data fabric, process mining, machine learning, and generative AI, Process HQ helps monitor and improve every business workflow built on Appian</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Process HQ has two core capabilities:</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b="1">
                <a:solidFill>
                  <a:schemeClr val="dk1"/>
                </a:solidFill>
                <a:latin typeface="Tahoma"/>
                <a:ea typeface="Tahoma"/>
                <a:cs typeface="Tahoma"/>
                <a:sym typeface="Tahoma"/>
              </a:rPr>
              <a:t>data fabric insights,</a:t>
            </a:r>
            <a:r>
              <a:rPr lang="en" sz="1300">
                <a:solidFill>
                  <a:schemeClr val="dk1"/>
                </a:solidFill>
                <a:latin typeface="Tahoma"/>
                <a:ea typeface="Tahoma"/>
                <a:cs typeface="Tahoma"/>
                <a:sym typeface="Tahoma"/>
              </a:rPr>
              <a:t> for exploring enterprise data and reporting on key business performance indicators. </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b="1">
                <a:solidFill>
                  <a:schemeClr val="dk1"/>
                </a:solidFill>
                <a:latin typeface="Tahoma"/>
                <a:ea typeface="Tahoma"/>
                <a:cs typeface="Tahoma"/>
                <a:sym typeface="Tahoma"/>
              </a:rPr>
              <a:t>Process insights,</a:t>
            </a:r>
            <a:r>
              <a:rPr lang="en" sz="1300">
                <a:solidFill>
                  <a:schemeClr val="dk1"/>
                </a:solidFill>
                <a:latin typeface="Tahoma"/>
                <a:ea typeface="Tahoma"/>
                <a:cs typeface="Tahoma"/>
                <a:sym typeface="Tahoma"/>
              </a:rPr>
              <a:t> for automating process mining analysis and using intelligent recommendations to take action. </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And with that Appian offers a solution where process mining isn’t just a siloed tool for measuring process performance, but a native experience that’s central to effective process automation. </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Together, these approaches offer a holistic view of an organization's operations</a:t>
            </a:r>
            <a:endParaRPr sz="1300">
              <a:solidFill>
                <a:schemeClr val="dk1"/>
              </a:solidFill>
              <a:latin typeface="Tahoma"/>
              <a:ea typeface="Tahoma"/>
              <a:cs typeface="Tahoma"/>
              <a:sym typeface="Tahoma"/>
            </a:endParaRPr>
          </a:p>
          <a:p>
            <a:pPr marL="0" marR="209550" lvl="0" indent="0" algn="l" rtl="0">
              <a:lnSpc>
                <a:spcPct val="150000"/>
              </a:lnSpc>
              <a:spcBef>
                <a:spcPts val="500"/>
              </a:spcBef>
              <a:spcAft>
                <a:spcPts val="0"/>
              </a:spcAft>
              <a:buClr>
                <a:schemeClr val="dk1"/>
              </a:buClr>
              <a:buSzPts val="1100"/>
              <a:buFont typeface="Arial"/>
              <a:buNone/>
            </a:pPr>
            <a:endParaRPr sz="1000">
              <a:solidFill>
                <a:schemeClr val="dk1"/>
              </a:solidFill>
              <a:latin typeface="Ubuntu Light"/>
              <a:ea typeface="Ubuntu Light"/>
              <a:cs typeface="Ubuntu Light"/>
              <a:sym typeface="Ubuntu Light"/>
            </a:endParaRPr>
          </a:p>
          <a:p>
            <a:pPr marL="0" marR="209550" lvl="0" indent="0" algn="l" rtl="0">
              <a:lnSpc>
                <a:spcPct val="150000"/>
              </a:lnSpc>
              <a:spcBef>
                <a:spcPts val="1000"/>
              </a:spcBef>
              <a:spcAft>
                <a:spcPts val="0"/>
              </a:spcAft>
              <a:buClr>
                <a:schemeClr val="dk1"/>
              </a:buClr>
              <a:buSzPts val="1100"/>
              <a:buFont typeface="Arial"/>
              <a:buNone/>
            </a:pPr>
            <a:br>
              <a:rPr lang="en" sz="1000">
                <a:solidFill>
                  <a:srgbClr val="1616FF"/>
                </a:solidFill>
                <a:latin typeface="Ubuntu Medium"/>
                <a:ea typeface="Ubuntu Medium"/>
                <a:cs typeface="Ubuntu Medium"/>
                <a:sym typeface="Ubuntu Medium"/>
              </a:rPr>
            </a:br>
            <a:endParaRPr>
              <a:solidFill>
                <a:schemeClr val="dk1"/>
              </a:solidFill>
            </a:endParaRPr>
          </a:p>
          <a:p>
            <a:pPr marL="0" lvl="0" indent="0" algn="l" rtl="0">
              <a:spcBef>
                <a:spcPts val="1000"/>
              </a:spcBef>
              <a:spcAft>
                <a:spcPts val="0"/>
              </a:spcAft>
              <a:buNone/>
            </a:pPr>
            <a:endParaRPr/>
          </a:p>
        </p:txBody>
      </p:sp>
      <p:sp>
        <p:nvSpPr>
          <p:cNvPr id="443" name="Google Shape;443;g32c08df7a2f_0_2487:notes">
            <a:extLst>
              <a:ext uri="{FF2B5EF4-FFF2-40B4-BE49-F238E27FC236}">
                <a16:creationId xmlns:a16="http://schemas.microsoft.com/office/drawing/2014/main" id="{E8D1C8BD-2393-1AA6-EB2C-53C99C33E1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31</a:t>
            </a:fld>
            <a:endParaRPr/>
          </a:p>
        </p:txBody>
      </p:sp>
    </p:spTree>
    <p:extLst>
      <p:ext uri="{BB962C8B-B14F-4D97-AF65-F5344CB8AC3E}">
        <p14:creationId xmlns:p14="http://schemas.microsoft.com/office/powerpoint/2010/main" val="4172892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070C36D1-5D52-D9FD-0FC9-7932C5626D71}"/>
            </a:ext>
          </a:extLst>
        </p:cNvPr>
        <p:cNvGrpSpPr/>
        <p:nvPr/>
      </p:nvGrpSpPr>
      <p:grpSpPr>
        <a:xfrm>
          <a:off x="0" y="0"/>
          <a:ext cx="0" cy="0"/>
          <a:chOff x="0" y="0"/>
          <a:chExt cx="0" cy="0"/>
        </a:xfrm>
      </p:grpSpPr>
      <p:sp>
        <p:nvSpPr>
          <p:cNvPr id="452" name="Google Shape;452;g32c08df7a2f_0_1565:notes">
            <a:extLst>
              <a:ext uri="{FF2B5EF4-FFF2-40B4-BE49-F238E27FC236}">
                <a16:creationId xmlns:a16="http://schemas.microsoft.com/office/drawing/2014/main" id="{04E16A96-7F27-1876-E44B-55602438FA1B}"/>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2c08df7a2f_0_1565:notes">
            <a:extLst>
              <a:ext uri="{FF2B5EF4-FFF2-40B4-BE49-F238E27FC236}">
                <a16:creationId xmlns:a16="http://schemas.microsoft.com/office/drawing/2014/main" id="{5D8DFE0E-95E3-AC94-14E3-A29CE9275A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09550" lvl="0" indent="0" algn="l" rtl="0">
              <a:lnSpc>
                <a:spcPct val="150000"/>
              </a:lnSpc>
              <a:spcBef>
                <a:spcPts val="0"/>
              </a:spcBef>
              <a:spcAft>
                <a:spcPts val="0"/>
              </a:spcAft>
              <a:buClr>
                <a:schemeClr val="dk1"/>
              </a:buClr>
              <a:buSzPts val="1100"/>
              <a:buFont typeface="Arial"/>
              <a:buNone/>
            </a:pPr>
            <a:r>
              <a:rPr lang="en" sz="1000">
                <a:solidFill>
                  <a:srgbClr val="1616FF"/>
                </a:solidFill>
                <a:latin typeface="Ubuntu Medium"/>
                <a:ea typeface="Ubuntu Medium"/>
                <a:cs typeface="Ubuntu Medium"/>
                <a:sym typeface="Ubuntu Medium"/>
              </a:rPr>
              <a:t>Process insights. </a:t>
            </a:r>
            <a:endParaRPr sz="1000">
              <a:solidFill>
                <a:srgbClr val="1616FF"/>
              </a:solidFill>
              <a:latin typeface="Ubuntu Medium"/>
              <a:ea typeface="Ubuntu Medium"/>
              <a:cs typeface="Ubuntu Medium"/>
              <a:sym typeface="Ubuntu Medium"/>
            </a:endParaRPr>
          </a:p>
          <a:p>
            <a:pPr marL="0" marR="209550" lvl="0" indent="0" algn="l" rtl="0">
              <a:lnSpc>
                <a:spcPct val="150000"/>
              </a:lnSpc>
              <a:spcBef>
                <a:spcPts val="1000"/>
              </a:spcBef>
              <a:spcAft>
                <a:spcPts val="0"/>
              </a:spcAft>
              <a:buClr>
                <a:schemeClr val="dk1"/>
              </a:buClr>
              <a:buSzPts val="1100"/>
              <a:buFont typeface="Arial"/>
              <a:buNone/>
            </a:pPr>
            <a:r>
              <a:rPr lang="en" sz="1000">
                <a:solidFill>
                  <a:schemeClr val="dk1"/>
                </a:solidFill>
                <a:latin typeface="Ubuntu Light"/>
                <a:ea typeface="Ubuntu Light"/>
                <a:cs typeface="Ubuntu Light"/>
                <a:sym typeface="Ubuntu Light"/>
              </a:rPr>
              <a:t>Process insights empower business users to visualize processes,  identify inefficiencies, and plan improvements with automatic analysis and intelligent recommendations. These insights can be saved and shared with others to easily monitor process performance over time.</a:t>
            </a:r>
            <a:endParaRPr sz="1000">
              <a:solidFill>
                <a:schemeClr val="dk1"/>
              </a:solidFill>
              <a:latin typeface="Ubuntu Light"/>
              <a:ea typeface="Ubuntu Light"/>
              <a:cs typeface="Ubuntu Light"/>
              <a:sym typeface="Ubuntu Light"/>
            </a:endParaRPr>
          </a:p>
          <a:p>
            <a:pPr marL="228600" marR="209550" lvl="0" indent="-279400" algn="l" rtl="0">
              <a:lnSpc>
                <a:spcPct val="150000"/>
              </a:lnSpc>
              <a:spcBef>
                <a:spcPts val="1000"/>
              </a:spcBef>
              <a:spcAft>
                <a:spcPts val="0"/>
              </a:spcAft>
              <a:buClr>
                <a:srgbClr val="1616FF"/>
              </a:buClr>
              <a:buSzPts val="800"/>
              <a:buFont typeface="Ubuntu Light"/>
              <a:buChar char="●"/>
            </a:pPr>
            <a:r>
              <a:rPr lang="en" sz="1000">
                <a:solidFill>
                  <a:schemeClr val="dk1"/>
                </a:solidFill>
                <a:latin typeface="Ubuntu Light"/>
                <a:ea typeface="Ubuntu Light"/>
                <a:cs typeface="Ubuntu Light"/>
                <a:sym typeface="Ubuntu Light"/>
              </a:rPr>
              <a:t>Prep data for process mining from multiple sources with just a few clicks using low-code.</a:t>
            </a:r>
            <a:endParaRPr sz="1000">
              <a:solidFill>
                <a:schemeClr val="dk1"/>
              </a:solidFill>
              <a:latin typeface="Ubuntu Light"/>
              <a:ea typeface="Ubuntu Light"/>
              <a:cs typeface="Ubuntu Light"/>
              <a:sym typeface="Ubuntu Light"/>
            </a:endParaRPr>
          </a:p>
          <a:p>
            <a:pPr marL="228600" marR="209550" lvl="0" indent="-285750" algn="l" rtl="0">
              <a:lnSpc>
                <a:spcPct val="150000"/>
              </a:lnSpc>
              <a:spcBef>
                <a:spcPts val="1000"/>
              </a:spcBef>
              <a:spcAft>
                <a:spcPts val="0"/>
              </a:spcAft>
              <a:buClr>
                <a:srgbClr val="1616FF"/>
              </a:buClr>
              <a:buSzPts val="900"/>
              <a:buFont typeface="Ubuntu Light"/>
              <a:buChar char="●"/>
            </a:pPr>
            <a:r>
              <a:rPr lang="en" sz="1000">
                <a:solidFill>
                  <a:schemeClr val="dk1"/>
                </a:solidFill>
                <a:latin typeface="Ubuntu Light"/>
                <a:ea typeface="Ubuntu Light"/>
                <a:cs typeface="Ubuntu Light"/>
                <a:sym typeface="Ubuntu Light"/>
              </a:rPr>
              <a:t>Follow a guided experience to identify process problems with intelligent recommendations for taking action.</a:t>
            </a:r>
            <a:endParaRPr sz="1000">
              <a:solidFill>
                <a:schemeClr val="dk1"/>
              </a:solidFill>
              <a:latin typeface="Ubuntu Light"/>
              <a:ea typeface="Ubuntu Light"/>
              <a:cs typeface="Ubuntu Light"/>
              <a:sym typeface="Ubuntu Light"/>
            </a:endParaRPr>
          </a:p>
          <a:p>
            <a:pPr marL="228600" marR="209550" lvl="0" indent="-285750" algn="l" rtl="0">
              <a:lnSpc>
                <a:spcPct val="150000"/>
              </a:lnSpc>
              <a:spcBef>
                <a:spcPts val="1000"/>
              </a:spcBef>
              <a:spcAft>
                <a:spcPts val="0"/>
              </a:spcAft>
              <a:buClr>
                <a:srgbClr val="1616FF"/>
              </a:buClr>
              <a:buSzPts val="900"/>
              <a:buFont typeface="Ubuntu Light"/>
              <a:buChar char="●"/>
            </a:pPr>
            <a:r>
              <a:rPr lang="en" sz="1000">
                <a:solidFill>
                  <a:schemeClr val="dk1"/>
                </a:solidFill>
                <a:latin typeface="Ubuntu Light"/>
                <a:ea typeface="Ubuntu Light"/>
                <a:cs typeface="Ubuntu Light"/>
                <a:sym typeface="Ubuntu Light"/>
              </a:rPr>
              <a:t>Create executive dashboards to track process performance. </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4088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a:extLst>
            <a:ext uri="{FF2B5EF4-FFF2-40B4-BE49-F238E27FC236}">
              <a16:creationId xmlns:a16="http://schemas.microsoft.com/office/drawing/2014/main" id="{B197EB8F-88D1-C7B9-F16E-7F6BBD9C98D4}"/>
            </a:ext>
          </a:extLst>
        </p:cNvPr>
        <p:cNvGrpSpPr/>
        <p:nvPr/>
      </p:nvGrpSpPr>
      <p:grpSpPr>
        <a:xfrm>
          <a:off x="0" y="0"/>
          <a:ext cx="0" cy="0"/>
          <a:chOff x="0" y="0"/>
          <a:chExt cx="0" cy="0"/>
        </a:xfrm>
      </p:grpSpPr>
      <p:sp>
        <p:nvSpPr>
          <p:cNvPr id="461" name="Google Shape;461;g32c08df7a2f_0_1572:notes">
            <a:extLst>
              <a:ext uri="{FF2B5EF4-FFF2-40B4-BE49-F238E27FC236}">
                <a16:creationId xmlns:a16="http://schemas.microsoft.com/office/drawing/2014/main" id="{84846006-8A43-4C01-3CE1-1110B6A44B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2c08df7a2f_0_1572:notes">
            <a:extLst>
              <a:ext uri="{FF2B5EF4-FFF2-40B4-BE49-F238E27FC236}">
                <a16:creationId xmlns:a16="http://schemas.microsoft.com/office/drawing/2014/main" id="{C5F9C88B-9525-8015-30A5-F3BEA6F41009}"/>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400" b="1">
                <a:latin typeface="Ubuntu"/>
                <a:ea typeface="Ubuntu"/>
                <a:cs typeface="Ubuntu"/>
                <a:sym typeface="Ubuntu"/>
              </a:rPr>
              <a:t>Traditional Process Mining </a:t>
            </a:r>
            <a:r>
              <a:rPr lang="en" sz="1400">
                <a:latin typeface="Ubuntu"/>
                <a:ea typeface="Ubuntu"/>
                <a:cs typeface="Ubuntu"/>
                <a:sym typeface="Ubuntu"/>
              </a:rPr>
              <a:t>requires consulting engagements and specialized skills, like data science and Python. This makes it </a:t>
            </a:r>
            <a:r>
              <a:rPr lang="en" sz="1400" b="1">
                <a:latin typeface="Ubuntu"/>
                <a:ea typeface="Ubuntu"/>
                <a:cs typeface="Ubuntu"/>
                <a:sym typeface="Ubuntu"/>
              </a:rPr>
              <a:t>hard to scale</a:t>
            </a:r>
            <a:r>
              <a:rPr lang="en" sz="1400">
                <a:latin typeface="Ubuntu"/>
                <a:ea typeface="Ubuntu"/>
                <a:cs typeface="Ubuntu"/>
                <a:sym typeface="Ubuntu"/>
              </a:rPr>
              <a:t> and </a:t>
            </a:r>
            <a:r>
              <a:rPr lang="en" sz="1400" b="1">
                <a:latin typeface="Ubuntu"/>
                <a:ea typeface="Ubuntu"/>
                <a:cs typeface="Ubuntu"/>
                <a:sym typeface="Ubuntu"/>
              </a:rPr>
              <a:t>costly to find insights</a:t>
            </a:r>
            <a:r>
              <a:rPr lang="en" sz="1400">
                <a:latin typeface="Ubuntu"/>
                <a:ea typeface="Ubuntu"/>
                <a:cs typeface="Ubuntu"/>
                <a:sym typeface="Ubuntu"/>
              </a:rPr>
              <a:t>.</a:t>
            </a:r>
            <a:endParaRPr sz="1400">
              <a:latin typeface="Ubuntu"/>
              <a:ea typeface="Ubuntu"/>
              <a:cs typeface="Ubuntu"/>
              <a:sym typeface="Ubuntu"/>
            </a:endParaRPr>
          </a:p>
          <a:p>
            <a:pPr marL="0" lvl="0" indent="0" algn="l" rtl="0">
              <a:spcBef>
                <a:spcPts val="900"/>
              </a:spcBef>
              <a:spcAft>
                <a:spcPts val="0"/>
              </a:spcAft>
              <a:buNone/>
            </a:pPr>
            <a:r>
              <a:rPr lang="en" sz="1400">
                <a:latin typeface="Ubuntu"/>
                <a:ea typeface="Ubuntu"/>
                <a:cs typeface="Ubuntu"/>
                <a:sym typeface="Ubuntu"/>
              </a:rPr>
              <a:t>In contrast, </a:t>
            </a:r>
            <a:r>
              <a:rPr lang="en" sz="1400" b="1">
                <a:latin typeface="Ubuntu"/>
                <a:ea typeface="Ubuntu"/>
                <a:cs typeface="Ubuntu"/>
                <a:sym typeface="Ubuntu"/>
              </a:rPr>
              <a:t>Process Insights</a:t>
            </a:r>
            <a:r>
              <a:rPr lang="en" sz="1400">
                <a:latin typeface="Ubuntu"/>
                <a:ea typeface="Ubuntu"/>
                <a:cs typeface="Ubuntu"/>
                <a:sym typeface="Ubuntu"/>
              </a:rPr>
              <a:t> makes it:</a:t>
            </a:r>
            <a:endParaRPr sz="1400">
              <a:latin typeface="Ubuntu"/>
              <a:ea typeface="Ubuntu"/>
              <a:cs typeface="Ubuntu"/>
              <a:sym typeface="Ubuntu"/>
            </a:endParaRPr>
          </a:p>
          <a:p>
            <a:pPr marL="457200" lvl="0" indent="-330200" algn="l" rtl="0">
              <a:spcBef>
                <a:spcPts val="900"/>
              </a:spcBef>
              <a:spcAft>
                <a:spcPts val="0"/>
              </a:spcAft>
              <a:buSzPts val="1600"/>
              <a:buFont typeface="Ubuntu"/>
              <a:buChar char="●"/>
            </a:pPr>
            <a:r>
              <a:rPr lang="en" sz="1400" b="1">
                <a:latin typeface="Ubuntu"/>
                <a:ea typeface="Ubuntu"/>
                <a:cs typeface="Ubuntu"/>
                <a:sym typeface="Ubuntu"/>
              </a:rPr>
              <a:t>Easy to mine </a:t>
            </a:r>
            <a:r>
              <a:rPr lang="en" sz="1400">
                <a:latin typeface="Ubuntu"/>
                <a:ea typeface="Ubuntu"/>
                <a:cs typeface="Ubuntu"/>
                <a:sym typeface="Ubuntu"/>
              </a:rPr>
              <a:t>Low-code developers use native data fabric features, like custom fields and relationships, to transform and enrich process data</a:t>
            </a:r>
            <a:endParaRPr sz="1400">
              <a:latin typeface="Ubuntu"/>
              <a:ea typeface="Ubuntu"/>
              <a:cs typeface="Ubuntu"/>
              <a:sym typeface="Ubuntu"/>
            </a:endParaRPr>
          </a:p>
          <a:p>
            <a:pPr marL="457200" lvl="0" indent="-330200" algn="l" rtl="0">
              <a:spcBef>
                <a:spcPts val="0"/>
              </a:spcBef>
              <a:spcAft>
                <a:spcPts val="0"/>
              </a:spcAft>
              <a:buSzPts val="1600"/>
              <a:buFont typeface="Ubuntu"/>
              <a:buChar char="●"/>
            </a:pPr>
            <a:r>
              <a:rPr lang="en" sz="1400" b="1">
                <a:latin typeface="Ubuntu"/>
                <a:ea typeface="Ubuntu"/>
                <a:cs typeface="Ubuntu"/>
                <a:sym typeface="Ubuntu"/>
              </a:rPr>
              <a:t>Easy to gain insights </a:t>
            </a:r>
            <a:r>
              <a:rPr lang="en" sz="1400">
                <a:latin typeface="Ubuntu"/>
                <a:ea typeface="Ubuntu"/>
                <a:cs typeface="Ubuntu"/>
                <a:sym typeface="Ubuntu"/>
              </a:rPr>
              <a:t>Business users are guided through exploring how their process actually works and building a data-driven case for change</a:t>
            </a:r>
            <a:endParaRPr sz="1400">
              <a:latin typeface="Ubuntu"/>
              <a:ea typeface="Ubuntu"/>
              <a:cs typeface="Ubuntu"/>
              <a:sym typeface="Ubuntu"/>
            </a:endParaRPr>
          </a:p>
          <a:p>
            <a:pPr marL="457200" lvl="0" indent="-330200" algn="l" rtl="0">
              <a:spcBef>
                <a:spcPts val="0"/>
              </a:spcBef>
              <a:spcAft>
                <a:spcPts val="0"/>
              </a:spcAft>
              <a:buSzPts val="1600"/>
              <a:buFont typeface="Ubuntu"/>
              <a:buChar char="●"/>
            </a:pPr>
            <a:r>
              <a:rPr lang="en" sz="1400" b="1">
                <a:latin typeface="Ubuntu"/>
                <a:ea typeface="Ubuntu"/>
                <a:cs typeface="Ubuntu"/>
                <a:sym typeface="Ubuntu"/>
              </a:rPr>
              <a:t>Easy to convert insights to results </a:t>
            </a:r>
            <a:r>
              <a:rPr lang="en" sz="1400">
                <a:latin typeface="Ubuntu"/>
                <a:ea typeface="Ubuntu"/>
                <a:cs typeface="Ubuntu"/>
                <a:sym typeface="Ubuntu"/>
              </a:rPr>
              <a:t>Insights about optimizations are easy to act on using the powerful and flexible features of Appian’s low-code automation platform</a:t>
            </a:r>
            <a:endParaRPr sz="1400">
              <a:latin typeface="Ubuntu"/>
              <a:ea typeface="Ubuntu"/>
              <a:cs typeface="Ubuntu"/>
              <a:sym typeface="Ubuntu"/>
            </a:endParaRPr>
          </a:p>
          <a:p>
            <a:pPr marL="0" lvl="0" indent="0" algn="l" rtl="0">
              <a:spcBef>
                <a:spcPts val="120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
        <p:nvSpPr>
          <p:cNvPr id="463" name="Google Shape;463;g32c08df7a2f_0_1572:notes">
            <a:extLst>
              <a:ext uri="{FF2B5EF4-FFF2-40B4-BE49-F238E27FC236}">
                <a16:creationId xmlns:a16="http://schemas.microsoft.com/office/drawing/2014/main" id="{A2DF5B51-D202-1B65-9950-8882495F269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33</a:t>
            </a:fld>
            <a:endParaRPr/>
          </a:p>
        </p:txBody>
      </p:sp>
    </p:spTree>
    <p:extLst>
      <p:ext uri="{BB962C8B-B14F-4D97-AF65-F5344CB8AC3E}">
        <p14:creationId xmlns:p14="http://schemas.microsoft.com/office/powerpoint/2010/main" val="2350319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a:extLst>
            <a:ext uri="{FF2B5EF4-FFF2-40B4-BE49-F238E27FC236}">
              <a16:creationId xmlns:a16="http://schemas.microsoft.com/office/drawing/2014/main" id="{640CF8C6-BA95-AF9B-92CB-80B56F9CD184}"/>
            </a:ext>
          </a:extLst>
        </p:cNvPr>
        <p:cNvGrpSpPr/>
        <p:nvPr/>
      </p:nvGrpSpPr>
      <p:grpSpPr>
        <a:xfrm>
          <a:off x="0" y="0"/>
          <a:ext cx="0" cy="0"/>
          <a:chOff x="0" y="0"/>
          <a:chExt cx="0" cy="0"/>
        </a:xfrm>
      </p:grpSpPr>
      <p:sp>
        <p:nvSpPr>
          <p:cNvPr id="474" name="Google Shape;474;g1e40e23bd25_0_716:notes">
            <a:extLst>
              <a:ext uri="{FF2B5EF4-FFF2-40B4-BE49-F238E27FC236}">
                <a16:creationId xmlns:a16="http://schemas.microsoft.com/office/drawing/2014/main" id="{CC238355-2C5E-A348-6536-2C7B4FF15930}"/>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g1e40e23bd25_0_716:notes">
            <a:extLst>
              <a:ext uri="{FF2B5EF4-FFF2-40B4-BE49-F238E27FC236}">
                <a16:creationId xmlns:a16="http://schemas.microsoft.com/office/drawing/2014/main" id="{B4BD8C24-BDC9-6CD6-DD76-7325AECB4D8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9497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a:extLst>
            <a:ext uri="{FF2B5EF4-FFF2-40B4-BE49-F238E27FC236}">
              <a16:creationId xmlns:a16="http://schemas.microsoft.com/office/drawing/2014/main" id="{1F185B58-7371-87C4-A6A3-C0EB2DF0CAE5}"/>
            </a:ext>
          </a:extLst>
        </p:cNvPr>
        <p:cNvGrpSpPr/>
        <p:nvPr/>
      </p:nvGrpSpPr>
      <p:grpSpPr>
        <a:xfrm>
          <a:off x="0" y="0"/>
          <a:ext cx="0" cy="0"/>
          <a:chOff x="0" y="0"/>
          <a:chExt cx="0" cy="0"/>
        </a:xfrm>
      </p:grpSpPr>
      <p:sp>
        <p:nvSpPr>
          <p:cNvPr id="480" name="Google Shape;480;g3269133c8aa_0_0:notes">
            <a:extLst>
              <a:ext uri="{FF2B5EF4-FFF2-40B4-BE49-F238E27FC236}">
                <a16:creationId xmlns:a16="http://schemas.microsoft.com/office/drawing/2014/main" id="{01C96A19-01F6-26A4-EFE3-6D86EC719B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g3269133c8aa_0_0:notes">
            <a:extLst>
              <a:ext uri="{FF2B5EF4-FFF2-40B4-BE49-F238E27FC236}">
                <a16:creationId xmlns:a16="http://schemas.microsoft.com/office/drawing/2014/main" id="{FF7CFE21-32DB-77C2-B2C8-662532E46A0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482" name="Google Shape;482;g3269133c8aa_0_0:notes">
            <a:extLst>
              <a:ext uri="{FF2B5EF4-FFF2-40B4-BE49-F238E27FC236}">
                <a16:creationId xmlns:a16="http://schemas.microsoft.com/office/drawing/2014/main" id="{0E6B6CCE-3AFD-EF12-8C8B-B0F082754236}"/>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1884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a:extLst>
            <a:ext uri="{FF2B5EF4-FFF2-40B4-BE49-F238E27FC236}">
              <a16:creationId xmlns:a16="http://schemas.microsoft.com/office/drawing/2014/main" id="{2F56629F-D326-7AA4-9959-6A8EA93E311C}"/>
            </a:ext>
          </a:extLst>
        </p:cNvPr>
        <p:cNvGrpSpPr/>
        <p:nvPr/>
      </p:nvGrpSpPr>
      <p:grpSpPr>
        <a:xfrm>
          <a:off x="0" y="0"/>
          <a:ext cx="0" cy="0"/>
          <a:chOff x="0" y="0"/>
          <a:chExt cx="0" cy="0"/>
        </a:xfrm>
      </p:grpSpPr>
      <p:sp>
        <p:nvSpPr>
          <p:cNvPr id="489" name="Google Shape;489;g1e40e23bd25_0_1147:notes">
            <a:extLst>
              <a:ext uri="{FF2B5EF4-FFF2-40B4-BE49-F238E27FC236}">
                <a16:creationId xmlns:a16="http://schemas.microsoft.com/office/drawing/2014/main" id="{816620DA-B804-C3EA-E2B6-13E7C3C00B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e40e23bd25_0_1147:notes">
            <a:extLst>
              <a:ext uri="{FF2B5EF4-FFF2-40B4-BE49-F238E27FC236}">
                <a16:creationId xmlns:a16="http://schemas.microsoft.com/office/drawing/2014/main" id="{2A022A1D-1731-8BAB-6EC9-DCBDBCCBEA7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690701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a:extLst>
            <a:ext uri="{FF2B5EF4-FFF2-40B4-BE49-F238E27FC236}">
              <a16:creationId xmlns:a16="http://schemas.microsoft.com/office/drawing/2014/main" id="{7CEE3D26-69AB-94D6-717B-84DDF60D8A71}"/>
            </a:ext>
          </a:extLst>
        </p:cNvPr>
        <p:cNvGrpSpPr/>
        <p:nvPr/>
      </p:nvGrpSpPr>
      <p:grpSpPr>
        <a:xfrm>
          <a:off x="0" y="0"/>
          <a:ext cx="0" cy="0"/>
          <a:chOff x="0" y="0"/>
          <a:chExt cx="0" cy="0"/>
        </a:xfrm>
      </p:grpSpPr>
      <p:sp>
        <p:nvSpPr>
          <p:cNvPr id="528" name="Google Shape;528;g289fdb9218f_2_3:notes">
            <a:extLst>
              <a:ext uri="{FF2B5EF4-FFF2-40B4-BE49-F238E27FC236}">
                <a16:creationId xmlns:a16="http://schemas.microsoft.com/office/drawing/2014/main" id="{33CA5248-093A-60A3-82AB-518EC728B9EA}"/>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289fdb9218f_2_3:notes">
            <a:extLst>
              <a:ext uri="{FF2B5EF4-FFF2-40B4-BE49-F238E27FC236}">
                <a16:creationId xmlns:a16="http://schemas.microsoft.com/office/drawing/2014/main" id="{DEF53CF3-9A93-0230-A38B-D8BBF7C4E8B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460643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87688D49-CB58-E7FB-0110-9DE170ED3ECB}"/>
            </a:ext>
          </a:extLst>
        </p:cNvPr>
        <p:cNvGrpSpPr/>
        <p:nvPr/>
      </p:nvGrpSpPr>
      <p:grpSpPr>
        <a:xfrm>
          <a:off x="0" y="0"/>
          <a:ext cx="0" cy="0"/>
          <a:chOff x="0" y="0"/>
          <a:chExt cx="0" cy="0"/>
        </a:xfrm>
      </p:grpSpPr>
      <p:sp>
        <p:nvSpPr>
          <p:cNvPr id="534" name="Google Shape;534;g32c08df7a2f_0_776:notes">
            <a:extLst>
              <a:ext uri="{FF2B5EF4-FFF2-40B4-BE49-F238E27FC236}">
                <a16:creationId xmlns:a16="http://schemas.microsoft.com/office/drawing/2014/main" id="{E173F0BA-F411-AA07-245C-1A5D76EC63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32c08df7a2f_0_776:notes">
            <a:extLst>
              <a:ext uri="{FF2B5EF4-FFF2-40B4-BE49-F238E27FC236}">
                <a16:creationId xmlns:a16="http://schemas.microsoft.com/office/drawing/2014/main" id="{298A5CC8-AC1D-F824-EF03-2D729259B1E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73659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a:extLst>
            <a:ext uri="{FF2B5EF4-FFF2-40B4-BE49-F238E27FC236}">
              <a16:creationId xmlns:a16="http://schemas.microsoft.com/office/drawing/2014/main" id="{03486786-0255-3184-C7AB-E4F5B09ED3B1}"/>
            </a:ext>
          </a:extLst>
        </p:cNvPr>
        <p:cNvGrpSpPr/>
        <p:nvPr/>
      </p:nvGrpSpPr>
      <p:grpSpPr>
        <a:xfrm>
          <a:off x="0" y="0"/>
          <a:ext cx="0" cy="0"/>
          <a:chOff x="0" y="0"/>
          <a:chExt cx="0" cy="0"/>
        </a:xfrm>
      </p:grpSpPr>
      <p:sp>
        <p:nvSpPr>
          <p:cNvPr id="542" name="Google Shape;542;p58:notes">
            <a:extLst>
              <a:ext uri="{FF2B5EF4-FFF2-40B4-BE49-F238E27FC236}">
                <a16:creationId xmlns:a16="http://schemas.microsoft.com/office/drawing/2014/main" id="{D7619C1D-F513-7227-5F8A-4102E971DC3A}"/>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p58:notes">
            <a:extLst>
              <a:ext uri="{FF2B5EF4-FFF2-40B4-BE49-F238E27FC236}">
                <a16:creationId xmlns:a16="http://schemas.microsoft.com/office/drawing/2014/main" id="{AE2CCA34-4A73-7CFA-CBBA-63F720FEE3F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03638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a:extLst>
            <a:ext uri="{FF2B5EF4-FFF2-40B4-BE49-F238E27FC236}">
              <a16:creationId xmlns:a16="http://schemas.microsoft.com/office/drawing/2014/main" id="{D7B318FE-9C1A-7672-0A29-59A5C4436F85}"/>
            </a:ext>
          </a:extLst>
        </p:cNvPr>
        <p:cNvGrpSpPr/>
        <p:nvPr/>
      </p:nvGrpSpPr>
      <p:grpSpPr>
        <a:xfrm>
          <a:off x="0" y="0"/>
          <a:ext cx="0" cy="0"/>
          <a:chOff x="0" y="0"/>
          <a:chExt cx="0" cy="0"/>
        </a:xfrm>
      </p:grpSpPr>
      <p:sp>
        <p:nvSpPr>
          <p:cNvPr id="480" name="Google Shape;480;g3269133c8aa_0_0:notes">
            <a:extLst>
              <a:ext uri="{FF2B5EF4-FFF2-40B4-BE49-F238E27FC236}">
                <a16:creationId xmlns:a16="http://schemas.microsoft.com/office/drawing/2014/main" id="{EA467F66-5599-50F3-08EE-2BB1B6E8C2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g3269133c8aa_0_0:notes">
            <a:extLst>
              <a:ext uri="{FF2B5EF4-FFF2-40B4-BE49-F238E27FC236}">
                <a16:creationId xmlns:a16="http://schemas.microsoft.com/office/drawing/2014/main" id="{D3020A6C-3EC0-A920-3DE4-E867514007A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482" name="Google Shape;482;g3269133c8aa_0_0:notes">
            <a:extLst>
              <a:ext uri="{FF2B5EF4-FFF2-40B4-BE49-F238E27FC236}">
                <a16:creationId xmlns:a16="http://schemas.microsoft.com/office/drawing/2014/main" id="{72CA6D7B-6D15-0428-84C9-17B648E31513}"/>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94104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a:extLst>
            <a:ext uri="{FF2B5EF4-FFF2-40B4-BE49-F238E27FC236}">
              <a16:creationId xmlns:a16="http://schemas.microsoft.com/office/drawing/2014/main" id="{E65A74E1-FAD8-37DF-652E-CBE9AB00BF10}"/>
            </a:ext>
          </a:extLst>
        </p:cNvPr>
        <p:cNvGrpSpPr/>
        <p:nvPr/>
      </p:nvGrpSpPr>
      <p:grpSpPr>
        <a:xfrm>
          <a:off x="0" y="0"/>
          <a:ext cx="0" cy="0"/>
          <a:chOff x="0" y="0"/>
          <a:chExt cx="0" cy="0"/>
        </a:xfrm>
      </p:grpSpPr>
      <p:sp>
        <p:nvSpPr>
          <p:cNvPr id="489" name="Google Shape;489;g1e40e23bd25_0_1147:notes">
            <a:extLst>
              <a:ext uri="{FF2B5EF4-FFF2-40B4-BE49-F238E27FC236}">
                <a16:creationId xmlns:a16="http://schemas.microsoft.com/office/drawing/2014/main" id="{2F20D010-DF9E-668B-A33C-D84B27593D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e40e23bd25_0_1147:notes">
            <a:extLst>
              <a:ext uri="{FF2B5EF4-FFF2-40B4-BE49-F238E27FC236}">
                <a16:creationId xmlns:a16="http://schemas.microsoft.com/office/drawing/2014/main" id="{FBF2A26E-CA36-E6DD-6B24-CBE5B55299F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352037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a:extLst>
            <a:ext uri="{FF2B5EF4-FFF2-40B4-BE49-F238E27FC236}">
              <a16:creationId xmlns:a16="http://schemas.microsoft.com/office/drawing/2014/main" id="{64EBEE74-0590-224E-F50B-36905B2B637D}"/>
            </a:ext>
          </a:extLst>
        </p:cNvPr>
        <p:cNvGrpSpPr/>
        <p:nvPr/>
      </p:nvGrpSpPr>
      <p:grpSpPr>
        <a:xfrm>
          <a:off x="0" y="0"/>
          <a:ext cx="0" cy="0"/>
          <a:chOff x="0" y="0"/>
          <a:chExt cx="0" cy="0"/>
        </a:xfrm>
      </p:grpSpPr>
      <p:sp>
        <p:nvSpPr>
          <p:cNvPr id="528" name="Google Shape;528;g289fdb9218f_2_3:notes">
            <a:extLst>
              <a:ext uri="{FF2B5EF4-FFF2-40B4-BE49-F238E27FC236}">
                <a16:creationId xmlns:a16="http://schemas.microsoft.com/office/drawing/2014/main" id="{9B910BFF-DF4C-27AD-1CDD-532A5E4CFC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289fdb9218f_2_3:notes">
            <a:extLst>
              <a:ext uri="{FF2B5EF4-FFF2-40B4-BE49-F238E27FC236}">
                <a16:creationId xmlns:a16="http://schemas.microsoft.com/office/drawing/2014/main" id="{4F4D0370-AFE5-7C59-1DC5-0F78D42A32A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47327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33154D0B-E97F-2CB8-9045-31E446DFA761}"/>
            </a:ext>
          </a:extLst>
        </p:cNvPr>
        <p:cNvGrpSpPr/>
        <p:nvPr/>
      </p:nvGrpSpPr>
      <p:grpSpPr>
        <a:xfrm>
          <a:off x="0" y="0"/>
          <a:ext cx="0" cy="0"/>
          <a:chOff x="0" y="0"/>
          <a:chExt cx="0" cy="0"/>
        </a:xfrm>
      </p:grpSpPr>
      <p:sp>
        <p:nvSpPr>
          <p:cNvPr id="534" name="Google Shape;534;g32c08df7a2f_0_776:notes">
            <a:extLst>
              <a:ext uri="{FF2B5EF4-FFF2-40B4-BE49-F238E27FC236}">
                <a16:creationId xmlns:a16="http://schemas.microsoft.com/office/drawing/2014/main" id="{BE8D28DC-47C3-0DD3-7BAB-33E3E41D96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32c08df7a2f_0_776:notes">
            <a:extLst>
              <a:ext uri="{FF2B5EF4-FFF2-40B4-BE49-F238E27FC236}">
                <a16:creationId xmlns:a16="http://schemas.microsoft.com/office/drawing/2014/main" id="{69ECD78F-9ED6-5E58-FC6A-B810F89C9AC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8855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a:extLst>
            <a:ext uri="{FF2B5EF4-FFF2-40B4-BE49-F238E27FC236}">
              <a16:creationId xmlns:a16="http://schemas.microsoft.com/office/drawing/2014/main" id="{CC6257CF-6B4A-5AE5-697B-CE7B5241B31F}"/>
            </a:ext>
          </a:extLst>
        </p:cNvPr>
        <p:cNvGrpSpPr/>
        <p:nvPr/>
      </p:nvGrpSpPr>
      <p:grpSpPr>
        <a:xfrm>
          <a:off x="0" y="0"/>
          <a:ext cx="0" cy="0"/>
          <a:chOff x="0" y="0"/>
          <a:chExt cx="0" cy="0"/>
        </a:xfrm>
      </p:grpSpPr>
      <p:sp>
        <p:nvSpPr>
          <p:cNvPr id="542" name="Google Shape;542;p58:notes">
            <a:extLst>
              <a:ext uri="{FF2B5EF4-FFF2-40B4-BE49-F238E27FC236}">
                <a16:creationId xmlns:a16="http://schemas.microsoft.com/office/drawing/2014/main" id="{AA49EE3C-0DFE-FE2D-B481-38FC5A9923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p58:notes">
            <a:extLst>
              <a:ext uri="{FF2B5EF4-FFF2-40B4-BE49-F238E27FC236}">
                <a16:creationId xmlns:a16="http://schemas.microsoft.com/office/drawing/2014/main" id="{85A72A86-39FD-F59A-A97C-0B0C70B4C7F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23423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a:extLst>
            <a:ext uri="{FF2B5EF4-FFF2-40B4-BE49-F238E27FC236}">
              <a16:creationId xmlns:a16="http://schemas.microsoft.com/office/drawing/2014/main" id="{09C07714-90FD-C733-0AD7-484F1DCF493D}"/>
            </a:ext>
          </a:extLst>
        </p:cNvPr>
        <p:cNvGrpSpPr/>
        <p:nvPr/>
      </p:nvGrpSpPr>
      <p:grpSpPr>
        <a:xfrm>
          <a:off x="0" y="0"/>
          <a:ext cx="0" cy="0"/>
          <a:chOff x="0" y="0"/>
          <a:chExt cx="0" cy="0"/>
        </a:xfrm>
      </p:grpSpPr>
      <p:sp>
        <p:nvSpPr>
          <p:cNvPr id="249" name="Google Shape;249;p1:notes">
            <a:extLst>
              <a:ext uri="{FF2B5EF4-FFF2-40B4-BE49-F238E27FC236}">
                <a16:creationId xmlns:a16="http://schemas.microsoft.com/office/drawing/2014/main" id="{8213C8A8-3A22-2CC9-5C92-D0FD9007FC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1:notes">
            <a:extLst>
              <a:ext uri="{FF2B5EF4-FFF2-40B4-BE49-F238E27FC236}">
                <a16:creationId xmlns:a16="http://schemas.microsoft.com/office/drawing/2014/main" id="{A5C2E72A-F35F-5D8A-35A8-75FA5D023B3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929487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E6964E91-37E5-E999-D949-5461B852965B}"/>
            </a:ext>
          </a:extLst>
        </p:cNvPr>
        <p:cNvGrpSpPr/>
        <p:nvPr/>
      </p:nvGrpSpPr>
      <p:grpSpPr>
        <a:xfrm>
          <a:off x="0" y="0"/>
          <a:ext cx="0" cy="0"/>
          <a:chOff x="0" y="0"/>
          <a:chExt cx="0" cy="0"/>
        </a:xfrm>
      </p:grpSpPr>
      <p:sp>
        <p:nvSpPr>
          <p:cNvPr id="257" name="Google Shape;257;p3:notes">
            <a:extLst>
              <a:ext uri="{FF2B5EF4-FFF2-40B4-BE49-F238E27FC236}">
                <a16:creationId xmlns:a16="http://schemas.microsoft.com/office/drawing/2014/main" id="{554E98A4-6B66-02B6-0460-F34E81F742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3:notes">
            <a:extLst>
              <a:ext uri="{FF2B5EF4-FFF2-40B4-BE49-F238E27FC236}">
                <a16:creationId xmlns:a16="http://schemas.microsoft.com/office/drawing/2014/main" id="{8EB4481F-DBDA-F9EF-216A-383DF4878C1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791721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a:extLst>
            <a:ext uri="{FF2B5EF4-FFF2-40B4-BE49-F238E27FC236}">
              <a16:creationId xmlns:a16="http://schemas.microsoft.com/office/drawing/2014/main" id="{B87ABF7C-CAE3-4AD5-4FC1-26322301C840}"/>
            </a:ext>
          </a:extLst>
        </p:cNvPr>
        <p:cNvGrpSpPr/>
        <p:nvPr/>
      </p:nvGrpSpPr>
      <p:grpSpPr>
        <a:xfrm>
          <a:off x="0" y="0"/>
          <a:ext cx="0" cy="0"/>
          <a:chOff x="0" y="0"/>
          <a:chExt cx="0" cy="0"/>
        </a:xfrm>
      </p:grpSpPr>
      <p:sp>
        <p:nvSpPr>
          <p:cNvPr id="265" name="Google Shape;265;p4:notes">
            <a:extLst>
              <a:ext uri="{FF2B5EF4-FFF2-40B4-BE49-F238E27FC236}">
                <a16:creationId xmlns:a16="http://schemas.microsoft.com/office/drawing/2014/main" id="{6256D70C-09B3-509E-0A21-472B4BD450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4:notes">
            <a:extLst>
              <a:ext uri="{FF2B5EF4-FFF2-40B4-BE49-F238E27FC236}">
                <a16:creationId xmlns:a16="http://schemas.microsoft.com/office/drawing/2014/main" id="{03AF1BDA-B5E9-3936-D2A5-33A3912143D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ESR looking at historical objectives, value attained, achievements, and goals and opportunities for next 2-3 years.</a:t>
            </a:r>
            <a:endParaRPr/>
          </a:p>
        </p:txBody>
      </p:sp>
    </p:spTree>
    <p:extLst>
      <p:ext uri="{BB962C8B-B14F-4D97-AF65-F5344CB8AC3E}">
        <p14:creationId xmlns:p14="http://schemas.microsoft.com/office/powerpoint/2010/main" val="20124614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FF151FB9-328A-8D92-EC79-AF90EBCDFD49}"/>
            </a:ext>
          </a:extLst>
        </p:cNvPr>
        <p:cNvGrpSpPr/>
        <p:nvPr/>
      </p:nvGrpSpPr>
      <p:grpSpPr>
        <a:xfrm>
          <a:off x="0" y="0"/>
          <a:ext cx="0" cy="0"/>
          <a:chOff x="0" y="0"/>
          <a:chExt cx="0" cy="0"/>
        </a:xfrm>
      </p:grpSpPr>
      <p:sp>
        <p:nvSpPr>
          <p:cNvPr id="279" name="Google Shape;279;p5:notes">
            <a:extLst>
              <a:ext uri="{FF2B5EF4-FFF2-40B4-BE49-F238E27FC236}">
                <a16:creationId xmlns:a16="http://schemas.microsoft.com/office/drawing/2014/main" id="{218D9A32-CBD5-CACC-0174-EF87273821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5:notes">
            <a:extLst>
              <a:ext uri="{FF2B5EF4-FFF2-40B4-BE49-F238E27FC236}">
                <a16:creationId xmlns:a16="http://schemas.microsoft.com/office/drawing/2014/main" id="{8F9C9BF8-8995-9612-ED1B-01FCBD0D3C4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051565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a:extLst>
            <a:ext uri="{FF2B5EF4-FFF2-40B4-BE49-F238E27FC236}">
              <a16:creationId xmlns:a16="http://schemas.microsoft.com/office/drawing/2014/main" id="{57833155-8C8A-9D79-4627-2059F8941ADC}"/>
            </a:ext>
          </a:extLst>
        </p:cNvPr>
        <p:cNvGrpSpPr/>
        <p:nvPr/>
      </p:nvGrpSpPr>
      <p:grpSpPr>
        <a:xfrm>
          <a:off x="0" y="0"/>
          <a:ext cx="0" cy="0"/>
          <a:chOff x="0" y="0"/>
          <a:chExt cx="0" cy="0"/>
        </a:xfrm>
      </p:grpSpPr>
      <p:sp>
        <p:nvSpPr>
          <p:cNvPr id="285" name="Google Shape;285;g32c08df7a2f_0_2901:notes">
            <a:extLst>
              <a:ext uri="{FF2B5EF4-FFF2-40B4-BE49-F238E27FC236}">
                <a16:creationId xmlns:a16="http://schemas.microsoft.com/office/drawing/2014/main" id="{9E87668E-1489-84A7-7172-14E7BBFDA3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g32c08df7a2f_0_2901:notes">
            <a:extLst>
              <a:ext uri="{FF2B5EF4-FFF2-40B4-BE49-F238E27FC236}">
                <a16:creationId xmlns:a16="http://schemas.microsoft.com/office/drawing/2014/main" id="{15DCE972-E657-327B-A8AE-1492A70A332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287" name="Google Shape;287;g32c08df7a2f_0_2901:notes">
            <a:extLst>
              <a:ext uri="{FF2B5EF4-FFF2-40B4-BE49-F238E27FC236}">
                <a16:creationId xmlns:a16="http://schemas.microsoft.com/office/drawing/2014/main" id="{BB60A592-2EBC-C0D4-0C41-EC23F6CD5864}"/>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08294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2c08df7a2f_0_2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g32c08df7a2f_0_29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287" name="Google Shape;287;g32c08df7a2f_0_29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a:extLst>
            <a:ext uri="{FF2B5EF4-FFF2-40B4-BE49-F238E27FC236}">
              <a16:creationId xmlns:a16="http://schemas.microsoft.com/office/drawing/2014/main" id="{B3F67147-DEA0-BC58-7AAA-8C5B0383E39D}"/>
            </a:ext>
          </a:extLst>
        </p:cNvPr>
        <p:cNvGrpSpPr/>
        <p:nvPr/>
      </p:nvGrpSpPr>
      <p:grpSpPr>
        <a:xfrm>
          <a:off x="0" y="0"/>
          <a:ext cx="0" cy="0"/>
          <a:chOff x="0" y="0"/>
          <a:chExt cx="0" cy="0"/>
        </a:xfrm>
      </p:grpSpPr>
      <p:sp>
        <p:nvSpPr>
          <p:cNvPr id="350" name="Google Shape;350;p2:notes">
            <a:extLst>
              <a:ext uri="{FF2B5EF4-FFF2-40B4-BE49-F238E27FC236}">
                <a16:creationId xmlns:a16="http://schemas.microsoft.com/office/drawing/2014/main" id="{D923859D-0063-28D1-A923-F9D6214183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2:notes">
            <a:extLst>
              <a:ext uri="{FF2B5EF4-FFF2-40B4-BE49-F238E27FC236}">
                <a16:creationId xmlns:a16="http://schemas.microsoft.com/office/drawing/2014/main" id="{12F9DE14-37BC-2198-E7A4-A1355CFB21E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352" name="Google Shape;352;p2:notes">
            <a:extLst>
              <a:ext uri="{FF2B5EF4-FFF2-40B4-BE49-F238E27FC236}">
                <a16:creationId xmlns:a16="http://schemas.microsoft.com/office/drawing/2014/main" id="{0497401F-3E92-6C92-CF76-7A7B1343636A}"/>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35966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a:extLst>
            <a:ext uri="{FF2B5EF4-FFF2-40B4-BE49-F238E27FC236}">
              <a16:creationId xmlns:a16="http://schemas.microsoft.com/office/drawing/2014/main" id="{95AB0F6F-B262-FFA1-5210-9BE4742865C9}"/>
            </a:ext>
          </a:extLst>
        </p:cNvPr>
        <p:cNvGrpSpPr/>
        <p:nvPr/>
      </p:nvGrpSpPr>
      <p:grpSpPr>
        <a:xfrm>
          <a:off x="0" y="0"/>
          <a:ext cx="0" cy="0"/>
          <a:chOff x="0" y="0"/>
          <a:chExt cx="0" cy="0"/>
        </a:xfrm>
      </p:grpSpPr>
      <p:sp>
        <p:nvSpPr>
          <p:cNvPr id="359" name="Google Shape;359;g325ae4aafdc_0_12:notes">
            <a:extLst>
              <a:ext uri="{FF2B5EF4-FFF2-40B4-BE49-F238E27FC236}">
                <a16:creationId xmlns:a16="http://schemas.microsoft.com/office/drawing/2014/main" id="{BD321AD9-4E23-EB5F-7BAD-BFC3DCD93F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325ae4aafdc_0_12:notes">
            <a:extLst>
              <a:ext uri="{FF2B5EF4-FFF2-40B4-BE49-F238E27FC236}">
                <a16:creationId xmlns:a16="http://schemas.microsoft.com/office/drawing/2014/main" id="{15A89AD0-9F29-66AB-9DBB-AB8CCEF8BBF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361" name="Google Shape;361;g325ae4aafdc_0_12:notes">
            <a:extLst>
              <a:ext uri="{FF2B5EF4-FFF2-40B4-BE49-F238E27FC236}">
                <a16:creationId xmlns:a16="http://schemas.microsoft.com/office/drawing/2014/main" id="{E08DDD8E-5ED1-4CD4-4B12-A7B131E40CC7}"/>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0434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a:extLst>
            <a:ext uri="{FF2B5EF4-FFF2-40B4-BE49-F238E27FC236}">
              <a16:creationId xmlns:a16="http://schemas.microsoft.com/office/drawing/2014/main" id="{37A9B751-A16B-34E7-287C-C0E5D60018C0}"/>
            </a:ext>
          </a:extLst>
        </p:cNvPr>
        <p:cNvGrpSpPr/>
        <p:nvPr/>
      </p:nvGrpSpPr>
      <p:grpSpPr>
        <a:xfrm>
          <a:off x="0" y="0"/>
          <a:ext cx="0" cy="0"/>
          <a:chOff x="0" y="0"/>
          <a:chExt cx="0" cy="0"/>
        </a:xfrm>
      </p:grpSpPr>
      <p:sp>
        <p:nvSpPr>
          <p:cNvPr id="368" name="Google Shape;368;g325ae4aafdc_0_27:notes">
            <a:extLst>
              <a:ext uri="{FF2B5EF4-FFF2-40B4-BE49-F238E27FC236}">
                <a16:creationId xmlns:a16="http://schemas.microsoft.com/office/drawing/2014/main" id="{70900020-0AFE-C486-F1F3-3AB9AD9BFC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325ae4aafdc_0_27:notes">
            <a:extLst>
              <a:ext uri="{FF2B5EF4-FFF2-40B4-BE49-F238E27FC236}">
                <a16:creationId xmlns:a16="http://schemas.microsoft.com/office/drawing/2014/main" id="{44036A9E-897A-4586-5891-D19115A59C5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370" name="Google Shape;370;g325ae4aafdc_0_27:notes">
            <a:extLst>
              <a:ext uri="{FF2B5EF4-FFF2-40B4-BE49-F238E27FC236}">
                <a16:creationId xmlns:a16="http://schemas.microsoft.com/office/drawing/2014/main" id="{62D58534-D06F-D2CF-BE74-CA965F4E45AC}"/>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8608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a:extLst>
            <a:ext uri="{FF2B5EF4-FFF2-40B4-BE49-F238E27FC236}">
              <a16:creationId xmlns:a16="http://schemas.microsoft.com/office/drawing/2014/main" id="{549D5451-811C-2FE6-B0EE-7D3236A10009}"/>
            </a:ext>
          </a:extLst>
        </p:cNvPr>
        <p:cNvGrpSpPr/>
        <p:nvPr/>
      </p:nvGrpSpPr>
      <p:grpSpPr>
        <a:xfrm>
          <a:off x="0" y="0"/>
          <a:ext cx="0" cy="0"/>
          <a:chOff x="0" y="0"/>
          <a:chExt cx="0" cy="0"/>
        </a:xfrm>
      </p:grpSpPr>
      <p:sp>
        <p:nvSpPr>
          <p:cNvPr id="377" name="Google Shape;377;g325ae4aafdc_0_36:notes">
            <a:extLst>
              <a:ext uri="{FF2B5EF4-FFF2-40B4-BE49-F238E27FC236}">
                <a16:creationId xmlns:a16="http://schemas.microsoft.com/office/drawing/2014/main" id="{0C83ED7A-AD3F-EF64-3499-4B54377998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325ae4aafdc_0_36:notes">
            <a:extLst>
              <a:ext uri="{FF2B5EF4-FFF2-40B4-BE49-F238E27FC236}">
                <a16:creationId xmlns:a16="http://schemas.microsoft.com/office/drawing/2014/main" id="{B7A6618F-F911-3AC3-5357-A7E9E9F6D5A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379" name="Google Shape;379;g325ae4aafdc_0_36:notes">
            <a:extLst>
              <a:ext uri="{FF2B5EF4-FFF2-40B4-BE49-F238E27FC236}">
                <a16:creationId xmlns:a16="http://schemas.microsoft.com/office/drawing/2014/main" id="{1D7539F2-652A-E441-1149-DE9C33B11D32}"/>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6440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2BDB6634-3C05-CF05-898F-802D76BC2AF6}"/>
            </a:ext>
          </a:extLst>
        </p:cNvPr>
        <p:cNvGrpSpPr/>
        <p:nvPr/>
      </p:nvGrpSpPr>
      <p:grpSpPr>
        <a:xfrm>
          <a:off x="0" y="0"/>
          <a:ext cx="0" cy="0"/>
          <a:chOff x="0" y="0"/>
          <a:chExt cx="0" cy="0"/>
        </a:xfrm>
      </p:grpSpPr>
      <p:sp>
        <p:nvSpPr>
          <p:cNvPr id="386" name="Google Shape;386;g325ae4aafdc_0_45:notes">
            <a:extLst>
              <a:ext uri="{FF2B5EF4-FFF2-40B4-BE49-F238E27FC236}">
                <a16:creationId xmlns:a16="http://schemas.microsoft.com/office/drawing/2014/main" id="{7392F14E-F59B-28FB-BF61-2ECF52CD09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325ae4aafdc_0_45:notes">
            <a:extLst>
              <a:ext uri="{FF2B5EF4-FFF2-40B4-BE49-F238E27FC236}">
                <a16:creationId xmlns:a16="http://schemas.microsoft.com/office/drawing/2014/main" id="{8B08A2D8-F995-B711-23F8-63ABF23C049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388" name="Google Shape;388;g325ae4aafdc_0_45:notes">
            <a:extLst>
              <a:ext uri="{FF2B5EF4-FFF2-40B4-BE49-F238E27FC236}">
                <a16:creationId xmlns:a16="http://schemas.microsoft.com/office/drawing/2014/main" id="{D8177261-7069-CEFC-7C41-4A2DACCD45D3}"/>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702179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a:extLst>
            <a:ext uri="{FF2B5EF4-FFF2-40B4-BE49-F238E27FC236}">
              <a16:creationId xmlns:a16="http://schemas.microsoft.com/office/drawing/2014/main" id="{ED3FE8EB-4572-E6D4-FE58-4FE6C4D35237}"/>
            </a:ext>
          </a:extLst>
        </p:cNvPr>
        <p:cNvGrpSpPr/>
        <p:nvPr/>
      </p:nvGrpSpPr>
      <p:grpSpPr>
        <a:xfrm>
          <a:off x="0" y="0"/>
          <a:ext cx="0" cy="0"/>
          <a:chOff x="0" y="0"/>
          <a:chExt cx="0" cy="0"/>
        </a:xfrm>
      </p:grpSpPr>
      <p:sp>
        <p:nvSpPr>
          <p:cNvPr id="395" name="Google Shape;395;g2827e65ead6_0_140:notes">
            <a:extLst>
              <a:ext uri="{FF2B5EF4-FFF2-40B4-BE49-F238E27FC236}">
                <a16:creationId xmlns:a16="http://schemas.microsoft.com/office/drawing/2014/main" id="{5619281F-B880-E494-8D40-9BFFAA3E86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2827e65ead6_0_140:notes">
            <a:extLst>
              <a:ext uri="{FF2B5EF4-FFF2-40B4-BE49-F238E27FC236}">
                <a16:creationId xmlns:a16="http://schemas.microsoft.com/office/drawing/2014/main" id="{CF293F22-FCE1-2361-7277-0E6E060E25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138010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38D2A0CC-BA09-8E0A-C5A8-12DDD6E3A492}"/>
            </a:ext>
          </a:extLst>
        </p:cNvPr>
        <p:cNvGrpSpPr/>
        <p:nvPr/>
      </p:nvGrpSpPr>
      <p:grpSpPr>
        <a:xfrm>
          <a:off x="0" y="0"/>
          <a:ext cx="0" cy="0"/>
          <a:chOff x="0" y="0"/>
          <a:chExt cx="0" cy="0"/>
        </a:xfrm>
      </p:grpSpPr>
      <p:sp>
        <p:nvSpPr>
          <p:cNvPr id="401" name="Google Shape;401;g32c08df7a2f_0_2384:notes">
            <a:extLst>
              <a:ext uri="{FF2B5EF4-FFF2-40B4-BE49-F238E27FC236}">
                <a16:creationId xmlns:a16="http://schemas.microsoft.com/office/drawing/2014/main" id="{1FD58B3F-53F9-CBC0-F2C7-C9A3273A6AA9}"/>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32c08df7a2f_0_2384:notes">
            <a:extLst>
              <a:ext uri="{FF2B5EF4-FFF2-40B4-BE49-F238E27FC236}">
                <a16:creationId xmlns:a16="http://schemas.microsoft.com/office/drawing/2014/main" id="{7C141667-3994-34D4-6182-9ADB6E834B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94118"/>
              </a:lnSpc>
              <a:spcBef>
                <a:spcPts val="0"/>
              </a:spcBef>
              <a:spcAft>
                <a:spcPts val="0"/>
              </a:spcAft>
              <a:buClr>
                <a:schemeClr val="dk1"/>
              </a:buClr>
              <a:buSzPts val="1100"/>
              <a:buFont typeface="Arial"/>
              <a:buNone/>
            </a:pPr>
            <a:r>
              <a:rPr lang="en" sz="1000">
                <a:solidFill>
                  <a:schemeClr val="dk1"/>
                </a:solidFill>
                <a:latin typeface="Tahoma"/>
                <a:ea typeface="Tahoma"/>
                <a:cs typeface="Tahoma"/>
                <a:sym typeface="Tahoma"/>
              </a:rPr>
              <a:t>Appian has developed, shipped, and deployed AI for years. We currently provide several ways to leverage the power of AI within the platform.</a:t>
            </a:r>
            <a:endParaRPr sz="1000">
              <a:solidFill>
                <a:schemeClr val="dk1"/>
              </a:solidFill>
              <a:latin typeface="Tahoma"/>
              <a:ea typeface="Tahoma"/>
              <a:cs typeface="Tahoma"/>
              <a:sym typeface="Tahoma"/>
            </a:endParaRPr>
          </a:p>
          <a:p>
            <a:pPr marL="0" lvl="0" indent="0" algn="l" rtl="0">
              <a:lnSpc>
                <a:spcPct val="100000"/>
              </a:lnSpc>
              <a:spcBef>
                <a:spcPts val="0"/>
              </a:spcBef>
              <a:spcAft>
                <a:spcPts val="0"/>
              </a:spcAft>
              <a:buClr>
                <a:schemeClr val="dk1"/>
              </a:buClr>
              <a:buSzPts val="1100"/>
              <a:buFont typeface="Arial"/>
              <a:buNone/>
            </a:pPr>
            <a:r>
              <a:rPr lang="en" sz="800">
                <a:solidFill>
                  <a:schemeClr val="dk1"/>
                </a:solidFill>
              </a:rPr>
              <a:t>These are just a few of the many ways you can use the App Market plugins (e.g Azure OpenAI) to integrate generative AI into your Appian applications. </a:t>
            </a: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1 - </a:t>
            </a:r>
            <a:r>
              <a:rPr lang="en" sz="800" b="1">
                <a:solidFill>
                  <a:schemeClr val="dk1"/>
                </a:solidFill>
              </a:rPr>
              <a:t>Entity Extractor</a:t>
            </a:r>
            <a:r>
              <a:rPr lang="en" sz="800">
                <a:solidFill>
                  <a:schemeClr val="dk1"/>
                </a:solidFill>
              </a:rPr>
              <a:t> - Analyze process data from Appian apps to identify bottlenecks and improve total user experience.</a:t>
            </a:r>
            <a:endParaRPr sz="800">
              <a:solidFill>
                <a:schemeClr val="dk1"/>
              </a:solidFill>
            </a:endParaRPr>
          </a:p>
          <a:p>
            <a:pPr marL="457200" lvl="0" indent="0" algn="l" rtl="0">
              <a:lnSpc>
                <a:spcPct val="100000"/>
              </a:lnSpc>
              <a:spcBef>
                <a:spcPts val="0"/>
              </a:spcBef>
              <a:spcAft>
                <a:spcPts val="0"/>
              </a:spcAft>
              <a:buClr>
                <a:schemeClr val="dk1"/>
              </a:buClr>
              <a:buSzPts val="8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2 - </a:t>
            </a:r>
            <a:r>
              <a:rPr lang="en" sz="800" b="1">
                <a:solidFill>
                  <a:schemeClr val="dk1"/>
                </a:solidFill>
              </a:rPr>
              <a:t>Knowledge Assistant (Chatbot)</a:t>
            </a:r>
            <a:r>
              <a:rPr lang="en" sz="800">
                <a:solidFill>
                  <a:schemeClr val="dk1"/>
                </a:solidFill>
              </a:rPr>
              <a:t> - Integrate into existing Merck applications used by employees to assist in decision making within processes.</a:t>
            </a:r>
            <a:endParaRPr sz="800">
              <a:solidFill>
                <a:schemeClr val="dk1"/>
              </a:solidFill>
            </a:endParaRPr>
          </a:p>
          <a:p>
            <a:pPr marL="457200" lvl="0" indent="0" algn="l" rtl="0">
              <a:lnSpc>
                <a:spcPct val="100000"/>
              </a:lnSpc>
              <a:spcBef>
                <a:spcPts val="0"/>
              </a:spcBef>
              <a:spcAft>
                <a:spcPts val="0"/>
              </a:spcAft>
              <a:buClr>
                <a:schemeClr val="dk1"/>
              </a:buClr>
              <a:buSzPts val="8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3 - </a:t>
            </a:r>
            <a:r>
              <a:rPr lang="en" sz="800" b="1">
                <a:solidFill>
                  <a:schemeClr val="dk1"/>
                </a:solidFill>
              </a:rPr>
              <a:t>Document Summarizer </a:t>
            </a:r>
            <a:r>
              <a:rPr lang="en" sz="800">
                <a:solidFill>
                  <a:schemeClr val="dk1"/>
                </a:solidFill>
              </a:rPr>
              <a:t>- Generate summaries of incoming documents such as invoices.</a:t>
            </a: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4 - </a:t>
            </a:r>
            <a:r>
              <a:rPr lang="en" sz="800" b="1">
                <a:solidFill>
                  <a:schemeClr val="dk1"/>
                </a:solidFill>
              </a:rPr>
              <a:t>Trend Prediction</a:t>
            </a:r>
            <a:r>
              <a:rPr lang="en" sz="800">
                <a:solidFill>
                  <a:schemeClr val="dk1"/>
                </a:solidFill>
              </a:rPr>
              <a:t> - Identify positive and negative trends and anomalies using process data from application population.</a:t>
            </a:r>
            <a:endParaRPr sz="8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5 - Appian IDP/Skill - </a:t>
            </a:r>
            <a:r>
              <a:rPr lang="en" sz="800" b="1">
                <a:solidFill>
                  <a:schemeClr val="dk1"/>
                </a:solidFill>
              </a:rPr>
              <a:t>eCoA Test Report</a:t>
            </a:r>
            <a:r>
              <a:rPr lang="en" sz="800">
                <a:solidFill>
                  <a:schemeClr val="dk1"/>
                </a:solidFill>
              </a:rPr>
              <a:t> (MMD)</a:t>
            </a:r>
            <a:endParaRPr sz="800">
              <a:solidFill>
                <a:schemeClr val="dk1"/>
              </a:solidFill>
            </a:endParaRPr>
          </a:p>
          <a:p>
            <a:pPr marL="457200" lvl="0" indent="0" algn="l" rtl="0">
              <a:lnSpc>
                <a:spcPct val="100000"/>
              </a:lnSpc>
              <a:spcBef>
                <a:spcPts val="0"/>
              </a:spcBef>
              <a:spcAft>
                <a:spcPts val="0"/>
              </a:spcAft>
              <a:buClr>
                <a:schemeClr val="dk1"/>
              </a:buClr>
              <a:buSzPts val="8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6 - Appian IDP/Skill - </a:t>
            </a:r>
            <a:r>
              <a:rPr lang="en" sz="800" b="1">
                <a:solidFill>
                  <a:schemeClr val="dk1"/>
                </a:solidFill>
              </a:rPr>
              <a:t>Invoices</a:t>
            </a:r>
            <a:endParaRPr sz="1000">
              <a:solidFill>
                <a:schemeClr val="dk1"/>
              </a:solidFill>
              <a:latin typeface="Tahoma"/>
              <a:ea typeface="Tahoma"/>
              <a:cs typeface="Tahoma"/>
              <a:sym typeface="Tahoma"/>
            </a:endParaRPr>
          </a:p>
          <a:p>
            <a:pPr marL="0" lvl="0" indent="0" algn="l" rtl="0">
              <a:lnSpc>
                <a:spcPct val="100000"/>
              </a:lnSpc>
              <a:spcBef>
                <a:spcPts val="0"/>
              </a:spcBef>
              <a:spcAft>
                <a:spcPts val="0"/>
              </a:spcAft>
              <a:buSzPts val="1100"/>
              <a:buNone/>
            </a:pPr>
            <a:endParaRPr sz="1200">
              <a:solidFill>
                <a:srgbClr val="1F1F1F"/>
              </a:solidFill>
            </a:endParaRPr>
          </a:p>
          <a:p>
            <a:pPr marL="0" lvl="0" indent="0" algn="l" rtl="0">
              <a:lnSpc>
                <a:spcPct val="100000"/>
              </a:lnSpc>
              <a:spcBef>
                <a:spcPts val="0"/>
              </a:spcBef>
              <a:spcAft>
                <a:spcPts val="0"/>
              </a:spcAft>
              <a:buSzPts val="1100"/>
              <a:buNone/>
            </a:pPr>
            <a:endParaRPr sz="1200">
              <a:solidFill>
                <a:srgbClr val="1F1F1F"/>
              </a:solidFill>
              <a:highlight>
                <a:srgbClr val="FFFFFF"/>
              </a:highlight>
            </a:endParaRPr>
          </a:p>
        </p:txBody>
      </p:sp>
    </p:spTree>
    <p:extLst>
      <p:ext uri="{BB962C8B-B14F-4D97-AF65-F5344CB8AC3E}">
        <p14:creationId xmlns:p14="http://schemas.microsoft.com/office/powerpoint/2010/main" val="23710089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a:extLst>
            <a:ext uri="{FF2B5EF4-FFF2-40B4-BE49-F238E27FC236}">
              <a16:creationId xmlns:a16="http://schemas.microsoft.com/office/drawing/2014/main" id="{5A6245E2-7A56-1C4E-142A-43D4DBBF5606}"/>
            </a:ext>
          </a:extLst>
        </p:cNvPr>
        <p:cNvGrpSpPr/>
        <p:nvPr/>
      </p:nvGrpSpPr>
      <p:grpSpPr>
        <a:xfrm>
          <a:off x="0" y="0"/>
          <a:ext cx="0" cy="0"/>
          <a:chOff x="0" y="0"/>
          <a:chExt cx="0" cy="0"/>
        </a:xfrm>
      </p:grpSpPr>
      <p:sp>
        <p:nvSpPr>
          <p:cNvPr id="415" name="Google Shape;415;g2827e65ead6_0_53:notes">
            <a:extLst>
              <a:ext uri="{FF2B5EF4-FFF2-40B4-BE49-F238E27FC236}">
                <a16:creationId xmlns:a16="http://schemas.microsoft.com/office/drawing/2014/main" id="{6E0BC7C8-16E7-C81D-764C-6CD42C10DE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g2827e65ead6_0_53:notes">
            <a:extLst>
              <a:ext uri="{FF2B5EF4-FFF2-40B4-BE49-F238E27FC236}">
                <a16:creationId xmlns:a16="http://schemas.microsoft.com/office/drawing/2014/main" id="{CD7C83F5-46A1-7E84-8B28-53C4C1076E1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rgbClr val="1F1F1F"/>
                </a:solidFill>
              </a:rPr>
              <a:t>Artificial intelligence (AI) is rapidly transforming the pharmaceutical industry, with innovative use cases emerging all the time. </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AI is being used to improve the efficiency and effectiveness of many aspects of the pharmaceutical industry, such as manufacturing, supply chain management, and marketing.</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As AI technology continues to develop, we can expect to see even more innovative and transformative use cases emerge.</a:t>
            </a:r>
            <a:endParaRPr sz="1200">
              <a:solidFill>
                <a:srgbClr val="1F1F1F"/>
              </a:solidFill>
            </a:endParaRPr>
          </a:p>
          <a:p>
            <a:pPr marL="0" lvl="0" indent="0" algn="l" rtl="0">
              <a:lnSpc>
                <a:spcPct val="100000"/>
              </a:lnSpc>
              <a:spcBef>
                <a:spcPts val="0"/>
              </a:spcBef>
              <a:spcAft>
                <a:spcPts val="0"/>
              </a:spcAft>
              <a:buSzPts val="1100"/>
              <a:buNone/>
            </a:pPr>
            <a:endParaRPr sz="1200">
              <a:solidFill>
                <a:srgbClr val="1F1F1F"/>
              </a:solidFill>
              <a:highlight>
                <a:srgbClr val="FFFFFF"/>
              </a:highlight>
            </a:endParaRPr>
          </a:p>
        </p:txBody>
      </p:sp>
    </p:spTree>
    <p:extLst>
      <p:ext uri="{BB962C8B-B14F-4D97-AF65-F5344CB8AC3E}">
        <p14:creationId xmlns:p14="http://schemas.microsoft.com/office/powerpoint/2010/main" val="19904936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a:extLst>
            <a:ext uri="{FF2B5EF4-FFF2-40B4-BE49-F238E27FC236}">
              <a16:creationId xmlns:a16="http://schemas.microsoft.com/office/drawing/2014/main" id="{D414DEA1-8AB0-72C4-8AE4-C685747897B0}"/>
            </a:ext>
          </a:extLst>
        </p:cNvPr>
        <p:cNvGrpSpPr/>
        <p:nvPr/>
      </p:nvGrpSpPr>
      <p:grpSpPr>
        <a:xfrm>
          <a:off x="0" y="0"/>
          <a:ext cx="0" cy="0"/>
          <a:chOff x="0" y="0"/>
          <a:chExt cx="0" cy="0"/>
        </a:xfrm>
      </p:grpSpPr>
      <p:sp>
        <p:nvSpPr>
          <p:cNvPr id="424" name="Google Shape;424;g32c08df7a2f_0_2250:notes">
            <a:extLst>
              <a:ext uri="{FF2B5EF4-FFF2-40B4-BE49-F238E27FC236}">
                <a16:creationId xmlns:a16="http://schemas.microsoft.com/office/drawing/2014/main" id="{D4FF7DFF-381C-C9E2-8D76-B58580DE56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32c08df7a2f_0_2250:notes">
            <a:extLst>
              <a:ext uri="{FF2B5EF4-FFF2-40B4-BE49-F238E27FC236}">
                <a16:creationId xmlns:a16="http://schemas.microsoft.com/office/drawing/2014/main" id="{6800DF48-BD91-3463-2447-E78927F5BE6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rgbClr val="1F1F1F"/>
                </a:solidFill>
              </a:rPr>
              <a:t>Artificial intelligence (AI) is rapidly transforming the pharmaceutical industry, with innovative use cases emerging all the time. </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AI is being used to improve the efficiency and effectiveness of many aspects of the pharmaceutical industry, such as manufacturing, supply chain management, and marketing.</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As AI technology continues to develop, we can expect to see even more innovative and transformative use cases emerge.</a:t>
            </a:r>
            <a:endParaRPr sz="1200">
              <a:solidFill>
                <a:srgbClr val="1F1F1F"/>
              </a:solidFill>
            </a:endParaRPr>
          </a:p>
          <a:p>
            <a:pPr marL="0" lvl="0" indent="0" algn="l" rtl="0">
              <a:lnSpc>
                <a:spcPct val="100000"/>
              </a:lnSpc>
              <a:spcBef>
                <a:spcPts val="0"/>
              </a:spcBef>
              <a:spcAft>
                <a:spcPts val="0"/>
              </a:spcAft>
              <a:buSzPts val="1100"/>
              <a:buNone/>
            </a:pPr>
            <a:endParaRPr sz="1200">
              <a:solidFill>
                <a:srgbClr val="1F1F1F"/>
              </a:solidFill>
              <a:highlight>
                <a:srgbClr val="FFFFFF"/>
              </a:highlight>
            </a:endParaRPr>
          </a:p>
        </p:txBody>
      </p:sp>
    </p:spTree>
    <p:extLst>
      <p:ext uri="{BB962C8B-B14F-4D97-AF65-F5344CB8AC3E}">
        <p14:creationId xmlns:p14="http://schemas.microsoft.com/office/powerpoint/2010/main" val="30313962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a:extLst>
            <a:ext uri="{FF2B5EF4-FFF2-40B4-BE49-F238E27FC236}">
              <a16:creationId xmlns:a16="http://schemas.microsoft.com/office/drawing/2014/main" id="{71FF4530-DA44-8610-4D73-A5A987EF9F2A}"/>
            </a:ext>
          </a:extLst>
        </p:cNvPr>
        <p:cNvGrpSpPr/>
        <p:nvPr/>
      </p:nvGrpSpPr>
      <p:grpSpPr>
        <a:xfrm>
          <a:off x="0" y="0"/>
          <a:ext cx="0" cy="0"/>
          <a:chOff x="0" y="0"/>
          <a:chExt cx="0" cy="0"/>
        </a:xfrm>
      </p:grpSpPr>
      <p:sp>
        <p:nvSpPr>
          <p:cNvPr id="441" name="Google Shape;441;g32c08df7a2f_0_2487:notes">
            <a:extLst>
              <a:ext uri="{FF2B5EF4-FFF2-40B4-BE49-F238E27FC236}">
                <a16:creationId xmlns:a16="http://schemas.microsoft.com/office/drawing/2014/main" id="{4E1CE7AA-D42C-4A84-524A-73CD05CC839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2c08df7a2f_0_2487:notes">
            <a:extLst>
              <a:ext uri="{FF2B5EF4-FFF2-40B4-BE49-F238E27FC236}">
                <a16:creationId xmlns:a16="http://schemas.microsoft.com/office/drawing/2014/main" id="{67444E84-9D5D-E048-4B66-A15F70149B78}"/>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a single place to access, analyze, and report on process and business data. By combining the capabilities of data fabric, process mining, machine learning, and generative AI, Process HQ helps monitor and improve every business workflow built on Appian</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Process HQ has two core capabilities:</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b="1">
                <a:solidFill>
                  <a:schemeClr val="dk1"/>
                </a:solidFill>
                <a:latin typeface="Tahoma"/>
                <a:ea typeface="Tahoma"/>
                <a:cs typeface="Tahoma"/>
                <a:sym typeface="Tahoma"/>
              </a:rPr>
              <a:t>data fabric insights,</a:t>
            </a:r>
            <a:r>
              <a:rPr lang="en" sz="1300">
                <a:solidFill>
                  <a:schemeClr val="dk1"/>
                </a:solidFill>
                <a:latin typeface="Tahoma"/>
                <a:ea typeface="Tahoma"/>
                <a:cs typeface="Tahoma"/>
                <a:sym typeface="Tahoma"/>
              </a:rPr>
              <a:t> for exploring enterprise data and reporting on key business performance indicators. </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b="1">
                <a:solidFill>
                  <a:schemeClr val="dk1"/>
                </a:solidFill>
                <a:latin typeface="Tahoma"/>
                <a:ea typeface="Tahoma"/>
                <a:cs typeface="Tahoma"/>
                <a:sym typeface="Tahoma"/>
              </a:rPr>
              <a:t>Process insights,</a:t>
            </a:r>
            <a:r>
              <a:rPr lang="en" sz="1300">
                <a:solidFill>
                  <a:schemeClr val="dk1"/>
                </a:solidFill>
                <a:latin typeface="Tahoma"/>
                <a:ea typeface="Tahoma"/>
                <a:cs typeface="Tahoma"/>
                <a:sym typeface="Tahoma"/>
              </a:rPr>
              <a:t> for automating process mining analysis and using intelligent recommendations to take action. </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And with that Appian offers a solution where process mining isn’t just a siloed tool for measuring process performance, but a native experience that’s central to effective process automation. </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Together, these approaches offer a holistic view of an organization's operations</a:t>
            </a:r>
            <a:endParaRPr sz="1300">
              <a:solidFill>
                <a:schemeClr val="dk1"/>
              </a:solidFill>
              <a:latin typeface="Tahoma"/>
              <a:ea typeface="Tahoma"/>
              <a:cs typeface="Tahoma"/>
              <a:sym typeface="Tahoma"/>
            </a:endParaRPr>
          </a:p>
          <a:p>
            <a:pPr marL="0" marR="209550" lvl="0" indent="0" algn="l" rtl="0">
              <a:lnSpc>
                <a:spcPct val="150000"/>
              </a:lnSpc>
              <a:spcBef>
                <a:spcPts val="500"/>
              </a:spcBef>
              <a:spcAft>
                <a:spcPts val="0"/>
              </a:spcAft>
              <a:buClr>
                <a:schemeClr val="dk1"/>
              </a:buClr>
              <a:buSzPts val="1100"/>
              <a:buFont typeface="Arial"/>
              <a:buNone/>
            </a:pPr>
            <a:endParaRPr sz="1000">
              <a:solidFill>
                <a:schemeClr val="dk1"/>
              </a:solidFill>
              <a:latin typeface="Ubuntu Light"/>
              <a:ea typeface="Ubuntu Light"/>
              <a:cs typeface="Ubuntu Light"/>
              <a:sym typeface="Ubuntu Light"/>
            </a:endParaRPr>
          </a:p>
          <a:p>
            <a:pPr marL="0" marR="209550" lvl="0" indent="0" algn="l" rtl="0">
              <a:lnSpc>
                <a:spcPct val="150000"/>
              </a:lnSpc>
              <a:spcBef>
                <a:spcPts val="1000"/>
              </a:spcBef>
              <a:spcAft>
                <a:spcPts val="0"/>
              </a:spcAft>
              <a:buClr>
                <a:schemeClr val="dk1"/>
              </a:buClr>
              <a:buSzPts val="1100"/>
              <a:buFont typeface="Arial"/>
              <a:buNone/>
            </a:pPr>
            <a:br>
              <a:rPr lang="en" sz="1000">
                <a:solidFill>
                  <a:srgbClr val="1616FF"/>
                </a:solidFill>
                <a:latin typeface="Ubuntu Medium"/>
                <a:ea typeface="Ubuntu Medium"/>
                <a:cs typeface="Ubuntu Medium"/>
                <a:sym typeface="Ubuntu Medium"/>
              </a:rPr>
            </a:br>
            <a:endParaRPr>
              <a:solidFill>
                <a:schemeClr val="dk1"/>
              </a:solidFill>
            </a:endParaRPr>
          </a:p>
          <a:p>
            <a:pPr marL="0" lvl="0" indent="0" algn="l" rtl="0">
              <a:spcBef>
                <a:spcPts val="1000"/>
              </a:spcBef>
              <a:spcAft>
                <a:spcPts val="0"/>
              </a:spcAft>
              <a:buNone/>
            </a:pPr>
            <a:endParaRPr/>
          </a:p>
        </p:txBody>
      </p:sp>
      <p:sp>
        <p:nvSpPr>
          <p:cNvPr id="443" name="Google Shape;443;g32c08df7a2f_0_2487:notes">
            <a:extLst>
              <a:ext uri="{FF2B5EF4-FFF2-40B4-BE49-F238E27FC236}">
                <a16:creationId xmlns:a16="http://schemas.microsoft.com/office/drawing/2014/main" id="{2A7CAF0E-E807-E7AA-5ED5-3BD809A687F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59</a:t>
            </a:fld>
            <a:endParaRPr/>
          </a:p>
        </p:txBody>
      </p:sp>
    </p:spTree>
    <p:extLst>
      <p:ext uri="{BB962C8B-B14F-4D97-AF65-F5344CB8AC3E}">
        <p14:creationId xmlns:p14="http://schemas.microsoft.com/office/powerpoint/2010/main" val="1376722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352" name="Google Shape;352;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D181A90E-A907-CE3C-6AA9-496FFC0A3F8E}"/>
            </a:ext>
          </a:extLst>
        </p:cNvPr>
        <p:cNvGrpSpPr/>
        <p:nvPr/>
      </p:nvGrpSpPr>
      <p:grpSpPr>
        <a:xfrm>
          <a:off x="0" y="0"/>
          <a:ext cx="0" cy="0"/>
          <a:chOff x="0" y="0"/>
          <a:chExt cx="0" cy="0"/>
        </a:xfrm>
      </p:grpSpPr>
      <p:sp>
        <p:nvSpPr>
          <p:cNvPr id="452" name="Google Shape;452;g32c08df7a2f_0_1565:notes">
            <a:extLst>
              <a:ext uri="{FF2B5EF4-FFF2-40B4-BE49-F238E27FC236}">
                <a16:creationId xmlns:a16="http://schemas.microsoft.com/office/drawing/2014/main" id="{717EDB96-C7D2-D8D5-F57B-E7EB865F81A3}"/>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2c08df7a2f_0_1565:notes">
            <a:extLst>
              <a:ext uri="{FF2B5EF4-FFF2-40B4-BE49-F238E27FC236}">
                <a16:creationId xmlns:a16="http://schemas.microsoft.com/office/drawing/2014/main" id="{3C8A3565-E206-7C3C-8EB7-A016F0FC4E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09550" lvl="0" indent="0" algn="l" rtl="0">
              <a:lnSpc>
                <a:spcPct val="150000"/>
              </a:lnSpc>
              <a:spcBef>
                <a:spcPts val="0"/>
              </a:spcBef>
              <a:spcAft>
                <a:spcPts val="0"/>
              </a:spcAft>
              <a:buClr>
                <a:schemeClr val="dk1"/>
              </a:buClr>
              <a:buSzPts val="1100"/>
              <a:buFont typeface="Arial"/>
              <a:buNone/>
            </a:pPr>
            <a:r>
              <a:rPr lang="en" sz="1000">
                <a:solidFill>
                  <a:srgbClr val="1616FF"/>
                </a:solidFill>
                <a:latin typeface="Ubuntu Medium"/>
                <a:ea typeface="Ubuntu Medium"/>
                <a:cs typeface="Ubuntu Medium"/>
                <a:sym typeface="Ubuntu Medium"/>
              </a:rPr>
              <a:t>Process insights. </a:t>
            </a:r>
            <a:endParaRPr sz="1000">
              <a:solidFill>
                <a:srgbClr val="1616FF"/>
              </a:solidFill>
              <a:latin typeface="Ubuntu Medium"/>
              <a:ea typeface="Ubuntu Medium"/>
              <a:cs typeface="Ubuntu Medium"/>
              <a:sym typeface="Ubuntu Medium"/>
            </a:endParaRPr>
          </a:p>
          <a:p>
            <a:pPr marL="0" marR="209550" lvl="0" indent="0" algn="l" rtl="0">
              <a:lnSpc>
                <a:spcPct val="150000"/>
              </a:lnSpc>
              <a:spcBef>
                <a:spcPts val="1000"/>
              </a:spcBef>
              <a:spcAft>
                <a:spcPts val="0"/>
              </a:spcAft>
              <a:buClr>
                <a:schemeClr val="dk1"/>
              </a:buClr>
              <a:buSzPts val="1100"/>
              <a:buFont typeface="Arial"/>
              <a:buNone/>
            </a:pPr>
            <a:r>
              <a:rPr lang="en" sz="1000">
                <a:solidFill>
                  <a:schemeClr val="dk1"/>
                </a:solidFill>
                <a:latin typeface="Ubuntu Light"/>
                <a:ea typeface="Ubuntu Light"/>
                <a:cs typeface="Ubuntu Light"/>
                <a:sym typeface="Ubuntu Light"/>
              </a:rPr>
              <a:t>Process insights empower business users to visualize processes,  identify inefficiencies, and plan improvements with automatic analysis and intelligent recommendations. These insights can be saved and shared with others to easily monitor process performance over time.</a:t>
            </a:r>
            <a:endParaRPr sz="1000">
              <a:solidFill>
                <a:schemeClr val="dk1"/>
              </a:solidFill>
              <a:latin typeface="Ubuntu Light"/>
              <a:ea typeface="Ubuntu Light"/>
              <a:cs typeface="Ubuntu Light"/>
              <a:sym typeface="Ubuntu Light"/>
            </a:endParaRPr>
          </a:p>
          <a:p>
            <a:pPr marL="228600" marR="209550" lvl="0" indent="-279400" algn="l" rtl="0">
              <a:lnSpc>
                <a:spcPct val="150000"/>
              </a:lnSpc>
              <a:spcBef>
                <a:spcPts val="1000"/>
              </a:spcBef>
              <a:spcAft>
                <a:spcPts val="0"/>
              </a:spcAft>
              <a:buClr>
                <a:srgbClr val="1616FF"/>
              </a:buClr>
              <a:buSzPts val="800"/>
              <a:buFont typeface="Ubuntu Light"/>
              <a:buChar char="●"/>
            </a:pPr>
            <a:r>
              <a:rPr lang="en" sz="1000">
                <a:solidFill>
                  <a:schemeClr val="dk1"/>
                </a:solidFill>
                <a:latin typeface="Ubuntu Light"/>
                <a:ea typeface="Ubuntu Light"/>
                <a:cs typeface="Ubuntu Light"/>
                <a:sym typeface="Ubuntu Light"/>
              </a:rPr>
              <a:t>Prep data for process mining from multiple sources with just a few clicks using low-code.</a:t>
            </a:r>
            <a:endParaRPr sz="1000">
              <a:solidFill>
                <a:schemeClr val="dk1"/>
              </a:solidFill>
              <a:latin typeface="Ubuntu Light"/>
              <a:ea typeface="Ubuntu Light"/>
              <a:cs typeface="Ubuntu Light"/>
              <a:sym typeface="Ubuntu Light"/>
            </a:endParaRPr>
          </a:p>
          <a:p>
            <a:pPr marL="228600" marR="209550" lvl="0" indent="-285750" algn="l" rtl="0">
              <a:lnSpc>
                <a:spcPct val="150000"/>
              </a:lnSpc>
              <a:spcBef>
                <a:spcPts val="1000"/>
              </a:spcBef>
              <a:spcAft>
                <a:spcPts val="0"/>
              </a:spcAft>
              <a:buClr>
                <a:srgbClr val="1616FF"/>
              </a:buClr>
              <a:buSzPts val="900"/>
              <a:buFont typeface="Ubuntu Light"/>
              <a:buChar char="●"/>
            </a:pPr>
            <a:r>
              <a:rPr lang="en" sz="1000">
                <a:solidFill>
                  <a:schemeClr val="dk1"/>
                </a:solidFill>
                <a:latin typeface="Ubuntu Light"/>
                <a:ea typeface="Ubuntu Light"/>
                <a:cs typeface="Ubuntu Light"/>
                <a:sym typeface="Ubuntu Light"/>
              </a:rPr>
              <a:t>Follow a guided experience to identify process problems with intelligent recommendations for taking action.</a:t>
            </a:r>
            <a:endParaRPr sz="1000">
              <a:solidFill>
                <a:schemeClr val="dk1"/>
              </a:solidFill>
              <a:latin typeface="Ubuntu Light"/>
              <a:ea typeface="Ubuntu Light"/>
              <a:cs typeface="Ubuntu Light"/>
              <a:sym typeface="Ubuntu Light"/>
            </a:endParaRPr>
          </a:p>
          <a:p>
            <a:pPr marL="228600" marR="209550" lvl="0" indent="-285750" algn="l" rtl="0">
              <a:lnSpc>
                <a:spcPct val="150000"/>
              </a:lnSpc>
              <a:spcBef>
                <a:spcPts val="1000"/>
              </a:spcBef>
              <a:spcAft>
                <a:spcPts val="0"/>
              </a:spcAft>
              <a:buClr>
                <a:srgbClr val="1616FF"/>
              </a:buClr>
              <a:buSzPts val="900"/>
              <a:buFont typeface="Ubuntu Light"/>
              <a:buChar char="●"/>
            </a:pPr>
            <a:r>
              <a:rPr lang="en" sz="1000">
                <a:solidFill>
                  <a:schemeClr val="dk1"/>
                </a:solidFill>
                <a:latin typeface="Ubuntu Light"/>
                <a:ea typeface="Ubuntu Light"/>
                <a:cs typeface="Ubuntu Light"/>
                <a:sym typeface="Ubuntu Light"/>
              </a:rPr>
              <a:t>Create executive dashboards to track process performance. </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119366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a:extLst>
            <a:ext uri="{FF2B5EF4-FFF2-40B4-BE49-F238E27FC236}">
              <a16:creationId xmlns:a16="http://schemas.microsoft.com/office/drawing/2014/main" id="{AAA6EEB7-08D9-992D-6F38-F7011F658A9D}"/>
            </a:ext>
          </a:extLst>
        </p:cNvPr>
        <p:cNvGrpSpPr/>
        <p:nvPr/>
      </p:nvGrpSpPr>
      <p:grpSpPr>
        <a:xfrm>
          <a:off x="0" y="0"/>
          <a:ext cx="0" cy="0"/>
          <a:chOff x="0" y="0"/>
          <a:chExt cx="0" cy="0"/>
        </a:xfrm>
      </p:grpSpPr>
      <p:sp>
        <p:nvSpPr>
          <p:cNvPr id="461" name="Google Shape;461;g32c08df7a2f_0_1572:notes">
            <a:extLst>
              <a:ext uri="{FF2B5EF4-FFF2-40B4-BE49-F238E27FC236}">
                <a16:creationId xmlns:a16="http://schemas.microsoft.com/office/drawing/2014/main" id="{11C59EAA-7BEE-54F4-1750-8D69F5C806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2c08df7a2f_0_1572:notes">
            <a:extLst>
              <a:ext uri="{FF2B5EF4-FFF2-40B4-BE49-F238E27FC236}">
                <a16:creationId xmlns:a16="http://schemas.microsoft.com/office/drawing/2014/main" id="{307DD886-FA59-43A8-12DE-3B6F3265A5C6}"/>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400" b="1">
                <a:latin typeface="Ubuntu"/>
                <a:ea typeface="Ubuntu"/>
                <a:cs typeface="Ubuntu"/>
                <a:sym typeface="Ubuntu"/>
              </a:rPr>
              <a:t>Traditional Process Mining </a:t>
            </a:r>
            <a:r>
              <a:rPr lang="en" sz="1400">
                <a:latin typeface="Ubuntu"/>
                <a:ea typeface="Ubuntu"/>
                <a:cs typeface="Ubuntu"/>
                <a:sym typeface="Ubuntu"/>
              </a:rPr>
              <a:t>requires consulting engagements and specialized skills, like data science and Python. This makes it </a:t>
            </a:r>
            <a:r>
              <a:rPr lang="en" sz="1400" b="1">
                <a:latin typeface="Ubuntu"/>
                <a:ea typeface="Ubuntu"/>
                <a:cs typeface="Ubuntu"/>
                <a:sym typeface="Ubuntu"/>
              </a:rPr>
              <a:t>hard to scale</a:t>
            </a:r>
            <a:r>
              <a:rPr lang="en" sz="1400">
                <a:latin typeface="Ubuntu"/>
                <a:ea typeface="Ubuntu"/>
                <a:cs typeface="Ubuntu"/>
                <a:sym typeface="Ubuntu"/>
              </a:rPr>
              <a:t> and </a:t>
            </a:r>
            <a:r>
              <a:rPr lang="en" sz="1400" b="1">
                <a:latin typeface="Ubuntu"/>
                <a:ea typeface="Ubuntu"/>
                <a:cs typeface="Ubuntu"/>
                <a:sym typeface="Ubuntu"/>
              </a:rPr>
              <a:t>costly to find insights</a:t>
            </a:r>
            <a:r>
              <a:rPr lang="en" sz="1400">
                <a:latin typeface="Ubuntu"/>
                <a:ea typeface="Ubuntu"/>
                <a:cs typeface="Ubuntu"/>
                <a:sym typeface="Ubuntu"/>
              </a:rPr>
              <a:t>.</a:t>
            </a:r>
            <a:endParaRPr sz="1400">
              <a:latin typeface="Ubuntu"/>
              <a:ea typeface="Ubuntu"/>
              <a:cs typeface="Ubuntu"/>
              <a:sym typeface="Ubuntu"/>
            </a:endParaRPr>
          </a:p>
          <a:p>
            <a:pPr marL="0" lvl="0" indent="0" algn="l" rtl="0">
              <a:spcBef>
                <a:spcPts val="900"/>
              </a:spcBef>
              <a:spcAft>
                <a:spcPts val="0"/>
              </a:spcAft>
              <a:buNone/>
            </a:pPr>
            <a:r>
              <a:rPr lang="en" sz="1400">
                <a:latin typeface="Ubuntu"/>
                <a:ea typeface="Ubuntu"/>
                <a:cs typeface="Ubuntu"/>
                <a:sym typeface="Ubuntu"/>
              </a:rPr>
              <a:t>In contrast, </a:t>
            </a:r>
            <a:r>
              <a:rPr lang="en" sz="1400" b="1">
                <a:latin typeface="Ubuntu"/>
                <a:ea typeface="Ubuntu"/>
                <a:cs typeface="Ubuntu"/>
                <a:sym typeface="Ubuntu"/>
              </a:rPr>
              <a:t>Process Insights</a:t>
            </a:r>
            <a:r>
              <a:rPr lang="en" sz="1400">
                <a:latin typeface="Ubuntu"/>
                <a:ea typeface="Ubuntu"/>
                <a:cs typeface="Ubuntu"/>
                <a:sym typeface="Ubuntu"/>
              </a:rPr>
              <a:t> makes it:</a:t>
            </a:r>
            <a:endParaRPr sz="1400">
              <a:latin typeface="Ubuntu"/>
              <a:ea typeface="Ubuntu"/>
              <a:cs typeface="Ubuntu"/>
              <a:sym typeface="Ubuntu"/>
            </a:endParaRPr>
          </a:p>
          <a:p>
            <a:pPr marL="457200" lvl="0" indent="-330200" algn="l" rtl="0">
              <a:spcBef>
                <a:spcPts val="900"/>
              </a:spcBef>
              <a:spcAft>
                <a:spcPts val="0"/>
              </a:spcAft>
              <a:buSzPts val="1600"/>
              <a:buFont typeface="Ubuntu"/>
              <a:buChar char="●"/>
            </a:pPr>
            <a:r>
              <a:rPr lang="en" sz="1400" b="1">
                <a:latin typeface="Ubuntu"/>
                <a:ea typeface="Ubuntu"/>
                <a:cs typeface="Ubuntu"/>
                <a:sym typeface="Ubuntu"/>
              </a:rPr>
              <a:t>Easy to mine </a:t>
            </a:r>
            <a:r>
              <a:rPr lang="en" sz="1400">
                <a:latin typeface="Ubuntu"/>
                <a:ea typeface="Ubuntu"/>
                <a:cs typeface="Ubuntu"/>
                <a:sym typeface="Ubuntu"/>
              </a:rPr>
              <a:t>Low-code developers use native data fabric features, like custom fields and relationships, to transform and enrich process data</a:t>
            </a:r>
            <a:endParaRPr sz="1400">
              <a:latin typeface="Ubuntu"/>
              <a:ea typeface="Ubuntu"/>
              <a:cs typeface="Ubuntu"/>
              <a:sym typeface="Ubuntu"/>
            </a:endParaRPr>
          </a:p>
          <a:p>
            <a:pPr marL="457200" lvl="0" indent="-330200" algn="l" rtl="0">
              <a:spcBef>
                <a:spcPts val="0"/>
              </a:spcBef>
              <a:spcAft>
                <a:spcPts val="0"/>
              </a:spcAft>
              <a:buSzPts val="1600"/>
              <a:buFont typeface="Ubuntu"/>
              <a:buChar char="●"/>
            </a:pPr>
            <a:r>
              <a:rPr lang="en" sz="1400" b="1">
                <a:latin typeface="Ubuntu"/>
                <a:ea typeface="Ubuntu"/>
                <a:cs typeface="Ubuntu"/>
                <a:sym typeface="Ubuntu"/>
              </a:rPr>
              <a:t>Easy to gain insights </a:t>
            </a:r>
            <a:r>
              <a:rPr lang="en" sz="1400">
                <a:latin typeface="Ubuntu"/>
                <a:ea typeface="Ubuntu"/>
                <a:cs typeface="Ubuntu"/>
                <a:sym typeface="Ubuntu"/>
              </a:rPr>
              <a:t>Business users are guided through exploring how their process actually works and building a data-driven case for change</a:t>
            </a:r>
            <a:endParaRPr sz="1400">
              <a:latin typeface="Ubuntu"/>
              <a:ea typeface="Ubuntu"/>
              <a:cs typeface="Ubuntu"/>
              <a:sym typeface="Ubuntu"/>
            </a:endParaRPr>
          </a:p>
          <a:p>
            <a:pPr marL="457200" lvl="0" indent="-330200" algn="l" rtl="0">
              <a:spcBef>
                <a:spcPts val="0"/>
              </a:spcBef>
              <a:spcAft>
                <a:spcPts val="0"/>
              </a:spcAft>
              <a:buSzPts val="1600"/>
              <a:buFont typeface="Ubuntu"/>
              <a:buChar char="●"/>
            </a:pPr>
            <a:r>
              <a:rPr lang="en" sz="1400" b="1">
                <a:latin typeface="Ubuntu"/>
                <a:ea typeface="Ubuntu"/>
                <a:cs typeface="Ubuntu"/>
                <a:sym typeface="Ubuntu"/>
              </a:rPr>
              <a:t>Easy to convert insights to results </a:t>
            </a:r>
            <a:r>
              <a:rPr lang="en" sz="1400">
                <a:latin typeface="Ubuntu"/>
                <a:ea typeface="Ubuntu"/>
                <a:cs typeface="Ubuntu"/>
                <a:sym typeface="Ubuntu"/>
              </a:rPr>
              <a:t>Insights about optimizations are easy to act on using the powerful and flexible features of Appian’s low-code automation platform</a:t>
            </a:r>
            <a:endParaRPr sz="1400">
              <a:latin typeface="Ubuntu"/>
              <a:ea typeface="Ubuntu"/>
              <a:cs typeface="Ubuntu"/>
              <a:sym typeface="Ubuntu"/>
            </a:endParaRPr>
          </a:p>
          <a:p>
            <a:pPr marL="0" lvl="0" indent="0" algn="l" rtl="0">
              <a:spcBef>
                <a:spcPts val="120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
        <p:nvSpPr>
          <p:cNvPr id="463" name="Google Shape;463;g32c08df7a2f_0_1572:notes">
            <a:extLst>
              <a:ext uri="{FF2B5EF4-FFF2-40B4-BE49-F238E27FC236}">
                <a16:creationId xmlns:a16="http://schemas.microsoft.com/office/drawing/2014/main" id="{1C1CB527-C8BF-67D2-5B7F-EF61FEE46FB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61</a:t>
            </a:fld>
            <a:endParaRPr/>
          </a:p>
        </p:txBody>
      </p:sp>
    </p:spTree>
    <p:extLst>
      <p:ext uri="{BB962C8B-B14F-4D97-AF65-F5344CB8AC3E}">
        <p14:creationId xmlns:p14="http://schemas.microsoft.com/office/powerpoint/2010/main" val="19885457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a:extLst>
            <a:ext uri="{FF2B5EF4-FFF2-40B4-BE49-F238E27FC236}">
              <a16:creationId xmlns:a16="http://schemas.microsoft.com/office/drawing/2014/main" id="{3B36FF1C-6CE9-D5A9-92AD-E49365FB83EE}"/>
            </a:ext>
          </a:extLst>
        </p:cNvPr>
        <p:cNvGrpSpPr/>
        <p:nvPr/>
      </p:nvGrpSpPr>
      <p:grpSpPr>
        <a:xfrm>
          <a:off x="0" y="0"/>
          <a:ext cx="0" cy="0"/>
          <a:chOff x="0" y="0"/>
          <a:chExt cx="0" cy="0"/>
        </a:xfrm>
      </p:grpSpPr>
      <p:sp>
        <p:nvSpPr>
          <p:cNvPr id="474" name="Google Shape;474;g1e40e23bd25_0_716:notes">
            <a:extLst>
              <a:ext uri="{FF2B5EF4-FFF2-40B4-BE49-F238E27FC236}">
                <a16:creationId xmlns:a16="http://schemas.microsoft.com/office/drawing/2014/main" id="{349EB72F-068A-58D3-3603-D9E27A2861B5}"/>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g1e40e23bd25_0_716:notes">
            <a:extLst>
              <a:ext uri="{FF2B5EF4-FFF2-40B4-BE49-F238E27FC236}">
                <a16:creationId xmlns:a16="http://schemas.microsoft.com/office/drawing/2014/main" id="{DA8E572E-9B51-7711-335C-A22EDC5229E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543115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a:extLst>
            <a:ext uri="{FF2B5EF4-FFF2-40B4-BE49-F238E27FC236}">
              <a16:creationId xmlns:a16="http://schemas.microsoft.com/office/drawing/2014/main" id="{4CC24CD0-9D8A-68C5-46AA-29FA9F2B7994}"/>
            </a:ext>
          </a:extLst>
        </p:cNvPr>
        <p:cNvGrpSpPr/>
        <p:nvPr/>
      </p:nvGrpSpPr>
      <p:grpSpPr>
        <a:xfrm>
          <a:off x="0" y="0"/>
          <a:ext cx="0" cy="0"/>
          <a:chOff x="0" y="0"/>
          <a:chExt cx="0" cy="0"/>
        </a:xfrm>
      </p:grpSpPr>
      <p:sp>
        <p:nvSpPr>
          <p:cNvPr id="480" name="Google Shape;480;g3269133c8aa_0_0:notes">
            <a:extLst>
              <a:ext uri="{FF2B5EF4-FFF2-40B4-BE49-F238E27FC236}">
                <a16:creationId xmlns:a16="http://schemas.microsoft.com/office/drawing/2014/main" id="{136F913D-A3D1-9943-BF79-B88A4A5AE3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g3269133c8aa_0_0:notes">
            <a:extLst>
              <a:ext uri="{FF2B5EF4-FFF2-40B4-BE49-F238E27FC236}">
                <a16:creationId xmlns:a16="http://schemas.microsoft.com/office/drawing/2014/main" id="{1AAF2C15-6CD1-6769-6F88-6DB54D0D484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482" name="Google Shape;482;g3269133c8aa_0_0:notes">
            <a:extLst>
              <a:ext uri="{FF2B5EF4-FFF2-40B4-BE49-F238E27FC236}">
                <a16:creationId xmlns:a16="http://schemas.microsoft.com/office/drawing/2014/main" id="{3D88EE14-A966-D0B2-3F50-872F0B5F727A}"/>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63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13966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a:extLst>
            <a:ext uri="{FF2B5EF4-FFF2-40B4-BE49-F238E27FC236}">
              <a16:creationId xmlns:a16="http://schemas.microsoft.com/office/drawing/2014/main" id="{42AA4A01-F6C2-39D8-A0AD-5194CF02D9F0}"/>
            </a:ext>
          </a:extLst>
        </p:cNvPr>
        <p:cNvGrpSpPr/>
        <p:nvPr/>
      </p:nvGrpSpPr>
      <p:grpSpPr>
        <a:xfrm>
          <a:off x="0" y="0"/>
          <a:ext cx="0" cy="0"/>
          <a:chOff x="0" y="0"/>
          <a:chExt cx="0" cy="0"/>
        </a:xfrm>
      </p:grpSpPr>
      <p:sp>
        <p:nvSpPr>
          <p:cNvPr id="489" name="Google Shape;489;g1e40e23bd25_0_1147:notes">
            <a:extLst>
              <a:ext uri="{FF2B5EF4-FFF2-40B4-BE49-F238E27FC236}">
                <a16:creationId xmlns:a16="http://schemas.microsoft.com/office/drawing/2014/main" id="{ED1E2843-7583-0773-38CE-1A799CF797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e40e23bd25_0_1147:notes">
            <a:extLst>
              <a:ext uri="{FF2B5EF4-FFF2-40B4-BE49-F238E27FC236}">
                <a16:creationId xmlns:a16="http://schemas.microsoft.com/office/drawing/2014/main" id="{662E58DE-B1C1-701E-82DE-1B432C03C5D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002823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a:extLst>
            <a:ext uri="{FF2B5EF4-FFF2-40B4-BE49-F238E27FC236}">
              <a16:creationId xmlns:a16="http://schemas.microsoft.com/office/drawing/2014/main" id="{11B40F0A-EF98-C525-3EBA-9489F060874A}"/>
            </a:ext>
          </a:extLst>
        </p:cNvPr>
        <p:cNvGrpSpPr/>
        <p:nvPr/>
      </p:nvGrpSpPr>
      <p:grpSpPr>
        <a:xfrm>
          <a:off x="0" y="0"/>
          <a:ext cx="0" cy="0"/>
          <a:chOff x="0" y="0"/>
          <a:chExt cx="0" cy="0"/>
        </a:xfrm>
      </p:grpSpPr>
      <p:sp>
        <p:nvSpPr>
          <p:cNvPr id="528" name="Google Shape;528;g289fdb9218f_2_3:notes">
            <a:extLst>
              <a:ext uri="{FF2B5EF4-FFF2-40B4-BE49-F238E27FC236}">
                <a16:creationId xmlns:a16="http://schemas.microsoft.com/office/drawing/2014/main" id="{08E8B5B1-0163-300D-A356-DECBAFE96B02}"/>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289fdb9218f_2_3:notes">
            <a:extLst>
              <a:ext uri="{FF2B5EF4-FFF2-40B4-BE49-F238E27FC236}">
                <a16:creationId xmlns:a16="http://schemas.microsoft.com/office/drawing/2014/main" id="{FA7A7061-FA73-1927-7154-3992879EC3C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39908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1224709F-E5BD-D8B8-B51F-0AF604B74634}"/>
            </a:ext>
          </a:extLst>
        </p:cNvPr>
        <p:cNvGrpSpPr/>
        <p:nvPr/>
      </p:nvGrpSpPr>
      <p:grpSpPr>
        <a:xfrm>
          <a:off x="0" y="0"/>
          <a:ext cx="0" cy="0"/>
          <a:chOff x="0" y="0"/>
          <a:chExt cx="0" cy="0"/>
        </a:xfrm>
      </p:grpSpPr>
      <p:sp>
        <p:nvSpPr>
          <p:cNvPr id="534" name="Google Shape;534;g32c08df7a2f_0_776:notes">
            <a:extLst>
              <a:ext uri="{FF2B5EF4-FFF2-40B4-BE49-F238E27FC236}">
                <a16:creationId xmlns:a16="http://schemas.microsoft.com/office/drawing/2014/main" id="{F413B6E6-711E-87EA-0456-12589D9AED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32c08df7a2f_0_776:notes">
            <a:extLst>
              <a:ext uri="{FF2B5EF4-FFF2-40B4-BE49-F238E27FC236}">
                <a16:creationId xmlns:a16="http://schemas.microsoft.com/office/drawing/2014/main" id="{591C8E54-D51F-3565-39EE-78720418005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398235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a:extLst>
            <a:ext uri="{FF2B5EF4-FFF2-40B4-BE49-F238E27FC236}">
              <a16:creationId xmlns:a16="http://schemas.microsoft.com/office/drawing/2014/main" id="{14208E4C-3B95-1BD5-F25F-A479AA827C4F}"/>
            </a:ext>
          </a:extLst>
        </p:cNvPr>
        <p:cNvGrpSpPr/>
        <p:nvPr/>
      </p:nvGrpSpPr>
      <p:grpSpPr>
        <a:xfrm>
          <a:off x="0" y="0"/>
          <a:ext cx="0" cy="0"/>
          <a:chOff x="0" y="0"/>
          <a:chExt cx="0" cy="0"/>
        </a:xfrm>
      </p:grpSpPr>
      <p:sp>
        <p:nvSpPr>
          <p:cNvPr id="542" name="Google Shape;542;p58:notes">
            <a:extLst>
              <a:ext uri="{FF2B5EF4-FFF2-40B4-BE49-F238E27FC236}">
                <a16:creationId xmlns:a16="http://schemas.microsoft.com/office/drawing/2014/main" id="{20788D55-848D-E996-08E4-57AAA90C588F}"/>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p58:notes">
            <a:extLst>
              <a:ext uri="{FF2B5EF4-FFF2-40B4-BE49-F238E27FC236}">
                <a16:creationId xmlns:a16="http://schemas.microsoft.com/office/drawing/2014/main" id="{0721B451-A8C4-B8D8-69EF-36E1A48810F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78107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a:extLst>
            <a:ext uri="{FF2B5EF4-FFF2-40B4-BE49-F238E27FC236}">
              <a16:creationId xmlns:a16="http://schemas.microsoft.com/office/drawing/2014/main" id="{7252E625-9699-0641-70C4-0555F7A67F4C}"/>
            </a:ext>
          </a:extLst>
        </p:cNvPr>
        <p:cNvGrpSpPr/>
        <p:nvPr/>
      </p:nvGrpSpPr>
      <p:grpSpPr>
        <a:xfrm>
          <a:off x="0" y="0"/>
          <a:ext cx="0" cy="0"/>
          <a:chOff x="0" y="0"/>
          <a:chExt cx="0" cy="0"/>
        </a:xfrm>
      </p:grpSpPr>
      <p:sp>
        <p:nvSpPr>
          <p:cNvPr id="480" name="Google Shape;480;g3269133c8aa_0_0:notes">
            <a:extLst>
              <a:ext uri="{FF2B5EF4-FFF2-40B4-BE49-F238E27FC236}">
                <a16:creationId xmlns:a16="http://schemas.microsoft.com/office/drawing/2014/main" id="{69810003-E0F1-062B-7EF3-9E0C738888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g3269133c8aa_0_0:notes">
            <a:extLst>
              <a:ext uri="{FF2B5EF4-FFF2-40B4-BE49-F238E27FC236}">
                <a16:creationId xmlns:a16="http://schemas.microsoft.com/office/drawing/2014/main" id="{C5E929CC-218F-0CAC-7A74-8C27BC0132F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482" name="Google Shape;482;g3269133c8aa_0_0:notes">
            <a:extLst>
              <a:ext uri="{FF2B5EF4-FFF2-40B4-BE49-F238E27FC236}">
                <a16:creationId xmlns:a16="http://schemas.microsoft.com/office/drawing/2014/main" id="{0FFC8789-2848-42CC-2B8B-26E63BC5E5AE}"/>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68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08351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a:extLst>
            <a:ext uri="{FF2B5EF4-FFF2-40B4-BE49-F238E27FC236}">
              <a16:creationId xmlns:a16="http://schemas.microsoft.com/office/drawing/2014/main" id="{72057FA8-586F-7AEC-4898-4F601AC87528}"/>
            </a:ext>
          </a:extLst>
        </p:cNvPr>
        <p:cNvGrpSpPr/>
        <p:nvPr/>
      </p:nvGrpSpPr>
      <p:grpSpPr>
        <a:xfrm>
          <a:off x="0" y="0"/>
          <a:ext cx="0" cy="0"/>
          <a:chOff x="0" y="0"/>
          <a:chExt cx="0" cy="0"/>
        </a:xfrm>
      </p:grpSpPr>
      <p:sp>
        <p:nvSpPr>
          <p:cNvPr id="489" name="Google Shape;489;g1e40e23bd25_0_1147:notes">
            <a:extLst>
              <a:ext uri="{FF2B5EF4-FFF2-40B4-BE49-F238E27FC236}">
                <a16:creationId xmlns:a16="http://schemas.microsoft.com/office/drawing/2014/main" id="{4303D9BF-3D8E-EF92-AFAC-69C771D13C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e40e23bd25_0_1147:notes">
            <a:extLst>
              <a:ext uri="{FF2B5EF4-FFF2-40B4-BE49-F238E27FC236}">
                <a16:creationId xmlns:a16="http://schemas.microsoft.com/office/drawing/2014/main" id="{B5D7E106-A537-FFCE-0CF0-39EB58934B1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22385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25ae4aafd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325ae4aafdc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361" name="Google Shape;361;g325ae4aafdc_0_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8B073448-D2C2-ADDF-360F-8964A446CF89}"/>
            </a:ext>
          </a:extLst>
        </p:cNvPr>
        <p:cNvGrpSpPr/>
        <p:nvPr/>
      </p:nvGrpSpPr>
      <p:grpSpPr>
        <a:xfrm>
          <a:off x="0" y="0"/>
          <a:ext cx="0" cy="0"/>
          <a:chOff x="0" y="0"/>
          <a:chExt cx="0" cy="0"/>
        </a:xfrm>
      </p:grpSpPr>
      <p:sp>
        <p:nvSpPr>
          <p:cNvPr id="386" name="Google Shape;386;g325ae4aafdc_0_45:notes">
            <a:extLst>
              <a:ext uri="{FF2B5EF4-FFF2-40B4-BE49-F238E27FC236}">
                <a16:creationId xmlns:a16="http://schemas.microsoft.com/office/drawing/2014/main" id="{38E1A126-C637-A454-B7E1-BE63E82081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325ae4aafdc_0_45:notes">
            <a:extLst>
              <a:ext uri="{FF2B5EF4-FFF2-40B4-BE49-F238E27FC236}">
                <a16:creationId xmlns:a16="http://schemas.microsoft.com/office/drawing/2014/main" id="{B5267642-BCA2-8B43-E474-D63299C9A86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388" name="Google Shape;388;g325ae4aafdc_0_45:notes">
            <a:extLst>
              <a:ext uri="{FF2B5EF4-FFF2-40B4-BE49-F238E27FC236}">
                <a16:creationId xmlns:a16="http://schemas.microsoft.com/office/drawing/2014/main" id="{E5A9ABE1-27F8-03DC-88B0-96AC67A03F6F}"/>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70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2144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a:extLst>
            <a:ext uri="{FF2B5EF4-FFF2-40B4-BE49-F238E27FC236}">
              <a16:creationId xmlns:a16="http://schemas.microsoft.com/office/drawing/2014/main" id="{590B2022-B06D-8303-0AD4-DD228D6083D9}"/>
            </a:ext>
          </a:extLst>
        </p:cNvPr>
        <p:cNvGrpSpPr/>
        <p:nvPr/>
      </p:nvGrpSpPr>
      <p:grpSpPr>
        <a:xfrm>
          <a:off x="0" y="0"/>
          <a:ext cx="0" cy="0"/>
          <a:chOff x="0" y="0"/>
          <a:chExt cx="0" cy="0"/>
        </a:xfrm>
      </p:grpSpPr>
      <p:sp>
        <p:nvSpPr>
          <p:cNvPr id="395" name="Google Shape;395;g2827e65ead6_0_140:notes">
            <a:extLst>
              <a:ext uri="{FF2B5EF4-FFF2-40B4-BE49-F238E27FC236}">
                <a16:creationId xmlns:a16="http://schemas.microsoft.com/office/drawing/2014/main" id="{E34C720C-6BBB-D492-B2D3-EF933FA4CF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2827e65ead6_0_140:notes">
            <a:extLst>
              <a:ext uri="{FF2B5EF4-FFF2-40B4-BE49-F238E27FC236}">
                <a16:creationId xmlns:a16="http://schemas.microsoft.com/office/drawing/2014/main" id="{F9440485-1BB0-A781-DE5A-6D984E86DC6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110203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a:extLst>
            <a:ext uri="{FF2B5EF4-FFF2-40B4-BE49-F238E27FC236}">
              <a16:creationId xmlns:a16="http://schemas.microsoft.com/office/drawing/2014/main" id="{B94F91AD-8968-4CC3-051A-99B676F43E6F}"/>
            </a:ext>
          </a:extLst>
        </p:cNvPr>
        <p:cNvGrpSpPr/>
        <p:nvPr/>
      </p:nvGrpSpPr>
      <p:grpSpPr>
        <a:xfrm>
          <a:off x="0" y="0"/>
          <a:ext cx="0" cy="0"/>
          <a:chOff x="0" y="0"/>
          <a:chExt cx="0" cy="0"/>
        </a:xfrm>
      </p:grpSpPr>
      <p:sp>
        <p:nvSpPr>
          <p:cNvPr id="401" name="Google Shape;401;g32c08df7a2f_0_2384:notes">
            <a:extLst>
              <a:ext uri="{FF2B5EF4-FFF2-40B4-BE49-F238E27FC236}">
                <a16:creationId xmlns:a16="http://schemas.microsoft.com/office/drawing/2014/main" id="{AB3A83E4-2084-8F37-EC5F-04FB1E2008DB}"/>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32c08df7a2f_0_2384:notes">
            <a:extLst>
              <a:ext uri="{FF2B5EF4-FFF2-40B4-BE49-F238E27FC236}">
                <a16:creationId xmlns:a16="http://schemas.microsoft.com/office/drawing/2014/main" id="{1F14D756-4522-D7BA-65CF-AB5CE8AB3FC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94118"/>
              </a:lnSpc>
              <a:spcBef>
                <a:spcPts val="0"/>
              </a:spcBef>
              <a:spcAft>
                <a:spcPts val="0"/>
              </a:spcAft>
              <a:buClr>
                <a:schemeClr val="dk1"/>
              </a:buClr>
              <a:buSzPts val="1100"/>
              <a:buFont typeface="Arial"/>
              <a:buNone/>
            </a:pPr>
            <a:r>
              <a:rPr lang="en" sz="1000">
                <a:solidFill>
                  <a:schemeClr val="dk1"/>
                </a:solidFill>
                <a:latin typeface="Tahoma"/>
                <a:ea typeface="Tahoma"/>
                <a:cs typeface="Tahoma"/>
                <a:sym typeface="Tahoma"/>
              </a:rPr>
              <a:t>Appian has developed, shipped, and deployed AI for years. We currently provide several ways to leverage the power of AI within the platform.</a:t>
            </a:r>
            <a:endParaRPr sz="1000">
              <a:solidFill>
                <a:schemeClr val="dk1"/>
              </a:solidFill>
              <a:latin typeface="Tahoma"/>
              <a:ea typeface="Tahoma"/>
              <a:cs typeface="Tahoma"/>
              <a:sym typeface="Tahoma"/>
            </a:endParaRPr>
          </a:p>
          <a:p>
            <a:pPr marL="0" lvl="0" indent="0" algn="l" rtl="0">
              <a:lnSpc>
                <a:spcPct val="100000"/>
              </a:lnSpc>
              <a:spcBef>
                <a:spcPts val="0"/>
              </a:spcBef>
              <a:spcAft>
                <a:spcPts val="0"/>
              </a:spcAft>
              <a:buClr>
                <a:schemeClr val="dk1"/>
              </a:buClr>
              <a:buSzPts val="1100"/>
              <a:buFont typeface="Arial"/>
              <a:buNone/>
            </a:pPr>
            <a:r>
              <a:rPr lang="en" sz="800">
                <a:solidFill>
                  <a:schemeClr val="dk1"/>
                </a:solidFill>
              </a:rPr>
              <a:t>These are just a few of the many ways you can use the App Market plugins (e.g Azure OpenAI) to integrate generative AI into your Appian applications. </a:t>
            </a: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1 - </a:t>
            </a:r>
            <a:r>
              <a:rPr lang="en" sz="800" b="1">
                <a:solidFill>
                  <a:schemeClr val="dk1"/>
                </a:solidFill>
              </a:rPr>
              <a:t>Entity Extractor</a:t>
            </a:r>
            <a:r>
              <a:rPr lang="en" sz="800">
                <a:solidFill>
                  <a:schemeClr val="dk1"/>
                </a:solidFill>
              </a:rPr>
              <a:t> - Analyze process data from Appian apps to identify bottlenecks and improve total user experience.</a:t>
            </a:r>
            <a:endParaRPr sz="800">
              <a:solidFill>
                <a:schemeClr val="dk1"/>
              </a:solidFill>
            </a:endParaRPr>
          </a:p>
          <a:p>
            <a:pPr marL="457200" lvl="0" indent="0" algn="l" rtl="0">
              <a:lnSpc>
                <a:spcPct val="100000"/>
              </a:lnSpc>
              <a:spcBef>
                <a:spcPts val="0"/>
              </a:spcBef>
              <a:spcAft>
                <a:spcPts val="0"/>
              </a:spcAft>
              <a:buClr>
                <a:schemeClr val="dk1"/>
              </a:buClr>
              <a:buSzPts val="8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2 - </a:t>
            </a:r>
            <a:r>
              <a:rPr lang="en" sz="800" b="1">
                <a:solidFill>
                  <a:schemeClr val="dk1"/>
                </a:solidFill>
              </a:rPr>
              <a:t>Knowledge Assistant (Chatbot)</a:t>
            </a:r>
            <a:r>
              <a:rPr lang="en" sz="800">
                <a:solidFill>
                  <a:schemeClr val="dk1"/>
                </a:solidFill>
              </a:rPr>
              <a:t> - Integrate into existing Merck applications used by employees to assist in decision making within processes.</a:t>
            </a:r>
            <a:endParaRPr sz="800">
              <a:solidFill>
                <a:schemeClr val="dk1"/>
              </a:solidFill>
            </a:endParaRPr>
          </a:p>
          <a:p>
            <a:pPr marL="457200" lvl="0" indent="0" algn="l" rtl="0">
              <a:lnSpc>
                <a:spcPct val="100000"/>
              </a:lnSpc>
              <a:spcBef>
                <a:spcPts val="0"/>
              </a:spcBef>
              <a:spcAft>
                <a:spcPts val="0"/>
              </a:spcAft>
              <a:buClr>
                <a:schemeClr val="dk1"/>
              </a:buClr>
              <a:buSzPts val="8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3 - </a:t>
            </a:r>
            <a:r>
              <a:rPr lang="en" sz="800" b="1">
                <a:solidFill>
                  <a:schemeClr val="dk1"/>
                </a:solidFill>
              </a:rPr>
              <a:t>Document Summarizer </a:t>
            </a:r>
            <a:r>
              <a:rPr lang="en" sz="800">
                <a:solidFill>
                  <a:schemeClr val="dk1"/>
                </a:solidFill>
              </a:rPr>
              <a:t>- Generate summaries of incoming documents such as invoices.</a:t>
            </a: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4 - </a:t>
            </a:r>
            <a:r>
              <a:rPr lang="en" sz="800" b="1">
                <a:solidFill>
                  <a:schemeClr val="dk1"/>
                </a:solidFill>
              </a:rPr>
              <a:t>Trend Prediction</a:t>
            </a:r>
            <a:r>
              <a:rPr lang="en" sz="800">
                <a:solidFill>
                  <a:schemeClr val="dk1"/>
                </a:solidFill>
              </a:rPr>
              <a:t> - Identify positive and negative trends and anomalies using process data from application population.</a:t>
            </a:r>
            <a:endParaRPr sz="8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5 - Appian IDP/Skill - </a:t>
            </a:r>
            <a:r>
              <a:rPr lang="en" sz="800" b="1">
                <a:solidFill>
                  <a:schemeClr val="dk1"/>
                </a:solidFill>
              </a:rPr>
              <a:t>eCoA Test Report</a:t>
            </a:r>
            <a:r>
              <a:rPr lang="en" sz="800">
                <a:solidFill>
                  <a:schemeClr val="dk1"/>
                </a:solidFill>
              </a:rPr>
              <a:t> (MMD)</a:t>
            </a:r>
            <a:endParaRPr sz="800">
              <a:solidFill>
                <a:schemeClr val="dk1"/>
              </a:solidFill>
            </a:endParaRPr>
          </a:p>
          <a:p>
            <a:pPr marL="457200" lvl="0" indent="0" algn="l" rtl="0">
              <a:lnSpc>
                <a:spcPct val="100000"/>
              </a:lnSpc>
              <a:spcBef>
                <a:spcPts val="0"/>
              </a:spcBef>
              <a:spcAft>
                <a:spcPts val="0"/>
              </a:spcAft>
              <a:buClr>
                <a:schemeClr val="dk1"/>
              </a:buClr>
              <a:buSzPts val="800"/>
              <a:buFont typeface="Arial"/>
              <a:buNone/>
            </a:pPr>
            <a:endParaRPr sz="8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800">
                <a:solidFill>
                  <a:schemeClr val="dk1"/>
                </a:solidFill>
              </a:rPr>
              <a:t>6 - Appian IDP/Skill - </a:t>
            </a:r>
            <a:r>
              <a:rPr lang="en" sz="800" b="1">
                <a:solidFill>
                  <a:schemeClr val="dk1"/>
                </a:solidFill>
              </a:rPr>
              <a:t>Invoices</a:t>
            </a:r>
            <a:endParaRPr sz="1000">
              <a:solidFill>
                <a:schemeClr val="dk1"/>
              </a:solidFill>
              <a:latin typeface="Tahoma"/>
              <a:ea typeface="Tahoma"/>
              <a:cs typeface="Tahoma"/>
              <a:sym typeface="Tahoma"/>
            </a:endParaRPr>
          </a:p>
          <a:p>
            <a:pPr marL="0" lvl="0" indent="0" algn="l" rtl="0">
              <a:lnSpc>
                <a:spcPct val="100000"/>
              </a:lnSpc>
              <a:spcBef>
                <a:spcPts val="0"/>
              </a:spcBef>
              <a:spcAft>
                <a:spcPts val="0"/>
              </a:spcAft>
              <a:buSzPts val="1100"/>
              <a:buNone/>
            </a:pPr>
            <a:endParaRPr sz="1200">
              <a:solidFill>
                <a:srgbClr val="1F1F1F"/>
              </a:solidFill>
            </a:endParaRPr>
          </a:p>
          <a:p>
            <a:pPr marL="0" lvl="0" indent="0" algn="l" rtl="0">
              <a:lnSpc>
                <a:spcPct val="100000"/>
              </a:lnSpc>
              <a:spcBef>
                <a:spcPts val="0"/>
              </a:spcBef>
              <a:spcAft>
                <a:spcPts val="0"/>
              </a:spcAft>
              <a:buSzPts val="1100"/>
              <a:buNone/>
            </a:pPr>
            <a:endParaRPr sz="1200">
              <a:solidFill>
                <a:srgbClr val="1F1F1F"/>
              </a:solidFill>
              <a:highlight>
                <a:srgbClr val="FFFFFF"/>
              </a:highlight>
            </a:endParaRPr>
          </a:p>
        </p:txBody>
      </p:sp>
    </p:spTree>
    <p:extLst>
      <p:ext uri="{BB962C8B-B14F-4D97-AF65-F5344CB8AC3E}">
        <p14:creationId xmlns:p14="http://schemas.microsoft.com/office/powerpoint/2010/main" val="17845500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a:extLst>
            <a:ext uri="{FF2B5EF4-FFF2-40B4-BE49-F238E27FC236}">
              <a16:creationId xmlns:a16="http://schemas.microsoft.com/office/drawing/2014/main" id="{27304CFF-1FBB-F451-B29C-EEDF41B6CD94}"/>
            </a:ext>
          </a:extLst>
        </p:cNvPr>
        <p:cNvGrpSpPr/>
        <p:nvPr/>
      </p:nvGrpSpPr>
      <p:grpSpPr>
        <a:xfrm>
          <a:off x="0" y="0"/>
          <a:ext cx="0" cy="0"/>
          <a:chOff x="0" y="0"/>
          <a:chExt cx="0" cy="0"/>
        </a:xfrm>
      </p:grpSpPr>
      <p:sp>
        <p:nvSpPr>
          <p:cNvPr id="415" name="Google Shape;415;g2827e65ead6_0_53:notes">
            <a:extLst>
              <a:ext uri="{FF2B5EF4-FFF2-40B4-BE49-F238E27FC236}">
                <a16:creationId xmlns:a16="http://schemas.microsoft.com/office/drawing/2014/main" id="{6CD4E46B-7DD6-D21D-35A5-D9C03DF96C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g2827e65ead6_0_53:notes">
            <a:extLst>
              <a:ext uri="{FF2B5EF4-FFF2-40B4-BE49-F238E27FC236}">
                <a16:creationId xmlns:a16="http://schemas.microsoft.com/office/drawing/2014/main" id="{18D7D494-70B8-F12E-D498-E595432C872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rgbClr val="1F1F1F"/>
                </a:solidFill>
              </a:rPr>
              <a:t>Artificial intelligence (AI) is rapidly transforming the pharmaceutical industry, with innovative use cases emerging all the time. </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AI is being used to improve the efficiency and effectiveness of many aspects of the pharmaceutical industry, such as manufacturing, supply chain management, and marketing.</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As AI technology continues to develop, we can expect to see even more innovative and transformative use cases emerge.</a:t>
            </a:r>
            <a:endParaRPr sz="1200">
              <a:solidFill>
                <a:srgbClr val="1F1F1F"/>
              </a:solidFill>
            </a:endParaRPr>
          </a:p>
          <a:p>
            <a:pPr marL="0" lvl="0" indent="0" algn="l" rtl="0">
              <a:lnSpc>
                <a:spcPct val="100000"/>
              </a:lnSpc>
              <a:spcBef>
                <a:spcPts val="0"/>
              </a:spcBef>
              <a:spcAft>
                <a:spcPts val="0"/>
              </a:spcAft>
              <a:buSzPts val="1100"/>
              <a:buNone/>
            </a:pPr>
            <a:endParaRPr sz="1200">
              <a:solidFill>
                <a:srgbClr val="1F1F1F"/>
              </a:solidFill>
              <a:highlight>
                <a:srgbClr val="FFFFFF"/>
              </a:highlight>
            </a:endParaRPr>
          </a:p>
        </p:txBody>
      </p:sp>
    </p:spTree>
    <p:extLst>
      <p:ext uri="{BB962C8B-B14F-4D97-AF65-F5344CB8AC3E}">
        <p14:creationId xmlns:p14="http://schemas.microsoft.com/office/powerpoint/2010/main" val="21871799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a:extLst>
            <a:ext uri="{FF2B5EF4-FFF2-40B4-BE49-F238E27FC236}">
              <a16:creationId xmlns:a16="http://schemas.microsoft.com/office/drawing/2014/main" id="{1BAE0E0F-9B4E-8AA6-9738-C3E02DF703B9}"/>
            </a:ext>
          </a:extLst>
        </p:cNvPr>
        <p:cNvGrpSpPr/>
        <p:nvPr/>
      </p:nvGrpSpPr>
      <p:grpSpPr>
        <a:xfrm>
          <a:off x="0" y="0"/>
          <a:ext cx="0" cy="0"/>
          <a:chOff x="0" y="0"/>
          <a:chExt cx="0" cy="0"/>
        </a:xfrm>
      </p:grpSpPr>
      <p:sp>
        <p:nvSpPr>
          <p:cNvPr id="424" name="Google Shape;424;g32c08df7a2f_0_2250:notes">
            <a:extLst>
              <a:ext uri="{FF2B5EF4-FFF2-40B4-BE49-F238E27FC236}">
                <a16:creationId xmlns:a16="http://schemas.microsoft.com/office/drawing/2014/main" id="{D468F8B4-62CE-8387-554B-98A7A90F7A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32c08df7a2f_0_2250:notes">
            <a:extLst>
              <a:ext uri="{FF2B5EF4-FFF2-40B4-BE49-F238E27FC236}">
                <a16:creationId xmlns:a16="http://schemas.microsoft.com/office/drawing/2014/main" id="{46562889-0DE6-2ED6-DF3F-63EC0B46227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rgbClr val="1F1F1F"/>
                </a:solidFill>
              </a:rPr>
              <a:t>Artificial intelligence (AI) is rapidly transforming the pharmaceutical industry, with innovative use cases emerging all the time. </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AI is being used to improve the efficiency and effectiveness of many aspects of the pharmaceutical industry, such as manufacturing, supply chain management, and marketing.</a:t>
            </a:r>
            <a:endParaRPr sz="1200">
              <a:solidFill>
                <a:srgbClr val="1F1F1F"/>
              </a:solidFill>
            </a:endParaRPr>
          </a:p>
          <a:p>
            <a:pPr marL="0" lvl="0" indent="0" algn="l" rtl="0">
              <a:lnSpc>
                <a:spcPct val="100000"/>
              </a:lnSpc>
              <a:spcBef>
                <a:spcPts val="0"/>
              </a:spcBef>
              <a:spcAft>
                <a:spcPts val="0"/>
              </a:spcAft>
              <a:buSzPts val="1100"/>
              <a:buNone/>
            </a:pPr>
            <a:r>
              <a:rPr lang="en" sz="1200">
                <a:solidFill>
                  <a:srgbClr val="1F1F1F"/>
                </a:solidFill>
              </a:rPr>
              <a:t>As AI technology continues to develop, we can expect to see even more innovative and transformative use cases emerge.</a:t>
            </a:r>
            <a:endParaRPr sz="1200">
              <a:solidFill>
                <a:srgbClr val="1F1F1F"/>
              </a:solidFill>
            </a:endParaRPr>
          </a:p>
          <a:p>
            <a:pPr marL="0" lvl="0" indent="0" algn="l" rtl="0">
              <a:lnSpc>
                <a:spcPct val="100000"/>
              </a:lnSpc>
              <a:spcBef>
                <a:spcPts val="0"/>
              </a:spcBef>
              <a:spcAft>
                <a:spcPts val="0"/>
              </a:spcAft>
              <a:buSzPts val="1100"/>
              <a:buNone/>
            </a:pPr>
            <a:endParaRPr sz="1200">
              <a:solidFill>
                <a:srgbClr val="1F1F1F"/>
              </a:solidFill>
              <a:highlight>
                <a:srgbClr val="FFFFFF"/>
              </a:highlight>
            </a:endParaRPr>
          </a:p>
        </p:txBody>
      </p:sp>
    </p:spTree>
    <p:extLst>
      <p:ext uri="{BB962C8B-B14F-4D97-AF65-F5344CB8AC3E}">
        <p14:creationId xmlns:p14="http://schemas.microsoft.com/office/powerpoint/2010/main" val="22474021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a:extLst>
            <a:ext uri="{FF2B5EF4-FFF2-40B4-BE49-F238E27FC236}">
              <a16:creationId xmlns:a16="http://schemas.microsoft.com/office/drawing/2014/main" id="{3D9466BC-D368-D57F-44DA-7D96E9D5278D}"/>
            </a:ext>
          </a:extLst>
        </p:cNvPr>
        <p:cNvGrpSpPr/>
        <p:nvPr/>
      </p:nvGrpSpPr>
      <p:grpSpPr>
        <a:xfrm>
          <a:off x="0" y="0"/>
          <a:ext cx="0" cy="0"/>
          <a:chOff x="0" y="0"/>
          <a:chExt cx="0" cy="0"/>
        </a:xfrm>
      </p:grpSpPr>
      <p:sp>
        <p:nvSpPr>
          <p:cNvPr id="441" name="Google Shape;441;g32c08df7a2f_0_2487:notes">
            <a:extLst>
              <a:ext uri="{FF2B5EF4-FFF2-40B4-BE49-F238E27FC236}">
                <a16:creationId xmlns:a16="http://schemas.microsoft.com/office/drawing/2014/main" id="{8533935D-668C-AE22-DFB7-B82A1C3A0F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2c08df7a2f_0_2487:notes">
            <a:extLst>
              <a:ext uri="{FF2B5EF4-FFF2-40B4-BE49-F238E27FC236}">
                <a16:creationId xmlns:a16="http://schemas.microsoft.com/office/drawing/2014/main" id="{23B8D4AB-9494-9214-A145-194960ACBF9B}"/>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a single place to access, analyze, and report on process and business data. By combining the capabilities of data fabric, process mining, machine learning, and generative AI, Process HQ helps monitor and improve every business workflow built on Appian</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Process HQ has two core capabilities:</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b="1">
                <a:solidFill>
                  <a:schemeClr val="dk1"/>
                </a:solidFill>
                <a:latin typeface="Tahoma"/>
                <a:ea typeface="Tahoma"/>
                <a:cs typeface="Tahoma"/>
                <a:sym typeface="Tahoma"/>
              </a:rPr>
              <a:t>data fabric insights,</a:t>
            </a:r>
            <a:r>
              <a:rPr lang="en" sz="1300">
                <a:solidFill>
                  <a:schemeClr val="dk1"/>
                </a:solidFill>
                <a:latin typeface="Tahoma"/>
                <a:ea typeface="Tahoma"/>
                <a:cs typeface="Tahoma"/>
                <a:sym typeface="Tahoma"/>
              </a:rPr>
              <a:t> for exploring enterprise data and reporting on key business performance indicators. </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b="1">
                <a:solidFill>
                  <a:schemeClr val="dk1"/>
                </a:solidFill>
                <a:latin typeface="Tahoma"/>
                <a:ea typeface="Tahoma"/>
                <a:cs typeface="Tahoma"/>
                <a:sym typeface="Tahoma"/>
              </a:rPr>
              <a:t>Process insights,</a:t>
            </a:r>
            <a:r>
              <a:rPr lang="en" sz="1300">
                <a:solidFill>
                  <a:schemeClr val="dk1"/>
                </a:solidFill>
                <a:latin typeface="Tahoma"/>
                <a:ea typeface="Tahoma"/>
                <a:cs typeface="Tahoma"/>
                <a:sym typeface="Tahoma"/>
              </a:rPr>
              <a:t> for automating process mining analysis and using intelligent recommendations to take action. </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And with that Appian offers a solution where process mining isn’t just a siloed tool for measuring process performance, but a native experience that’s central to effective process automation. </a:t>
            </a:r>
            <a:endParaRPr sz="1300">
              <a:solidFill>
                <a:schemeClr val="dk1"/>
              </a:solidFill>
              <a:latin typeface="Tahoma"/>
              <a:ea typeface="Tahoma"/>
              <a:cs typeface="Tahoma"/>
              <a:sym typeface="Tahoma"/>
            </a:endParaRPr>
          </a:p>
          <a:p>
            <a:pPr marL="457200" marR="209550" lvl="0" indent="-311150" algn="l" rtl="0">
              <a:spcBef>
                <a:spcPts val="500"/>
              </a:spcBef>
              <a:spcAft>
                <a:spcPts val="0"/>
              </a:spcAft>
              <a:buClr>
                <a:schemeClr val="dk1"/>
              </a:buClr>
              <a:buSzPts val="1300"/>
              <a:buFont typeface="Tahoma"/>
              <a:buChar char="●"/>
            </a:pPr>
            <a:r>
              <a:rPr lang="en" sz="1300">
                <a:solidFill>
                  <a:schemeClr val="dk1"/>
                </a:solidFill>
                <a:latin typeface="Tahoma"/>
                <a:ea typeface="Tahoma"/>
                <a:cs typeface="Tahoma"/>
                <a:sym typeface="Tahoma"/>
              </a:rPr>
              <a:t>Together, these approaches offer a holistic view of an organization's operations</a:t>
            </a:r>
            <a:endParaRPr sz="1300">
              <a:solidFill>
                <a:schemeClr val="dk1"/>
              </a:solidFill>
              <a:latin typeface="Tahoma"/>
              <a:ea typeface="Tahoma"/>
              <a:cs typeface="Tahoma"/>
              <a:sym typeface="Tahoma"/>
            </a:endParaRPr>
          </a:p>
          <a:p>
            <a:pPr marL="0" marR="209550" lvl="0" indent="0" algn="l" rtl="0">
              <a:lnSpc>
                <a:spcPct val="150000"/>
              </a:lnSpc>
              <a:spcBef>
                <a:spcPts val="500"/>
              </a:spcBef>
              <a:spcAft>
                <a:spcPts val="0"/>
              </a:spcAft>
              <a:buClr>
                <a:schemeClr val="dk1"/>
              </a:buClr>
              <a:buSzPts val="1100"/>
              <a:buFont typeface="Arial"/>
              <a:buNone/>
            </a:pPr>
            <a:endParaRPr sz="1000">
              <a:solidFill>
                <a:schemeClr val="dk1"/>
              </a:solidFill>
              <a:latin typeface="Ubuntu Light"/>
              <a:ea typeface="Ubuntu Light"/>
              <a:cs typeface="Ubuntu Light"/>
              <a:sym typeface="Ubuntu Light"/>
            </a:endParaRPr>
          </a:p>
          <a:p>
            <a:pPr marL="0" marR="209550" lvl="0" indent="0" algn="l" rtl="0">
              <a:lnSpc>
                <a:spcPct val="150000"/>
              </a:lnSpc>
              <a:spcBef>
                <a:spcPts val="1000"/>
              </a:spcBef>
              <a:spcAft>
                <a:spcPts val="0"/>
              </a:spcAft>
              <a:buClr>
                <a:schemeClr val="dk1"/>
              </a:buClr>
              <a:buSzPts val="1100"/>
              <a:buFont typeface="Arial"/>
              <a:buNone/>
            </a:pPr>
            <a:br>
              <a:rPr lang="en" sz="1000">
                <a:solidFill>
                  <a:srgbClr val="1616FF"/>
                </a:solidFill>
                <a:latin typeface="Ubuntu Medium"/>
                <a:ea typeface="Ubuntu Medium"/>
                <a:cs typeface="Ubuntu Medium"/>
                <a:sym typeface="Ubuntu Medium"/>
              </a:rPr>
            </a:br>
            <a:endParaRPr>
              <a:solidFill>
                <a:schemeClr val="dk1"/>
              </a:solidFill>
            </a:endParaRPr>
          </a:p>
          <a:p>
            <a:pPr marL="0" lvl="0" indent="0" algn="l" rtl="0">
              <a:spcBef>
                <a:spcPts val="1000"/>
              </a:spcBef>
              <a:spcAft>
                <a:spcPts val="0"/>
              </a:spcAft>
              <a:buNone/>
            </a:pPr>
            <a:endParaRPr/>
          </a:p>
        </p:txBody>
      </p:sp>
      <p:sp>
        <p:nvSpPr>
          <p:cNvPr id="443" name="Google Shape;443;g32c08df7a2f_0_2487:notes">
            <a:extLst>
              <a:ext uri="{FF2B5EF4-FFF2-40B4-BE49-F238E27FC236}">
                <a16:creationId xmlns:a16="http://schemas.microsoft.com/office/drawing/2014/main" id="{28FD5218-DBC0-16DA-EDD1-5384829DDD0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75</a:t>
            </a:fld>
            <a:endParaRPr/>
          </a:p>
        </p:txBody>
      </p:sp>
    </p:spTree>
    <p:extLst>
      <p:ext uri="{BB962C8B-B14F-4D97-AF65-F5344CB8AC3E}">
        <p14:creationId xmlns:p14="http://schemas.microsoft.com/office/powerpoint/2010/main" val="24245717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08BF23CC-E6AE-EC53-7535-98549D675A1A}"/>
            </a:ext>
          </a:extLst>
        </p:cNvPr>
        <p:cNvGrpSpPr/>
        <p:nvPr/>
      </p:nvGrpSpPr>
      <p:grpSpPr>
        <a:xfrm>
          <a:off x="0" y="0"/>
          <a:ext cx="0" cy="0"/>
          <a:chOff x="0" y="0"/>
          <a:chExt cx="0" cy="0"/>
        </a:xfrm>
      </p:grpSpPr>
      <p:sp>
        <p:nvSpPr>
          <p:cNvPr id="452" name="Google Shape;452;g32c08df7a2f_0_1565:notes">
            <a:extLst>
              <a:ext uri="{FF2B5EF4-FFF2-40B4-BE49-F238E27FC236}">
                <a16:creationId xmlns:a16="http://schemas.microsoft.com/office/drawing/2014/main" id="{4F088E08-C5D9-8C10-67FA-3855F12DE492}"/>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2c08df7a2f_0_1565:notes">
            <a:extLst>
              <a:ext uri="{FF2B5EF4-FFF2-40B4-BE49-F238E27FC236}">
                <a16:creationId xmlns:a16="http://schemas.microsoft.com/office/drawing/2014/main" id="{6D0CE930-9CEF-7A08-662C-D8AB6CC087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09550" lvl="0" indent="0" algn="l" rtl="0">
              <a:lnSpc>
                <a:spcPct val="150000"/>
              </a:lnSpc>
              <a:spcBef>
                <a:spcPts val="0"/>
              </a:spcBef>
              <a:spcAft>
                <a:spcPts val="0"/>
              </a:spcAft>
              <a:buClr>
                <a:schemeClr val="dk1"/>
              </a:buClr>
              <a:buSzPts val="1100"/>
              <a:buFont typeface="Arial"/>
              <a:buNone/>
            </a:pPr>
            <a:r>
              <a:rPr lang="en" sz="1000">
                <a:solidFill>
                  <a:srgbClr val="1616FF"/>
                </a:solidFill>
                <a:latin typeface="Ubuntu Medium"/>
                <a:ea typeface="Ubuntu Medium"/>
                <a:cs typeface="Ubuntu Medium"/>
                <a:sym typeface="Ubuntu Medium"/>
              </a:rPr>
              <a:t>Process insights. </a:t>
            </a:r>
            <a:endParaRPr sz="1000">
              <a:solidFill>
                <a:srgbClr val="1616FF"/>
              </a:solidFill>
              <a:latin typeface="Ubuntu Medium"/>
              <a:ea typeface="Ubuntu Medium"/>
              <a:cs typeface="Ubuntu Medium"/>
              <a:sym typeface="Ubuntu Medium"/>
            </a:endParaRPr>
          </a:p>
          <a:p>
            <a:pPr marL="0" marR="209550" lvl="0" indent="0" algn="l" rtl="0">
              <a:lnSpc>
                <a:spcPct val="150000"/>
              </a:lnSpc>
              <a:spcBef>
                <a:spcPts val="1000"/>
              </a:spcBef>
              <a:spcAft>
                <a:spcPts val="0"/>
              </a:spcAft>
              <a:buClr>
                <a:schemeClr val="dk1"/>
              </a:buClr>
              <a:buSzPts val="1100"/>
              <a:buFont typeface="Arial"/>
              <a:buNone/>
            </a:pPr>
            <a:r>
              <a:rPr lang="en" sz="1000">
                <a:solidFill>
                  <a:schemeClr val="dk1"/>
                </a:solidFill>
                <a:latin typeface="Ubuntu Light"/>
                <a:ea typeface="Ubuntu Light"/>
                <a:cs typeface="Ubuntu Light"/>
                <a:sym typeface="Ubuntu Light"/>
              </a:rPr>
              <a:t>Process insights empower business users to visualize processes,  identify inefficiencies, and plan improvements with automatic analysis and intelligent recommendations. These insights can be saved and shared with others to easily monitor process performance over time.</a:t>
            </a:r>
            <a:endParaRPr sz="1000">
              <a:solidFill>
                <a:schemeClr val="dk1"/>
              </a:solidFill>
              <a:latin typeface="Ubuntu Light"/>
              <a:ea typeface="Ubuntu Light"/>
              <a:cs typeface="Ubuntu Light"/>
              <a:sym typeface="Ubuntu Light"/>
            </a:endParaRPr>
          </a:p>
          <a:p>
            <a:pPr marL="228600" marR="209550" lvl="0" indent="-279400" algn="l" rtl="0">
              <a:lnSpc>
                <a:spcPct val="150000"/>
              </a:lnSpc>
              <a:spcBef>
                <a:spcPts val="1000"/>
              </a:spcBef>
              <a:spcAft>
                <a:spcPts val="0"/>
              </a:spcAft>
              <a:buClr>
                <a:srgbClr val="1616FF"/>
              </a:buClr>
              <a:buSzPts val="800"/>
              <a:buFont typeface="Ubuntu Light"/>
              <a:buChar char="●"/>
            </a:pPr>
            <a:r>
              <a:rPr lang="en" sz="1000">
                <a:solidFill>
                  <a:schemeClr val="dk1"/>
                </a:solidFill>
                <a:latin typeface="Ubuntu Light"/>
                <a:ea typeface="Ubuntu Light"/>
                <a:cs typeface="Ubuntu Light"/>
                <a:sym typeface="Ubuntu Light"/>
              </a:rPr>
              <a:t>Prep data for process mining from multiple sources with just a few clicks using low-code.</a:t>
            </a:r>
            <a:endParaRPr sz="1000">
              <a:solidFill>
                <a:schemeClr val="dk1"/>
              </a:solidFill>
              <a:latin typeface="Ubuntu Light"/>
              <a:ea typeface="Ubuntu Light"/>
              <a:cs typeface="Ubuntu Light"/>
              <a:sym typeface="Ubuntu Light"/>
            </a:endParaRPr>
          </a:p>
          <a:p>
            <a:pPr marL="228600" marR="209550" lvl="0" indent="-285750" algn="l" rtl="0">
              <a:lnSpc>
                <a:spcPct val="150000"/>
              </a:lnSpc>
              <a:spcBef>
                <a:spcPts val="1000"/>
              </a:spcBef>
              <a:spcAft>
                <a:spcPts val="0"/>
              </a:spcAft>
              <a:buClr>
                <a:srgbClr val="1616FF"/>
              </a:buClr>
              <a:buSzPts val="900"/>
              <a:buFont typeface="Ubuntu Light"/>
              <a:buChar char="●"/>
            </a:pPr>
            <a:r>
              <a:rPr lang="en" sz="1000">
                <a:solidFill>
                  <a:schemeClr val="dk1"/>
                </a:solidFill>
                <a:latin typeface="Ubuntu Light"/>
                <a:ea typeface="Ubuntu Light"/>
                <a:cs typeface="Ubuntu Light"/>
                <a:sym typeface="Ubuntu Light"/>
              </a:rPr>
              <a:t>Follow a guided experience to identify process problems with intelligent recommendations for taking action.</a:t>
            </a:r>
            <a:endParaRPr sz="1000">
              <a:solidFill>
                <a:schemeClr val="dk1"/>
              </a:solidFill>
              <a:latin typeface="Ubuntu Light"/>
              <a:ea typeface="Ubuntu Light"/>
              <a:cs typeface="Ubuntu Light"/>
              <a:sym typeface="Ubuntu Light"/>
            </a:endParaRPr>
          </a:p>
          <a:p>
            <a:pPr marL="228600" marR="209550" lvl="0" indent="-285750" algn="l" rtl="0">
              <a:lnSpc>
                <a:spcPct val="150000"/>
              </a:lnSpc>
              <a:spcBef>
                <a:spcPts val="1000"/>
              </a:spcBef>
              <a:spcAft>
                <a:spcPts val="0"/>
              </a:spcAft>
              <a:buClr>
                <a:srgbClr val="1616FF"/>
              </a:buClr>
              <a:buSzPts val="900"/>
              <a:buFont typeface="Ubuntu Light"/>
              <a:buChar char="●"/>
            </a:pPr>
            <a:r>
              <a:rPr lang="en" sz="1000">
                <a:solidFill>
                  <a:schemeClr val="dk1"/>
                </a:solidFill>
                <a:latin typeface="Ubuntu Light"/>
                <a:ea typeface="Ubuntu Light"/>
                <a:cs typeface="Ubuntu Light"/>
                <a:sym typeface="Ubuntu Light"/>
              </a:rPr>
              <a:t>Create executive dashboards to track process performance. </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184327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a:extLst>
            <a:ext uri="{FF2B5EF4-FFF2-40B4-BE49-F238E27FC236}">
              <a16:creationId xmlns:a16="http://schemas.microsoft.com/office/drawing/2014/main" id="{9F7008C6-057D-D955-69C5-DF2785D4171A}"/>
            </a:ext>
          </a:extLst>
        </p:cNvPr>
        <p:cNvGrpSpPr/>
        <p:nvPr/>
      </p:nvGrpSpPr>
      <p:grpSpPr>
        <a:xfrm>
          <a:off x="0" y="0"/>
          <a:ext cx="0" cy="0"/>
          <a:chOff x="0" y="0"/>
          <a:chExt cx="0" cy="0"/>
        </a:xfrm>
      </p:grpSpPr>
      <p:sp>
        <p:nvSpPr>
          <p:cNvPr id="461" name="Google Shape;461;g32c08df7a2f_0_1572:notes">
            <a:extLst>
              <a:ext uri="{FF2B5EF4-FFF2-40B4-BE49-F238E27FC236}">
                <a16:creationId xmlns:a16="http://schemas.microsoft.com/office/drawing/2014/main" id="{C532420C-7D10-8C68-8BDD-18855C76917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2c08df7a2f_0_1572:notes">
            <a:extLst>
              <a:ext uri="{FF2B5EF4-FFF2-40B4-BE49-F238E27FC236}">
                <a16:creationId xmlns:a16="http://schemas.microsoft.com/office/drawing/2014/main" id="{D2414FE0-D3EC-9ACB-F178-A6E90B3BCE70}"/>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400" b="1">
                <a:latin typeface="Ubuntu"/>
                <a:ea typeface="Ubuntu"/>
                <a:cs typeface="Ubuntu"/>
                <a:sym typeface="Ubuntu"/>
              </a:rPr>
              <a:t>Traditional Process Mining </a:t>
            </a:r>
            <a:r>
              <a:rPr lang="en" sz="1400">
                <a:latin typeface="Ubuntu"/>
                <a:ea typeface="Ubuntu"/>
                <a:cs typeface="Ubuntu"/>
                <a:sym typeface="Ubuntu"/>
              </a:rPr>
              <a:t>requires consulting engagements and specialized skills, like data science and Python. This makes it </a:t>
            </a:r>
            <a:r>
              <a:rPr lang="en" sz="1400" b="1">
                <a:latin typeface="Ubuntu"/>
                <a:ea typeface="Ubuntu"/>
                <a:cs typeface="Ubuntu"/>
                <a:sym typeface="Ubuntu"/>
              </a:rPr>
              <a:t>hard to scale</a:t>
            </a:r>
            <a:r>
              <a:rPr lang="en" sz="1400">
                <a:latin typeface="Ubuntu"/>
                <a:ea typeface="Ubuntu"/>
                <a:cs typeface="Ubuntu"/>
                <a:sym typeface="Ubuntu"/>
              </a:rPr>
              <a:t> and </a:t>
            </a:r>
            <a:r>
              <a:rPr lang="en" sz="1400" b="1">
                <a:latin typeface="Ubuntu"/>
                <a:ea typeface="Ubuntu"/>
                <a:cs typeface="Ubuntu"/>
                <a:sym typeface="Ubuntu"/>
              </a:rPr>
              <a:t>costly to find insights</a:t>
            </a:r>
            <a:r>
              <a:rPr lang="en" sz="1400">
                <a:latin typeface="Ubuntu"/>
                <a:ea typeface="Ubuntu"/>
                <a:cs typeface="Ubuntu"/>
                <a:sym typeface="Ubuntu"/>
              </a:rPr>
              <a:t>.</a:t>
            </a:r>
            <a:endParaRPr sz="1400">
              <a:latin typeface="Ubuntu"/>
              <a:ea typeface="Ubuntu"/>
              <a:cs typeface="Ubuntu"/>
              <a:sym typeface="Ubuntu"/>
            </a:endParaRPr>
          </a:p>
          <a:p>
            <a:pPr marL="0" lvl="0" indent="0" algn="l" rtl="0">
              <a:spcBef>
                <a:spcPts val="900"/>
              </a:spcBef>
              <a:spcAft>
                <a:spcPts val="0"/>
              </a:spcAft>
              <a:buNone/>
            </a:pPr>
            <a:r>
              <a:rPr lang="en" sz="1400">
                <a:latin typeface="Ubuntu"/>
                <a:ea typeface="Ubuntu"/>
                <a:cs typeface="Ubuntu"/>
                <a:sym typeface="Ubuntu"/>
              </a:rPr>
              <a:t>In contrast, </a:t>
            </a:r>
            <a:r>
              <a:rPr lang="en" sz="1400" b="1">
                <a:latin typeface="Ubuntu"/>
                <a:ea typeface="Ubuntu"/>
                <a:cs typeface="Ubuntu"/>
                <a:sym typeface="Ubuntu"/>
              </a:rPr>
              <a:t>Process Insights</a:t>
            </a:r>
            <a:r>
              <a:rPr lang="en" sz="1400">
                <a:latin typeface="Ubuntu"/>
                <a:ea typeface="Ubuntu"/>
                <a:cs typeface="Ubuntu"/>
                <a:sym typeface="Ubuntu"/>
              </a:rPr>
              <a:t> makes it:</a:t>
            </a:r>
            <a:endParaRPr sz="1400">
              <a:latin typeface="Ubuntu"/>
              <a:ea typeface="Ubuntu"/>
              <a:cs typeface="Ubuntu"/>
              <a:sym typeface="Ubuntu"/>
            </a:endParaRPr>
          </a:p>
          <a:p>
            <a:pPr marL="457200" lvl="0" indent="-330200" algn="l" rtl="0">
              <a:spcBef>
                <a:spcPts val="900"/>
              </a:spcBef>
              <a:spcAft>
                <a:spcPts val="0"/>
              </a:spcAft>
              <a:buSzPts val="1600"/>
              <a:buFont typeface="Ubuntu"/>
              <a:buChar char="●"/>
            </a:pPr>
            <a:r>
              <a:rPr lang="en" sz="1400" b="1">
                <a:latin typeface="Ubuntu"/>
                <a:ea typeface="Ubuntu"/>
                <a:cs typeface="Ubuntu"/>
                <a:sym typeface="Ubuntu"/>
              </a:rPr>
              <a:t>Easy to mine </a:t>
            </a:r>
            <a:r>
              <a:rPr lang="en" sz="1400">
                <a:latin typeface="Ubuntu"/>
                <a:ea typeface="Ubuntu"/>
                <a:cs typeface="Ubuntu"/>
                <a:sym typeface="Ubuntu"/>
              </a:rPr>
              <a:t>Low-code developers use native data fabric features, like custom fields and relationships, to transform and enrich process data</a:t>
            </a:r>
            <a:endParaRPr sz="1400">
              <a:latin typeface="Ubuntu"/>
              <a:ea typeface="Ubuntu"/>
              <a:cs typeface="Ubuntu"/>
              <a:sym typeface="Ubuntu"/>
            </a:endParaRPr>
          </a:p>
          <a:p>
            <a:pPr marL="457200" lvl="0" indent="-330200" algn="l" rtl="0">
              <a:spcBef>
                <a:spcPts val="0"/>
              </a:spcBef>
              <a:spcAft>
                <a:spcPts val="0"/>
              </a:spcAft>
              <a:buSzPts val="1600"/>
              <a:buFont typeface="Ubuntu"/>
              <a:buChar char="●"/>
            </a:pPr>
            <a:r>
              <a:rPr lang="en" sz="1400" b="1">
                <a:latin typeface="Ubuntu"/>
                <a:ea typeface="Ubuntu"/>
                <a:cs typeface="Ubuntu"/>
                <a:sym typeface="Ubuntu"/>
              </a:rPr>
              <a:t>Easy to gain insights </a:t>
            </a:r>
            <a:r>
              <a:rPr lang="en" sz="1400">
                <a:latin typeface="Ubuntu"/>
                <a:ea typeface="Ubuntu"/>
                <a:cs typeface="Ubuntu"/>
                <a:sym typeface="Ubuntu"/>
              </a:rPr>
              <a:t>Business users are guided through exploring how their process actually works and building a data-driven case for change</a:t>
            </a:r>
            <a:endParaRPr sz="1400">
              <a:latin typeface="Ubuntu"/>
              <a:ea typeface="Ubuntu"/>
              <a:cs typeface="Ubuntu"/>
              <a:sym typeface="Ubuntu"/>
            </a:endParaRPr>
          </a:p>
          <a:p>
            <a:pPr marL="457200" lvl="0" indent="-330200" algn="l" rtl="0">
              <a:spcBef>
                <a:spcPts val="0"/>
              </a:spcBef>
              <a:spcAft>
                <a:spcPts val="0"/>
              </a:spcAft>
              <a:buSzPts val="1600"/>
              <a:buFont typeface="Ubuntu"/>
              <a:buChar char="●"/>
            </a:pPr>
            <a:r>
              <a:rPr lang="en" sz="1400" b="1">
                <a:latin typeface="Ubuntu"/>
                <a:ea typeface="Ubuntu"/>
                <a:cs typeface="Ubuntu"/>
                <a:sym typeface="Ubuntu"/>
              </a:rPr>
              <a:t>Easy to convert insights to results </a:t>
            </a:r>
            <a:r>
              <a:rPr lang="en" sz="1400">
                <a:latin typeface="Ubuntu"/>
                <a:ea typeface="Ubuntu"/>
                <a:cs typeface="Ubuntu"/>
                <a:sym typeface="Ubuntu"/>
              </a:rPr>
              <a:t>Insights about optimizations are easy to act on using the powerful and flexible features of Appian’s low-code automation platform</a:t>
            </a:r>
            <a:endParaRPr sz="1400">
              <a:latin typeface="Ubuntu"/>
              <a:ea typeface="Ubuntu"/>
              <a:cs typeface="Ubuntu"/>
              <a:sym typeface="Ubuntu"/>
            </a:endParaRPr>
          </a:p>
          <a:p>
            <a:pPr marL="0" lvl="0" indent="0" algn="l" rtl="0">
              <a:spcBef>
                <a:spcPts val="120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
        <p:nvSpPr>
          <p:cNvPr id="463" name="Google Shape;463;g32c08df7a2f_0_1572:notes">
            <a:extLst>
              <a:ext uri="{FF2B5EF4-FFF2-40B4-BE49-F238E27FC236}">
                <a16:creationId xmlns:a16="http://schemas.microsoft.com/office/drawing/2014/main" id="{C4AD1E33-9064-4874-327C-D6B9AADC83C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77</a:t>
            </a:fld>
            <a:endParaRPr/>
          </a:p>
        </p:txBody>
      </p:sp>
    </p:spTree>
    <p:extLst>
      <p:ext uri="{BB962C8B-B14F-4D97-AF65-F5344CB8AC3E}">
        <p14:creationId xmlns:p14="http://schemas.microsoft.com/office/powerpoint/2010/main" val="15943285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a:extLst>
            <a:ext uri="{FF2B5EF4-FFF2-40B4-BE49-F238E27FC236}">
              <a16:creationId xmlns:a16="http://schemas.microsoft.com/office/drawing/2014/main" id="{BA2D60B9-05B5-C1DF-3EDC-319B3E8F6885}"/>
            </a:ext>
          </a:extLst>
        </p:cNvPr>
        <p:cNvGrpSpPr/>
        <p:nvPr/>
      </p:nvGrpSpPr>
      <p:grpSpPr>
        <a:xfrm>
          <a:off x="0" y="0"/>
          <a:ext cx="0" cy="0"/>
          <a:chOff x="0" y="0"/>
          <a:chExt cx="0" cy="0"/>
        </a:xfrm>
      </p:grpSpPr>
      <p:sp>
        <p:nvSpPr>
          <p:cNvPr id="474" name="Google Shape;474;g1e40e23bd25_0_716:notes">
            <a:extLst>
              <a:ext uri="{FF2B5EF4-FFF2-40B4-BE49-F238E27FC236}">
                <a16:creationId xmlns:a16="http://schemas.microsoft.com/office/drawing/2014/main" id="{B7D2EB86-D948-831D-D88E-DDD2A861FCE7}"/>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g1e40e23bd25_0_716:notes">
            <a:extLst>
              <a:ext uri="{FF2B5EF4-FFF2-40B4-BE49-F238E27FC236}">
                <a16:creationId xmlns:a16="http://schemas.microsoft.com/office/drawing/2014/main" id="{DBA15D82-5D2F-0981-DDFF-F3A2B26366A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12932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a:extLst>
            <a:ext uri="{FF2B5EF4-FFF2-40B4-BE49-F238E27FC236}">
              <a16:creationId xmlns:a16="http://schemas.microsoft.com/office/drawing/2014/main" id="{8789F1AD-DF54-F9F8-F3CC-9BB1A51C44F5}"/>
            </a:ext>
          </a:extLst>
        </p:cNvPr>
        <p:cNvGrpSpPr/>
        <p:nvPr/>
      </p:nvGrpSpPr>
      <p:grpSpPr>
        <a:xfrm>
          <a:off x="0" y="0"/>
          <a:ext cx="0" cy="0"/>
          <a:chOff x="0" y="0"/>
          <a:chExt cx="0" cy="0"/>
        </a:xfrm>
      </p:grpSpPr>
      <p:sp>
        <p:nvSpPr>
          <p:cNvPr id="480" name="Google Shape;480;g3269133c8aa_0_0:notes">
            <a:extLst>
              <a:ext uri="{FF2B5EF4-FFF2-40B4-BE49-F238E27FC236}">
                <a16:creationId xmlns:a16="http://schemas.microsoft.com/office/drawing/2014/main" id="{3BCE59B1-15F6-AB1F-F2EB-BB4B3F79B8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g3269133c8aa_0_0:notes">
            <a:extLst>
              <a:ext uri="{FF2B5EF4-FFF2-40B4-BE49-F238E27FC236}">
                <a16:creationId xmlns:a16="http://schemas.microsoft.com/office/drawing/2014/main" id="{96BD9FCE-2A5B-1B0F-82BF-5C926ACF771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482" name="Google Shape;482;g3269133c8aa_0_0:notes">
            <a:extLst>
              <a:ext uri="{FF2B5EF4-FFF2-40B4-BE49-F238E27FC236}">
                <a16:creationId xmlns:a16="http://schemas.microsoft.com/office/drawing/2014/main" id="{8CD940C6-8373-30BE-1AFB-3EED9ABAF1D7}"/>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79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7570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25ae4aafd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325ae4aafdc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370" name="Google Shape;370;g325ae4aafdc_0_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a:extLst>
            <a:ext uri="{FF2B5EF4-FFF2-40B4-BE49-F238E27FC236}">
              <a16:creationId xmlns:a16="http://schemas.microsoft.com/office/drawing/2014/main" id="{00C6263C-F388-9546-7B62-622DEDB2334B}"/>
            </a:ext>
          </a:extLst>
        </p:cNvPr>
        <p:cNvGrpSpPr/>
        <p:nvPr/>
      </p:nvGrpSpPr>
      <p:grpSpPr>
        <a:xfrm>
          <a:off x="0" y="0"/>
          <a:ext cx="0" cy="0"/>
          <a:chOff x="0" y="0"/>
          <a:chExt cx="0" cy="0"/>
        </a:xfrm>
      </p:grpSpPr>
      <p:sp>
        <p:nvSpPr>
          <p:cNvPr id="489" name="Google Shape;489;g1e40e23bd25_0_1147:notes">
            <a:extLst>
              <a:ext uri="{FF2B5EF4-FFF2-40B4-BE49-F238E27FC236}">
                <a16:creationId xmlns:a16="http://schemas.microsoft.com/office/drawing/2014/main" id="{DEDEF6E8-6ABD-25FE-0788-9650620CAC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e40e23bd25_0_1147:notes">
            <a:extLst>
              <a:ext uri="{FF2B5EF4-FFF2-40B4-BE49-F238E27FC236}">
                <a16:creationId xmlns:a16="http://schemas.microsoft.com/office/drawing/2014/main" id="{D94D1F95-1EE9-9468-745F-320295582BC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893340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a:extLst>
            <a:ext uri="{FF2B5EF4-FFF2-40B4-BE49-F238E27FC236}">
              <a16:creationId xmlns:a16="http://schemas.microsoft.com/office/drawing/2014/main" id="{63D6A41A-691D-B435-7CE8-4845710E9E7D}"/>
            </a:ext>
          </a:extLst>
        </p:cNvPr>
        <p:cNvGrpSpPr/>
        <p:nvPr/>
      </p:nvGrpSpPr>
      <p:grpSpPr>
        <a:xfrm>
          <a:off x="0" y="0"/>
          <a:ext cx="0" cy="0"/>
          <a:chOff x="0" y="0"/>
          <a:chExt cx="0" cy="0"/>
        </a:xfrm>
      </p:grpSpPr>
      <p:sp>
        <p:nvSpPr>
          <p:cNvPr id="528" name="Google Shape;528;g289fdb9218f_2_3:notes">
            <a:extLst>
              <a:ext uri="{FF2B5EF4-FFF2-40B4-BE49-F238E27FC236}">
                <a16:creationId xmlns:a16="http://schemas.microsoft.com/office/drawing/2014/main" id="{B6C50D43-2353-EC20-F660-884F33C8A97A}"/>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289fdb9218f_2_3:notes">
            <a:extLst>
              <a:ext uri="{FF2B5EF4-FFF2-40B4-BE49-F238E27FC236}">
                <a16:creationId xmlns:a16="http://schemas.microsoft.com/office/drawing/2014/main" id="{9F852C9A-7AA7-510F-1D0B-C5DA333ABAD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242400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E825C056-AA42-83AF-068C-4D2298520E4B}"/>
            </a:ext>
          </a:extLst>
        </p:cNvPr>
        <p:cNvGrpSpPr/>
        <p:nvPr/>
      </p:nvGrpSpPr>
      <p:grpSpPr>
        <a:xfrm>
          <a:off x="0" y="0"/>
          <a:ext cx="0" cy="0"/>
          <a:chOff x="0" y="0"/>
          <a:chExt cx="0" cy="0"/>
        </a:xfrm>
      </p:grpSpPr>
      <p:sp>
        <p:nvSpPr>
          <p:cNvPr id="534" name="Google Shape;534;g32c08df7a2f_0_776:notes">
            <a:extLst>
              <a:ext uri="{FF2B5EF4-FFF2-40B4-BE49-F238E27FC236}">
                <a16:creationId xmlns:a16="http://schemas.microsoft.com/office/drawing/2014/main" id="{DB7531A2-E7AB-3AAC-7900-F97EF4411F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32c08df7a2f_0_776:notes">
            <a:extLst>
              <a:ext uri="{FF2B5EF4-FFF2-40B4-BE49-F238E27FC236}">
                <a16:creationId xmlns:a16="http://schemas.microsoft.com/office/drawing/2014/main" id="{9357832C-0E29-2C27-40CE-44DEE6CB8DE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738695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a:extLst>
            <a:ext uri="{FF2B5EF4-FFF2-40B4-BE49-F238E27FC236}">
              <a16:creationId xmlns:a16="http://schemas.microsoft.com/office/drawing/2014/main" id="{A8FE6CF1-A028-3FAB-064B-F9D0CA959E55}"/>
            </a:ext>
          </a:extLst>
        </p:cNvPr>
        <p:cNvGrpSpPr/>
        <p:nvPr/>
      </p:nvGrpSpPr>
      <p:grpSpPr>
        <a:xfrm>
          <a:off x="0" y="0"/>
          <a:ext cx="0" cy="0"/>
          <a:chOff x="0" y="0"/>
          <a:chExt cx="0" cy="0"/>
        </a:xfrm>
      </p:grpSpPr>
      <p:sp>
        <p:nvSpPr>
          <p:cNvPr id="542" name="Google Shape;542;p58:notes">
            <a:extLst>
              <a:ext uri="{FF2B5EF4-FFF2-40B4-BE49-F238E27FC236}">
                <a16:creationId xmlns:a16="http://schemas.microsoft.com/office/drawing/2014/main" id="{CDD74805-23E7-8B47-D5FE-9DFC421ACD41}"/>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p58:notes">
            <a:extLst>
              <a:ext uri="{FF2B5EF4-FFF2-40B4-BE49-F238E27FC236}">
                <a16:creationId xmlns:a16="http://schemas.microsoft.com/office/drawing/2014/main" id="{1BDA4B6A-331A-FFC5-5202-728E3D804C1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09131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a:extLst>
            <a:ext uri="{FF2B5EF4-FFF2-40B4-BE49-F238E27FC236}">
              <a16:creationId xmlns:a16="http://schemas.microsoft.com/office/drawing/2014/main" id="{ECF74720-1B78-45EE-DE92-48E01861881E}"/>
            </a:ext>
          </a:extLst>
        </p:cNvPr>
        <p:cNvGrpSpPr/>
        <p:nvPr/>
      </p:nvGrpSpPr>
      <p:grpSpPr>
        <a:xfrm>
          <a:off x="0" y="0"/>
          <a:ext cx="0" cy="0"/>
          <a:chOff x="0" y="0"/>
          <a:chExt cx="0" cy="0"/>
        </a:xfrm>
      </p:grpSpPr>
      <p:sp>
        <p:nvSpPr>
          <p:cNvPr id="480" name="Google Shape;480;g3269133c8aa_0_0:notes">
            <a:extLst>
              <a:ext uri="{FF2B5EF4-FFF2-40B4-BE49-F238E27FC236}">
                <a16:creationId xmlns:a16="http://schemas.microsoft.com/office/drawing/2014/main" id="{52E0983D-9E74-C0BA-803B-2FB166359F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g3269133c8aa_0_0:notes">
            <a:extLst>
              <a:ext uri="{FF2B5EF4-FFF2-40B4-BE49-F238E27FC236}">
                <a16:creationId xmlns:a16="http://schemas.microsoft.com/office/drawing/2014/main" id="{7742AF49-3A65-26D1-488A-DFD4829F703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482" name="Google Shape;482;g3269133c8aa_0_0:notes">
            <a:extLst>
              <a:ext uri="{FF2B5EF4-FFF2-40B4-BE49-F238E27FC236}">
                <a16:creationId xmlns:a16="http://schemas.microsoft.com/office/drawing/2014/main" id="{2A9EC78F-BF3F-85D7-1266-6289A53301F6}"/>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84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55416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a:extLst>
            <a:ext uri="{FF2B5EF4-FFF2-40B4-BE49-F238E27FC236}">
              <a16:creationId xmlns:a16="http://schemas.microsoft.com/office/drawing/2014/main" id="{546ECE77-5859-B271-92F5-E4F415C6A343}"/>
            </a:ext>
          </a:extLst>
        </p:cNvPr>
        <p:cNvGrpSpPr/>
        <p:nvPr/>
      </p:nvGrpSpPr>
      <p:grpSpPr>
        <a:xfrm>
          <a:off x="0" y="0"/>
          <a:ext cx="0" cy="0"/>
          <a:chOff x="0" y="0"/>
          <a:chExt cx="0" cy="0"/>
        </a:xfrm>
      </p:grpSpPr>
      <p:sp>
        <p:nvSpPr>
          <p:cNvPr id="489" name="Google Shape;489;g1e40e23bd25_0_1147:notes">
            <a:extLst>
              <a:ext uri="{FF2B5EF4-FFF2-40B4-BE49-F238E27FC236}">
                <a16:creationId xmlns:a16="http://schemas.microsoft.com/office/drawing/2014/main" id="{028815B0-3750-3E5A-E3A8-64853EFA26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e40e23bd25_0_1147:notes">
            <a:extLst>
              <a:ext uri="{FF2B5EF4-FFF2-40B4-BE49-F238E27FC236}">
                <a16:creationId xmlns:a16="http://schemas.microsoft.com/office/drawing/2014/main" id="{376434DD-6E27-6584-FA55-6F8F4ECE733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859634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a:extLst>
            <a:ext uri="{FF2B5EF4-FFF2-40B4-BE49-F238E27FC236}">
              <a16:creationId xmlns:a16="http://schemas.microsoft.com/office/drawing/2014/main" id="{148921ED-E7F5-0C1A-4D3B-55358E0AC25F}"/>
            </a:ext>
          </a:extLst>
        </p:cNvPr>
        <p:cNvGrpSpPr/>
        <p:nvPr/>
      </p:nvGrpSpPr>
      <p:grpSpPr>
        <a:xfrm>
          <a:off x="0" y="0"/>
          <a:ext cx="0" cy="0"/>
          <a:chOff x="0" y="0"/>
          <a:chExt cx="0" cy="0"/>
        </a:xfrm>
      </p:grpSpPr>
      <p:sp>
        <p:nvSpPr>
          <p:cNvPr id="528" name="Google Shape;528;g289fdb9218f_2_3:notes">
            <a:extLst>
              <a:ext uri="{FF2B5EF4-FFF2-40B4-BE49-F238E27FC236}">
                <a16:creationId xmlns:a16="http://schemas.microsoft.com/office/drawing/2014/main" id="{362347E6-A2AF-B347-4290-CABB1AEE0D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289fdb9218f_2_3:notes">
            <a:extLst>
              <a:ext uri="{FF2B5EF4-FFF2-40B4-BE49-F238E27FC236}">
                <a16:creationId xmlns:a16="http://schemas.microsoft.com/office/drawing/2014/main" id="{3BA7AE01-DDE2-6E87-CC58-427DE67E08C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953159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a:extLst>
            <a:ext uri="{FF2B5EF4-FFF2-40B4-BE49-F238E27FC236}">
              <a16:creationId xmlns:a16="http://schemas.microsoft.com/office/drawing/2014/main" id="{C555C6AD-CDF9-5AD1-2086-0DCEAC89EB39}"/>
            </a:ext>
          </a:extLst>
        </p:cNvPr>
        <p:cNvGrpSpPr/>
        <p:nvPr/>
      </p:nvGrpSpPr>
      <p:grpSpPr>
        <a:xfrm>
          <a:off x="0" y="0"/>
          <a:ext cx="0" cy="0"/>
          <a:chOff x="0" y="0"/>
          <a:chExt cx="0" cy="0"/>
        </a:xfrm>
      </p:grpSpPr>
      <p:sp>
        <p:nvSpPr>
          <p:cNvPr id="534" name="Google Shape;534;g32c08df7a2f_0_776:notes">
            <a:extLst>
              <a:ext uri="{FF2B5EF4-FFF2-40B4-BE49-F238E27FC236}">
                <a16:creationId xmlns:a16="http://schemas.microsoft.com/office/drawing/2014/main" id="{A0F839CA-9D55-CB02-6F61-24174EC4F2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g32c08df7a2f_0_776:notes">
            <a:extLst>
              <a:ext uri="{FF2B5EF4-FFF2-40B4-BE49-F238E27FC236}">
                <a16:creationId xmlns:a16="http://schemas.microsoft.com/office/drawing/2014/main" id="{885BCF6B-6C89-BB1A-A4EC-1EBD6B7FD63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005261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a:extLst>
            <a:ext uri="{FF2B5EF4-FFF2-40B4-BE49-F238E27FC236}">
              <a16:creationId xmlns:a16="http://schemas.microsoft.com/office/drawing/2014/main" id="{ADED50B7-18D0-031B-5D5A-E07D52526859}"/>
            </a:ext>
          </a:extLst>
        </p:cNvPr>
        <p:cNvGrpSpPr/>
        <p:nvPr/>
      </p:nvGrpSpPr>
      <p:grpSpPr>
        <a:xfrm>
          <a:off x="0" y="0"/>
          <a:ext cx="0" cy="0"/>
          <a:chOff x="0" y="0"/>
          <a:chExt cx="0" cy="0"/>
        </a:xfrm>
      </p:grpSpPr>
      <p:sp>
        <p:nvSpPr>
          <p:cNvPr id="542" name="Google Shape;542;p58:notes">
            <a:extLst>
              <a:ext uri="{FF2B5EF4-FFF2-40B4-BE49-F238E27FC236}">
                <a16:creationId xmlns:a16="http://schemas.microsoft.com/office/drawing/2014/main" id="{301D458C-A202-4DE7-8802-B1006D62F0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p58:notes">
            <a:extLst>
              <a:ext uri="{FF2B5EF4-FFF2-40B4-BE49-F238E27FC236}">
                <a16:creationId xmlns:a16="http://schemas.microsoft.com/office/drawing/2014/main" id="{8FF89EC7-FBD1-3AF4-99B1-D176ED707BF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41458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a:extLst>
            <a:ext uri="{FF2B5EF4-FFF2-40B4-BE49-F238E27FC236}">
              <a16:creationId xmlns:a16="http://schemas.microsoft.com/office/drawing/2014/main" id="{97CE8905-0028-AE07-C82D-15C22B2AA6D6}"/>
            </a:ext>
          </a:extLst>
        </p:cNvPr>
        <p:cNvGrpSpPr/>
        <p:nvPr/>
      </p:nvGrpSpPr>
      <p:grpSpPr>
        <a:xfrm>
          <a:off x="0" y="0"/>
          <a:ext cx="0" cy="0"/>
          <a:chOff x="0" y="0"/>
          <a:chExt cx="0" cy="0"/>
        </a:xfrm>
      </p:grpSpPr>
      <p:sp>
        <p:nvSpPr>
          <p:cNvPr id="249" name="Google Shape;249;p1:notes">
            <a:extLst>
              <a:ext uri="{FF2B5EF4-FFF2-40B4-BE49-F238E27FC236}">
                <a16:creationId xmlns:a16="http://schemas.microsoft.com/office/drawing/2014/main" id="{B58D826C-58B1-9D2B-E65B-9B6EE2E2D2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1:notes">
            <a:extLst>
              <a:ext uri="{FF2B5EF4-FFF2-40B4-BE49-F238E27FC236}">
                <a16:creationId xmlns:a16="http://schemas.microsoft.com/office/drawing/2014/main" id="{457D073C-58D0-B793-F9A9-8DF1BF31C1B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6558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25ae4aafd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325ae4aafdc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379" name="Google Shape;379;g325ae4aafdc_0_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a:extLst>
            <a:ext uri="{FF2B5EF4-FFF2-40B4-BE49-F238E27FC236}">
              <a16:creationId xmlns:a16="http://schemas.microsoft.com/office/drawing/2014/main" id="{53A3593C-5628-45C8-DDC2-E710A20672FB}"/>
            </a:ext>
          </a:extLst>
        </p:cNvPr>
        <p:cNvGrpSpPr/>
        <p:nvPr/>
      </p:nvGrpSpPr>
      <p:grpSpPr>
        <a:xfrm>
          <a:off x="0" y="0"/>
          <a:ext cx="0" cy="0"/>
          <a:chOff x="0" y="0"/>
          <a:chExt cx="0" cy="0"/>
        </a:xfrm>
      </p:grpSpPr>
      <p:sp>
        <p:nvSpPr>
          <p:cNvPr id="257" name="Google Shape;257;p3:notes">
            <a:extLst>
              <a:ext uri="{FF2B5EF4-FFF2-40B4-BE49-F238E27FC236}">
                <a16:creationId xmlns:a16="http://schemas.microsoft.com/office/drawing/2014/main" id="{BC379F01-5C56-FBF4-10B7-F7E73B622A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3:notes">
            <a:extLst>
              <a:ext uri="{FF2B5EF4-FFF2-40B4-BE49-F238E27FC236}">
                <a16:creationId xmlns:a16="http://schemas.microsoft.com/office/drawing/2014/main" id="{1D839640-777A-D682-DE35-C2BB7208289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32891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a:extLst>
            <a:ext uri="{FF2B5EF4-FFF2-40B4-BE49-F238E27FC236}">
              <a16:creationId xmlns:a16="http://schemas.microsoft.com/office/drawing/2014/main" id="{5B7C96A5-2FCA-8A8B-882D-8873511B8BAA}"/>
            </a:ext>
          </a:extLst>
        </p:cNvPr>
        <p:cNvGrpSpPr/>
        <p:nvPr/>
      </p:nvGrpSpPr>
      <p:grpSpPr>
        <a:xfrm>
          <a:off x="0" y="0"/>
          <a:ext cx="0" cy="0"/>
          <a:chOff x="0" y="0"/>
          <a:chExt cx="0" cy="0"/>
        </a:xfrm>
      </p:grpSpPr>
      <p:sp>
        <p:nvSpPr>
          <p:cNvPr id="265" name="Google Shape;265;p4:notes">
            <a:extLst>
              <a:ext uri="{FF2B5EF4-FFF2-40B4-BE49-F238E27FC236}">
                <a16:creationId xmlns:a16="http://schemas.microsoft.com/office/drawing/2014/main" id="{AB87075C-6D42-64AF-F1C6-3E0F91A90D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4:notes">
            <a:extLst>
              <a:ext uri="{FF2B5EF4-FFF2-40B4-BE49-F238E27FC236}">
                <a16:creationId xmlns:a16="http://schemas.microsoft.com/office/drawing/2014/main" id="{16CD7ADD-2BFC-5474-41C2-7572D100467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ESR looking at historical objectives, value attained, achievements, and goals and opportunities for next 2-3 years.</a:t>
            </a:r>
            <a:endParaRPr/>
          </a:p>
        </p:txBody>
      </p:sp>
    </p:spTree>
    <p:extLst>
      <p:ext uri="{BB962C8B-B14F-4D97-AF65-F5344CB8AC3E}">
        <p14:creationId xmlns:p14="http://schemas.microsoft.com/office/powerpoint/2010/main" val="16139237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a:extLst>
            <a:ext uri="{FF2B5EF4-FFF2-40B4-BE49-F238E27FC236}">
              <a16:creationId xmlns:a16="http://schemas.microsoft.com/office/drawing/2014/main" id="{6C1B1757-E057-C44D-84D8-43E004831A5A}"/>
            </a:ext>
          </a:extLst>
        </p:cNvPr>
        <p:cNvGrpSpPr/>
        <p:nvPr/>
      </p:nvGrpSpPr>
      <p:grpSpPr>
        <a:xfrm>
          <a:off x="0" y="0"/>
          <a:ext cx="0" cy="0"/>
          <a:chOff x="0" y="0"/>
          <a:chExt cx="0" cy="0"/>
        </a:xfrm>
      </p:grpSpPr>
      <p:sp>
        <p:nvSpPr>
          <p:cNvPr id="279" name="Google Shape;279;p5:notes">
            <a:extLst>
              <a:ext uri="{FF2B5EF4-FFF2-40B4-BE49-F238E27FC236}">
                <a16:creationId xmlns:a16="http://schemas.microsoft.com/office/drawing/2014/main" id="{F48964C2-79B1-2914-CB38-D31C3316EE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5:notes">
            <a:extLst>
              <a:ext uri="{FF2B5EF4-FFF2-40B4-BE49-F238E27FC236}">
                <a16:creationId xmlns:a16="http://schemas.microsoft.com/office/drawing/2014/main" id="{36EC8054-7EC0-8184-4010-E7F5C9CC73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39134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a:extLst>
            <a:ext uri="{FF2B5EF4-FFF2-40B4-BE49-F238E27FC236}">
              <a16:creationId xmlns:a16="http://schemas.microsoft.com/office/drawing/2014/main" id="{DFC82DD0-AD85-845D-7E8A-62959EB7344D}"/>
            </a:ext>
          </a:extLst>
        </p:cNvPr>
        <p:cNvGrpSpPr/>
        <p:nvPr/>
      </p:nvGrpSpPr>
      <p:grpSpPr>
        <a:xfrm>
          <a:off x="0" y="0"/>
          <a:ext cx="0" cy="0"/>
          <a:chOff x="0" y="0"/>
          <a:chExt cx="0" cy="0"/>
        </a:xfrm>
      </p:grpSpPr>
      <p:sp>
        <p:nvSpPr>
          <p:cNvPr id="285" name="Google Shape;285;g32c08df7a2f_0_2901:notes">
            <a:extLst>
              <a:ext uri="{FF2B5EF4-FFF2-40B4-BE49-F238E27FC236}">
                <a16:creationId xmlns:a16="http://schemas.microsoft.com/office/drawing/2014/main" id="{B9D18275-4A3C-B8CA-FD35-F8FA2AF592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g32c08df7a2f_0_2901:notes">
            <a:extLst>
              <a:ext uri="{FF2B5EF4-FFF2-40B4-BE49-F238E27FC236}">
                <a16:creationId xmlns:a16="http://schemas.microsoft.com/office/drawing/2014/main" id="{7CE76125-A4F1-3C59-1A20-671984F387A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287" name="Google Shape;287;g32c08df7a2f_0_2901:notes">
            <a:extLst>
              <a:ext uri="{FF2B5EF4-FFF2-40B4-BE49-F238E27FC236}">
                <a16:creationId xmlns:a16="http://schemas.microsoft.com/office/drawing/2014/main" id="{5C863B43-E269-72CE-135D-73F0295E6A73}"/>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93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403262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a:extLst>
            <a:ext uri="{FF2B5EF4-FFF2-40B4-BE49-F238E27FC236}">
              <a16:creationId xmlns:a16="http://schemas.microsoft.com/office/drawing/2014/main" id="{CEA5F60C-2D8C-697D-D01B-D38DB3BD3E0F}"/>
            </a:ext>
          </a:extLst>
        </p:cNvPr>
        <p:cNvGrpSpPr/>
        <p:nvPr/>
      </p:nvGrpSpPr>
      <p:grpSpPr>
        <a:xfrm>
          <a:off x="0" y="0"/>
          <a:ext cx="0" cy="0"/>
          <a:chOff x="0" y="0"/>
          <a:chExt cx="0" cy="0"/>
        </a:xfrm>
      </p:grpSpPr>
      <p:sp>
        <p:nvSpPr>
          <p:cNvPr id="350" name="Google Shape;350;p2:notes">
            <a:extLst>
              <a:ext uri="{FF2B5EF4-FFF2-40B4-BE49-F238E27FC236}">
                <a16:creationId xmlns:a16="http://schemas.microsoft.com/office/drawing/2014/main" id="{26DF9DE8-1AB2-9D48-FFF3-DCCC3B4469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2:notes">
            <a:extLst>
              <a:ext uri="{FF2B5EF4-FFF2-40B4-BE49-F238E27FC236}">
                <a16:creationId xmlns:a16="http://schemas.microsoft.com/office/drawing/2014/main" id="{54304DA9-8DDD-C05B-F9F0-9FE998F2C3C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352" name="Google Shape;352;p2:notes">
            <a:extLst>
              <a:ext uri="{FF2B5EF4-FFF2-40B4-BE49-F238E27FC236}">
                <a16:creationId xmlns:a16="http://schemas.microsoft.com/office/drawing/2014/main" id="{74C48086-F97E-1204-7BAB-F2601719A5CA}"/>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94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571539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a:extLst>
            <a:ext uri="{FF2B5EF4-FFF2-40B4-BE49-F238E27FC236}">
              <a16:creationId xmlns:a16="http://schemas.microsoft.com/office/drawing/2014/main" id="{A30E8BF2-B2AB-CE6A-7A5A-1BEB37B1712B}"/>
            </a:ext>
          </a:extLst>
        </p:cNvPr>
        <p:cNvGrpSpPr/>
        <p:nvPr/>
      </p:nvGrpSpPr>
      <p:grpSpPr>
        <a:xfrm>
          <a:off x="0" y="0"/>
          <a:ext cx="0" cy="0"/>
          <a:chOff x="0" y="0"/>
          <a:chExt cx="0" cy="0"/>
        </a:xfrm>
      </p:grpSpPr>
      <p:sp>
        <p:nvSpPr>
          <p:cNvPr id="359" name="Google Shape;359;g325ae4aafdc_0_12:notes">
            <a:extLst>
              <a:ext uri="{FF2B5EF4-FFF2-40B4-BE49-F238E27FC236}">
                <a16:creationId xmlns:a16="http://schemas.microsoft.com/office/drawing/2014/main" id="{2AFDD1F4-5358-D665-B808-4A92640E85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325ae4aafdc_0_12:notes">
            <a:extLst>
              <a:ext uri="{FF2B5EF4-FFF2-40B4-BE49-F238E27FC236}">
                <a16:creationId xmlns:a16="http://schemas.microsoft.com/office/drawing/2014/main" id="{70B45022-63E1-0449-83B4-6FA346DABE9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361" name="Google Shape;361;g325ae4aafdc_0_12:notes">
            <a:extLst>
              <a:ext uri="{FF2B5EF4-FFF2-40B4-BE49-F238E27FC236}">
                <a16:creationId xmlns:a16="http://schemas.microsoft.com/office/drawing/2014/main" id="{71C83D72-1ACB-D4EA-250C-1FD7A86DC7CA}"/>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95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78319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a:extLst>
            <a:ext uri="{FF2B5EF4-FFF2-40B4-BE49-F238E27FC236}">
              <a16:creationId xmlns:a16="http://schemas.microsoft.com/office/drawing/2014/main" id="{E976C37D-7E66-E204-52E2-F5FD57395B0B}"/>
            </a:ext>
          </a:extLst>
        </p:cNvPr>
        <p:cNvGrpSpPr/>
        <p:nvPr/>
      </p:nvGrpSpPr>
      <p:grpSpPr>
        <a:xfrm>
          <a:off x="0" y="0"/>
          <a:ext cx="0" cy="0"/>
          <a:chOff x="0" y="0"/>
          <a:chExt cx="0" cy="0"/>
        </a:xfrm>
      </p:grpSpPr>
      <p:sp>
        <p:nvSpPr>
          <p:cNvPr id="368" name="Google Shape;368;g325ae4aafdc_0_27:notes">
            <a:extLst>
              <a:ext uri="{FF2B5EF4-FFF2-40B4-BE49-F238E27FC236}">
                <a16:creationId xmlns:a16="http://schemas.microsoft.com/office/drawing/2014/main" id="{17D397F3-3A43-91D8-4D7E-4D046E7870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325ae4aafdc_0_27:notes">
            <a:extLst>
              <a:ext uri="{FF2B5EF4-FFF2-40B4-BE49-F238E27FC236}">
                <a16:creationId xmlns:a16="http://schemas.microsoft.com/office/drawing/2014/main" id="{3A15ED6F-6EBA-030D-5CD8-58C9C855976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370" name="Google Shape;370;g325ae4aafdc_0_27:notes">
            <a:extLst>
              <a:ext uri="{FF2B5EF4-FFF2-40B4-BE49-F238E27FC236}">
                <a16:creationId xmlns:a16="http://schemas.microsoft.com/office/drawing/2014/main" id="{41AFE251-0F8B-4597-2CDB-8B48A2FABA71}"/>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96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98231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a:extLst>
            <a:ext uri="{FF2B5EF4-FFF2-40B4-BE49-F238E27FC236}">
              <a16:creationId xmlns:a16="http://schemas.microsoft.com/office/drawing/2014/main" id="{3D9EBF06-EBDE-EE2B-A7E8-FCE6C4B7E167}"/>
            </a:ext>
          </a:extLst>
        </p:cNvPr>
        <p:cNvGrpSpPr/>
        <p:nvPr/>
      </p:nvGrpSpPr>
      <p:grpSpPr>
        <a:xfrm>
          <a:off x="0" y="0"/>
          <a:ext cx="0" cy="0"/>
          <a:chOff x="0" y="0"/>
          <a:chExt cx="0" cy="0"/>
        </a:xfrm>
      </p:grpSpPr>
      <p:sp>
        <p:nvSpPr>
          <p:cNvPr id="377" name="Google Shape;377;g325ae4aafdc_0_36:notes">
            <a:extLst>
              <a:ext uri="{FF2B5EF4-FFF2-40B4-BE49-F238E27FC236}">
                <a16:creationId xmlns:a16="http://schemas.microsoft.com/office/drawing/2014/main" id="{88387592-6B14-5203-DD07-C6452C006E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325ae4aafdc_0_36:notes">
            <a:extLst>
              <a:ext uri="{FF2B5EF4-FFF2-40B4-BE49-F238E27FC236}">
                <a16:creationId xmlns:a16="http://schemas.microsoft.com/office/drawing/2014/main" id="{32E240E8-A7FD-A174-E80F-6D43BDD7919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379" name="Google Shape;379;g325ae4aafdc_0_36:notes">
            <a:extLst>
              <a:ext uri="{FF2B5EF4-FFF2-40B4-BE49-F238E27FC236}">
                <a16:creationId xmlns:a16="http://schemas.microsoft.com/office/drawing/2014/main" id="{A3CE48B8-E991-48C9-1712-0A35E257D5CC}"/>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97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16963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BD2E1B66-3A63-A4EF-5872-CF9656208826}"/>
            </a:ext>
          </a:extLst>
        </p:cNvPr>
        <p:cNvGrpSpPr/>
        <p:nvPr/>
      </p:nvGrpSpPr>
      <p:grpSpPr>
        <a:xfrm>
          <a:off x="0" y="0"/>
          <a:ext cx="0" cy="0"/>
          <a:chOff x="0" y="0"/>
          <a:chExt cx="0" cy="0"/>
        </a:xfrm>
      </p:grpSpPr>
      <p:sp>
        <p:nvSpPr>
          <p:cNvPr id="386" name="Google Shape;386;g325ae4aafdc_0_45:notes">
            <a:extLst>
              <a:ext uri="{FF2B5EF4-FFF2-40B4-BE49-F238E27FC236}">
                <a16:creationId xmlns:a16="http://schemas.microsoft.com/office/drawing/2014/main" id="{0A45654F-8FA7-EF57-3EF4-E88378F023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325ae4aafdc_0_45:notes">
            <a:extLst>
              <a:ext uri="{FF2B5EF4-FFF2-40B4-BE49-F238E27FC236}">
                <a16:creationId xmlns:a16="http://schemas.microsoft.com/office/drawing/2014/main" id="{DD159628-55F9-E1C5-E94A-ECEE373F28B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chemeClr val="dk1"/>
              </a:buClr>
              <a:buSzPts val="1100"/>
              <a:buChar char="●"/>
            </a:pPr>
            <a:r>
              <a:rPr lang="en">
                <a:solidFill>
                  <a:schemeClr val="dk1"/>
                </a:solidFill>
              </a:rPr>
              <a:t>Focus areas map to those on the appian program overview page</a:t>
            </a: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
                <a:solidFill>
                  <a:schemeClr val="dk1"/>
                </a:solidFill>
              </a:rPr>
              <a:t>This tables creates a traceability from the business issues, to the focus areas, to the more specific outcomes, priorities, and accomplishments (strategic to tactical)</a:t>
            </a:r>
            <a:endParaRPr>
              <a:solidFill>
                <a:schemeClr val="dk1"/>
              </a:solidFill>
            </a:endParaRPr>
          </a:p>
        </p:txBody>
      </p:sp>
      <p:sp>
        <p:nvSpPr>
          <p:cNvPr id="388" name="Google Shape;388;g325ae4aafdc_0_45:notes">
            <a:extLst>
              <a:ext uri="{FF2B5EF4-FFF2-40B4-BE49-F238E27FC236}">
                <a16:creationId xmlns:a16="http://schemas.microsoft.com/office/drawing/2014/main" id="{772D8BFD-19C4-B597-637B-17BBF3E751E6}"/>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98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813623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a:extLst>
            <a:ext uri="{FF2B5EF4-FFF2-40B4-BE49-F238E27FC236}">
              <a16:creationId xmlns:a16="http://schemas.microsoft.com/office/drawing/2014/main" id="{D2AAC54E-664B-E463-7194-935E17456C3B}"/>
            </a:ext>
          </a:extLst>
        </p:cNvPr>
        <p:cNvGrpSpPr/>
        <p:nvPr/>
      </p:nvGrpSpPr>
      <p:grpSpPr>
        <a:xfrm>
          <a:off x="0" y="0"/>
          <a:ext cx="0" cy="0"/>
          <a:chOff x="0" y="0"/>
          <a:chExt cx="0" cy="0"/>
        </a:xfrm>
      </p:grpSpPr>
      <p:sp>
        <p:nvSpPr>
          <p:cNvPr id="395" name="Google Shape;395;g2827e65ead6_0_140:notes">
            <a:extLst>
              <a:ext uri="{FF2B5EF4-FFF2-40B4-BE49-F238E27FC236}">
                <a16:creationId xmlns:a16="http://schemas.microsoft.com/office/drawing/2014/main" id="{2438FDA9-69E2-BCE2-9B8B-B120E1E1D3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2827e65ead6_0_140:notes">
            <a:extLst>
              <a:ext uri="{FF2B5EF4-FFF2-40B4-BE49-F238E27FC236}">
                <a16:creationId xmlns:a16="http://schemas.microsoft.com/office/drawing/2014/main" id="{BCDE33F7-F2C9-D81E-1033-A3D6C2A7FD9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35986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
        <p:cNvGrpSpPr/>
        <p:nvPr/>
      </p:nvGrpSpPr>
      <p:grpSpPr>
        <a:xfrm>
          <a:off x="0" y="0"/>
          <a:ext cx="0" cy="0"/>
          <a:chOff x="0" y="0"/>
          <a:chExt cx="0" cy="0"/>
        </a:xfrm>
      </p:grpSpPr>
      <p:sp>
        <p:nvSpPr>
          <p:cNvPr id="12" name="Google Shape;12;p60"/>
          <p:cNvSpPr txBox="1">
            <a:spLocks noGrp="1"/>
          </p:cNvSpPr>
          <p:nvPr>
            <p:ph type="subTitle" idx="1"/>
          </p:nvPr>
        </p:nvSpPr>
        <p:spPr>
          <a:xfrm>
            <a:off x="4457700" y="3291840"/>
            <a:ext cx="4565700" cy="697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1300"/>
              <a:buFont typeface="Arial"/>
              <a:buNone/>
              <a:defRPr sz="1300" b="1" i="0" u="none" strike="noStrike" cap="none">
                <a:solidFill>
                  <a:schemeClr val="dk1"/>
                </a:solidFill>
                <a:latin typeface="Tahoma"/>
                <a:ea typeface="Tahoma"/>
                <a:cs typeface="Tahoma"/>
                <a:sym typeface="Tahoma"/>
              </a:defRPr>
            </a:lvl1pPr>
            <a:lvl2pPr marR="0" lvl="1" algn="ctr" rtl="0">
              <a:lnSpc>
                <a:spcPct val="90000"/>
              </a:lnSpc>
              <a:spcBef>
                <a:spcPts val="400"/>
              </a:spcBef>
              <a:spcAft>
                <a:spcPts val="0"/>
              </a:spcAft>
              <a:buClr>
                <a:schemeClr val="dk2"/>
              </a:buClr>
              <a:buSzPts val="1500"/>
              <a:buFont typeface="Arial"/>
              <a:buNone/>
              <a:defRPr sz="1500" b="0" i="0" u="none" strike="noStrike" cap="none">
                <a:solidFill>
                  <a:schemeClr val="dk1"/>
                </a:solidFill>
                <a:latin typeface="Tahoma"/>
                <a:ea typeface="Tahoma"/>
                <a:cs typeface="Tahoma"/>
                <a:sym typeface="Tahoma"/>
              </a:defRPr>
            </a:lvl2pPr>
            <a:lvl3pPr marR="0" lvl="2" algn="ctr" rtl="0">
              <a:lnSpc>
                <a:spcPct val="90000"/>
              </a:lnSpc>
              <a:spcBef>
                <a:spcPts val="400"/>
              </a:spcBef>
              <a:spcAft>
                <a:spcPts val="0"/>
              </a:spcAft>
              <a:buClr>
                <a:schemeClr val="dk2"/>
              </a:buClr>
              <a:buSzPts val="1400"/>
              <a:buFont typeface="Arial"/>
              <a:buNone/>
              <a:defRPr sz="1400" b="0" i="0" u="none" strike="noStrike" cap="none">
                <a:solidFill>
                  <a:schemeClr val="dk1"/>
                </a:solidFill>
                <a:latin typeface="Tahoma"/>
                <a:ea typeface="Tahoma"/>
                <a:cs typeface="Tahoma"/>
                <a:sym typeface="Tahoma"/>
              </a:defRPr>
            </a:lvl3pPr>
            <a:lvl4pPr marR="0" lvl="3" algn="ctr" rtl="0">
              <a:lnSpc>
                <a:spcPct val="90000"/>
              </a:lnSpc>
              <a:spcBef>
                <a:spcPts val="400"/>
              </a:spcBef>
              <a:spcAft>
                <a:spcPts val="0"/>
              </a:spcAft>
              <a:buClr>
                <a:schemeClr val="dk2"/>
              </a:buClr>
              <a:buSzPts val="1200"/>
              <a:buFont typeface="Arial"/>
              <a:buNone/>
              <a:defRPr sz="1200" b="0" i="0" u="none" strike="noStrike" cap="none">
                <a:solidFill>
                  <a:schemeClr val="dk1"/>
                </a:solidFill>
                <a:latin typeface="Tahoma"/>
                <a:ea typeface="Tahoma"/>
                <a:cs typeface="Tahoma"/>
                <a:sym typeface="Tahoma"/>
              </a:defRPr>
            </a:lvl4pPr>
            <a:lvl5pPr marR="0" lvl="4" algn="ctr" rtl="0">
              <a:lnSpc>
                <a:spcPct val="90000"/>
              </a:lnSpc>
              <a:spcBef>
                <a:spcPts val="400"/>
              </a:spcBef>
              <a:spcAft>
                <a:spcPts val="0"/>
              </a:spcAft>
              <a:buClr>
                <a:schemeClr val="dk2"/>
              </a:buClr>
              <a:buSzPts val="1200"/>
              <a:buFont typeface="Arial"/>
              <a:buNone/>
              <a:defRPr sz="1200" b="0" i="0" u="none" strike="noStrike" cap="none">
                <a:solidFill>
                  <a:schemeClr val="dk1"/>
                </a:solidFill>
                <a:latin typeface="Tahoma"/>
                <a:ea typeface="Tahoma"/>
                <a:cs typeface="Tahoma"/>
                <a:sym typeface="Tahoma"/>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3" name="Google Shape;13;p60"/>
          <p:cNvSpPr txBox="1">
            <a:spLocks noGrp="1"/>
          </p:cNvSpPr>
          <p:nvPr>
            <p:ph type="title"/>
          </p:nvPr>
        </p:nvSpPr>
        <p:spPr>
          <a:xfrm>
            <a:off x="4457700" y="2057400"/>
            <a:ext cx="4114800" cy="10962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 name="Google Shape;14;p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1">
  <p:cSld name="Blank">
    <p:bg>
      <p:bgPr>
        <a:solidFill>
          <a:srgbClr val="FFFFFF"/>
        </a:solidFill>
        <a:effectLst/>
      </p:bgPr>
    </p:bg>
    <p:spTree>
      <p:nvGrpSpPr>
        <p:cNvPr id="1" name="Shape 58"/>
        <p:cNvGrpSpPr/>
        <p:nvPr/>
      </p:nvGrpSpPr>
      <p:grpSpPr>
        <a:xfrm>
          <a:off x="0" y="0"/>
          <a:ext cx="0" cy="0"/>
          <a:chOff x="0" y="0"/>
          <a:chExt cx="0" cy="0"/>
        </a:xfrm>
      </p:grpSpPr>
      <p:sp>
        <p:nvSpPr>
          <p:cNvPr id="59" name="Google Shape;59;g289fdb9218f_0_17"/>
          <p:cNvSpPr/>
          <p:nvPr/>
        </p:nvSpPr>
        <p:spPr>
          <a:xfrm>
            <a:off x="351692" y="659423"/>
            <a:ext cx="8458200" cy="1320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60" name="Google Shape;60;g289fdb9218f_0_17"/>
          <p:cNvSpPr/>
          <p:nvPr/>
        </p:nvSpPr>
        <p:spPr>
          <a:xfrm>
            <a:off x="351692" y="659423"/>
            <a:ext cx="8458200" cy="1320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solidFill>
          <a:schemeClr val="lt1"/>
        </a:solidFill>
        <a:effectLst/>
      </p:bgPr>
    </p:bg>
    <p:spTree>
      <p:nvGrpSpPr>
        <p:cNvPr id="1" name="Shape 61"/>
        <p:cNvGrpSpPr/>
        <p:nvPr/>
      </p:nvGrpSpPr>
      <p:grpSpPr>
        <a:xfrm>
          <a:off x="0" y="0"/>
          <a:ext cx="0" cy="0"/>
          <a:chOff x="0" y="0"/>
          <a:chExt cx="0" cy="0"/>
        </a:xfrm>
      </p:grpSpPr>
      <p:sp>
        <p:nvSpPr>
          <p:cNvPr id="62" name="Google Shape;62;g289fdb9218f_0_20"/>
          <p:cNvSpPr/>
          <p:nvPr/>
        </p:nvSpPr>
        <p:spPr>
          <a:xfrm>
            <a:off x="0" y="0"/>
            <a:ext cx="9144000" cy="4791600"/>
          </a:xfrm>
          <a:prstGeom prst="rect">
            <a:avLst/>
          </a:prstGeom>
          <a:solidFill>
            <a:schemeClr val="lt1"/>
          </a:solidFill>
          <a:ln w="9525" cap="flat" cmpd="sng">
            <a:solidFill>
              <a:schemeClr val="lt1"/>
            </a:solidFill>
            <a:prstDash val="solid"/>
            <a:round/>
            <a:headEnd type="none" w="sm" len="sm"/>
            <a:tailEnd type="none" w="sm" len="sm"/>
          </a:ln>
          <a:effectLst>
            <a:outerShdw blurRad="40000" dist="23000" dir="5400000" rotWithShape="0">
              <a:srgbClr val="000000">
                <a:alpha val="3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 name="Google Shape;63;g289fdb9218f_0_20"/>
          <p:cNvSpPr txBox="1">
            <a:spLocks noGrp="1"/>
          </p:cNvSpPr>
          <p:nvPr>
            <p:ph type="body" idx="1"/>
          </p:nvPr>
        </p:nvSpPr>
        <p:spPr>
          <a:xfrm>
            <a:off x="304799" y="900807"/>
            <a:ext cx="8539800" cy="3807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SzPts val="1890"/>
              <a:buNone/>
              <a:defRPr sz="2100">
                <a:solidFill>
                  <a:srgbClr val="393939"/>
                </a:solidFill>
              </a:defRPr>
            </a:lvl1pPr>
            <a:lvl2pPr marL="914400" lvl="1" indent="-349250" algn="l">
              <a:lnSpc>
                <a:spcPct val="90000"/>
              </a:lnSpc>
              <a:spcBef>
                <a:spcPts val="600"/>
              </a:spcBef>
              <a:spcAft>
                <a:spcPts val="0"/>
              </a:spcAft>
              <a:buSzPts val="1900"/>
              <a:buChar char="•"/>
              <a:defRPr sz="1900">
                <a:solidFill>
                  <a:srgbClr val="393939"/>
                </a:solidFill>
              </a:defRPr>
            </a:lvl2pPr>
            <a:lvl3pPr marL="1371600" lvl="2" indent="-336550" algn="l">
              <a:lnSpc>
                <a:spcPct val="90000"/>
              </a:lnSpc>
              <a:spcBef>
                <a:spcPts val="600"/>
              </a:spcBef>
              <a:spcAft>
                <a:spcPts val="0"/>
              </a:spcAft>
              <a:buSzPts val="1700"/>
              <a:buChar char="•"/>
              <a:defRPr sz="1700">
                <a:solidFill>
                  <a:srgbClr val="393939"/>
                </a:solidFill>
              </a:defRPr>
            </a:lvl3pPr>
            <a:lvl4pPr marL="1828800" lvl="3" indent="-323850" algn="l">
              <a:lnSpc>
                <a:spcPct val="90000"/>
              </a:lnSpc>
              <a:spcBef>
                <a:spcPts val="600"/>
              </a:spcBef>
              <a:spcAft>
                <a:spcPts val="0"/>
              </a:spcAft>
              <a:buSzPts val="1500"/>
              <a:buChar char="•"/>
              <a:defRPr sz="1500">
                <a:solidFill>
                  <a:srgbClr val="393939"/>
                </a:solidFill>
              </a:defRPr>
            </a:lvl4pPr>
            <a:lvl5pPr marL="2286000" lvl="4" indent="-317500" algn="l">
              <a:lnSpc>
                <a:spcPct val="90000"/>
              </a:lnSpc>
              <a:spcBef>
                <a:spcPts val="600"/>
              </a:spcBef>
              <a:spcAft>
                <a:spcPts val="0"/>
              </a:spcAft>
              <a:buSzPts val="1400"/>
              <a:buChar char="•"/>
              <a:defRPr sz="1400">
                <a:solidFill>
                  <a:srgbClr val="393939"/>
                </a:solidFill>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64" name="Google Shape;64;g289fdb9218f_0_20"/>
          <p:cNvSpPr/>
          <p:nvPr/>
        </p:nvSpPr>
        <p:spPr>
          <a:xfrm>
            <a:off x="0" y="0"/>
            <a:ext cx="9144000" cy="794100"/>
          </a:xfrm>
          <a:prstGeom prst="rect">
            <a:avLst/>
          </a:prstGeom>
          <a:gradFill>
            <a:gsLst>
              <a:gs pos="0">
                <a:srgbClr val="C4C4C4">
                  <a:alpha val="1960"/>
                </a:srgbClr>
              </a:gs>
              <a:gs pos="29000">
                <a:srgbClr val="C4C4C4">
                  <a:alpha val="20784"/>
                </a:srgbClr>
              </a:gs>
              <a:gs pos="69000">
                <a:srgbClr val="C4C4C4">
                  <a:alpha val="20784"/>
                </a:srgbClr>
              </a:gs>
              <a:gs pos="99000">
                <a:srgbClr val="C4C4C4">
                  <a:alpha val="784"/>
                </a:srgbClr>
              </a:gs>
              <a:gs pos="100000">
                <a:srgbClr val="C4C4C4">
                  <a:alpha val="784"/>
                </a:srgbClr>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EFFFF"/>
              </a:solidFill>
              <a:latin typeface="Calibri"/>
              <a:ea typeface="Calibri"/>
              <a:cs typeface="Calibri"/>
              <a:sym typeface="Calibri"/>
            </a:endParaRPr>
          </a:p>
        </p:txBody>
      </p:sp>
      <p:sp>
        <p:nvSpPr>
          <p:cNvPr id="65" name="Google Shape;65;g289fdb9218f_0_20"/>
          <p:cNvSpPr txBox="1">
            <a:spLocks noGrp="1"/>
          </p:cNvSpPr>
          <p:nvPr>
            <p:ph type="title"/>
          </p:nvPr>
        </p:nvSpPr>
        <p:spPr>
          <a:xfrm>
            <a:off x="0" y="148104"/>
            <a:ext cx="9144000" cy="476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Arial"/>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 name="Google Shape;66;g289fdb9218f_0_20"/>
          <p:cNvSpPr txBox="1"/>
          <p:nvPr/>
        </p:nvSpPr>
        <p:spPr>
          <a:xfrm>
            <a:off x="304800" y="4814825"/>
            <a:ext cx="4344600" cy="37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For Internal Appian Use Only - Do not distribute</a:t>
            </a:r>
            <a:endParaRPr sz="1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chemeClr val="lt1"/>
        </a:solidFill>
        <a:effectLst/>
      </p:bgPr>
    </p:bg>
    <p:spTree>
      <p:nvGrpSpPr>
        <p:cNvPr id="1" name="Shape 67"/>
        <p:cNvGrpSpPr/>
        <p:nvPr/>
      </p:nvGrpSpPr>
      <p:grpSpPr>
        <a:xfrm>
          <a:off x="0" y="0"/>
          <a:ext cx="0" cy="0"/>
          <a:chOff x="0" y="0"/>
          <a:chExt cx="0" cy="0"/>
        </a:xfrm>
      </p:grpSpPr>
      <p:sp>
        <p:nvSpPr>
          <p:cNvPr id="68" name="Google Shape;68;g289fdb9218f_0_26"/>
          <p:cNvSpPr/>
          <p:nvPr/>
        </p:nvSpPr>
        <p:spPr>
          <a:xfrm>
            <a:off x="0" y="0"/>
            <a:ext cx="9144000" cy="4791600"/>
          </a:xfrm>
          <a:prstGeom prst="rect">
            <a:avLst/>
          </a:prstGeom>
          <a:solidFill>
            <a:schemeClr val="lt1"/>
          </a:solidFill>
          <a:ln w="9525" cap="flat" cmpd="sng">
            <a:solidFill>
              <a:schemeClr val="lt1"/>
            </a:solidFill>
            <a:prstDash val="solid"/>
            <a:round/>
            <a:headEnd type="none" w="sm" len="sm"/>
            <a:tailEnd type="none" w="sm" len="sm"/>
          </a:ln>
          <a:effectLst>
            <a:outerShdw blurRad="40000" dist="23000" dir="5400000" rotWithShape="0">
              <a:srgbClr val="000000">
                <a:alpha val="3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 name="Google Shape;69;g289fdb9218f_0_26"/>
          <p:cNvSpPr txBox="1">
            <a:spLocks noGrp="1"/>
          </p:cNvSpPr>
          <p:nvPr>
            <p:ph type="body" idx="1"/>
          </p:nvPr>
        </p:nvSpPr>
        <p:spPr>
          <a:xfrm>
            <a:off x="304799" y="900807"/>
            <a:ext cx="8539800" cy="3807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SzPts val="1890"/>
              <a:buNone/>
              <a:defRPr sz="2100">
                <a:solidFill>
                  <a:srgbClr val="393939"/>
                </a:solidFill>
              </a:defRPr>
            </a:lvl1pPr>
            <a:lvl2pPr marL="914400" lvl="1" indent="-349250" algn="l">
              <a:lnSpc>
                <a:spcPct val="90000"/>
              </a:lnSpc>
              <a:spcBef>
                <a:spcPts val="600"/>
              </a:spcBef>
              <a:spcAft>
                <a:spcPts val="0"/>
              </a:spcAft>
              <a:buSzPts val="1900"/>
              <a:buChar char="•"/>
              <a:defRPr sz="1900">
                <a:solidFill>
                  <a:srgbClr val="393939"/>
                </a:solidFill>
              </a:defRPr>
            </a:lvl2pPr>
            <a:lvl3pPr marL="1371600" lvl="2" indent="-336550" algn="l">
              <a:lnSpc>
                <a:spcPct val="90000"/>
              </a:lnSpc>
              <a:spcBef>
                <a:spcPts val="600"/>
              </a:spcBef>
              <a:spcAft>
                <a:spcPts val="0"/>
              </a:spcAft>
              <a:buSzPts val="1700"/>
              <a:buChar char="•"/>
              <a:defRPr sz="1700">
                <a:solidFill>
                  <a:srgbClr val="393939"/>
                </a:solidFill>
              </a:defRPr>
            </a:lvl3pPr>
            <a:lvl4pPr marL="1828800" lvl="3" indent="-323850" algn="l">
              <a:lnSpc>
                <a:spcPct val="90000"/>
              </a:lnSpc>
              <a:spcBef>
                <a:spcPts val="600"/>
              </a:spcBef>
              <a:spcAft>
                <a:spcPts val="0"/>
              </a:spcAft>
              <a:buSzPts val="1500"/>
              <a:buChar char="•"/>
              <a:defRPr sz="1500">
                <a:solidFill>
                  <a:srgbClr val="393939"/>
                </a:solidFill>
              </a:defRPr>
            </a:lvl4pPr>
            <a:lvl5pPr marL="2286000" lvl="4" indent="-317500" algn="l">
              <a:lnSpc>
                <a:spcPct val="90000"/>
              </a:lnSpc>
              <a:spcBef>
                <a:spcPts val="600"/>
              </a:spcBef>
              <a:spcAft>
                <a:spcPts val="0"/>
              </a:spcAft>
              <a:buSzPts val="1400"/>
              <a:buChar char="•"/>
              <a:defRPr sz="1400">
                <a:solidFill>
                  <a:srgbClr val="393939"/>
                </a:solidFill>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70" name="Google Shape;70;g289fdb9218f_0_26"/>
          <p:cNvSpPr/>
          <p:nvPr/>
        </p:nvSpPr>
        <p:spPr>
          <a:xfrm>
            <a:off x="0" y="0"/>
            <a:ext cx="9144000" cy="794100"/>
          </a:xfrm>
          <a:prstGeom prst="rect">
            <a:avLst/>
          </a:prstGeom>
          <a:gradFill>
            <a:gsLst>
              <a:gs pos="0">
                <a:srgbClr val="C4C4C4">
                  <a:alpha val="1960"/>
                </a:srgbClr>
              </a:gs>
              <a:gs pos="29000">
                <a:srgbClr val="C4C4C4">
                  <a:alpha val="20784"/>
                </a:srgbClr>
              </a:gs>
              <a:gs pos="69000">
                <a:srgbClr val="C4C4C4">
                  <a:alpha val="20784"/>
                </a:srgbClr>
              </a:gs>
              <a:gs pos="99000">
                <a:srgbClr val="C4C4C4">
                  <a:alpha val="784"/>
                </a:srgbClr>
              </a:gs>
              <a:gs pos="100000">
                <a:srgbClr val="C4C4C4">
                  <a:alpha val="784"/>
                </a:srgbClr>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EFFFF"/>
              </a:solidFill>
              <a:latin typeface="Calibri"/>
              <a:ea typeface="Calibri"/>
              <a:cs typeface="Calibri"/>
              <a:sym typeface="Calibri"/>
            </a:endParaRPr>
          </a:p>
        </p:txBody>
      </p:sp>
      <p:sp>
        <p:nvSpPr>
          <p:cNvPr id="71" name="Google Shape;71;g289fdb9218f_0_26"/>
          <p:cNvSpPr txBox="1">
            <a:spLocks noGrp="1"/>
          </p:cNvSpPr>
          <p:nvPr>
            <p:ph type="title"/>
          </p:nvPr>
        </p:nvSpPr>
        <p:spPr>
          <a:xfrm>
            <a:off x="0" y="148104"/>
            <a:ext cx="9144000" cy="476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Arial"/>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2" name="Google Shape;72;g289fdb9218f_0_26"/>
          <p:cNvSpPr txBox="1"/>
          <p:nvPr/>
        </p:nvSpPr>
        <p:spPr>
          <a:xfrm>
            <a:off x="304800" y="4814825"/>
            <a:ext cx="4344600" cy="37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For Internal Appian Use Only - Do not distribute</a:t>
            </a:r>
            <a:endParaRPr sz="1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73"/>
        <p:cNvGrpSpPr/>
        <p:nvPr/>
      </p:nvGrpSpPr>
      <p:grpSpPr>
        <a:xfrm>
          <a:off x="0" y="0"/>
          <a:ext cx="0" cy="0"/>
          <a:chOff x="0" y="0"/>
          <a:chExt cx="0" cy="0"/>
        </a:xfrm>
      </p:grpSpPr>
      <p:sp>
        <p:nvSpPr>
          <p:cNvPr id="74" name="Google Shape;74;g289fdb9218f_0_32"/>
          <p:cNvSpPr txBox="1">
            <a:spLocks noGrp="1"/>
          </p:cNvSpPr>
          <p:nvPr>
            <p:ph type="sldNum" idx="12"/>
          </p:nvPr>
        </p:nvSpPr>
        <p:spPr>
          <a:xfrm>
            <a:off x="135922" y="4831492"/>
            <a:ext cx="609600" cy="3120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1pPr>
            <a:lvl2pPr marL="0" marR="0" lvl="1" indent="0" algn="l">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2pPr>
            <a:lvl3pPr marL="0" marR="0" lvl="2" indent="0" algn="l">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3pPr>
            <a:lvl4pPr marL="0" marR="0" lvl="3" indent="0" algn="l">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4pPr>
            <a:lvl5pPr marL="0" marR="0" lvl="4" indent="0" algn="l">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5pPr>
            <a:lvl6pPr marL="0" marR="0" lvl="5" indent="0" algn="l">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6pPr>
            <a:lvl7pPr marL="0" marR="0" lvl="6" indent="0" algn="l">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7pPr>
            <a:lvl8pPr marL="0" marR="0" lvl="7" indent="0" algn="l">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8pPr>
            <a:lvl9pPr marL="0" marR="0" lvl="8" indent="0" algn="l">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75" name="Google Shape;75;g289fdb9218f_0_32"/>
          <p:cNvSpPr/>
          <p:nvPr/>
        </p:nvSpPr>
        <p:spPr>
          <a:xfrm>
            <a:off x="0" y="4797778"/>
            <a:ext cx="9144000" cy="3456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1">
  <p:cSld name="1_Title and Content_1">
    <p:bg>
      <p:bgPr>
        <a:solidFill>
          <a:schemeClr val="lt1"/>
        </a:solidFill>
        <a:effectLst/>
      </p:bgPr>
    </p:bg>
    <p:spTree>
      <p:nvGrpSpPr>
        <p:cNvPr id="1" name="Shape 76"/>
        <p:cNvGrpSpPr/>
        <p:nvPr/>
      </p:nvGrpSpPr>
      <p:grpSpPr>
        <a:xfrm>
          <a:off x="0" y="0"/>
          <a:ext cx="0" cy="0"/>
          <a:chOff x="0" y="0"/>
          <a:chExt cx="0" cy="0"/>
        </a:xfrm>
      </p:grpSpPr>
      <p:sp>
        <p:nvSpPr>
          <p:cNvPr id="77" name="Google Shape;77;g289fdb9218f_0_35"/>
          <p:cNvSpPr/>
          <p:nvPr/>
        </p:nvSpPr>
        <p:spPr>
          <a:xfrm>
            <a:off x="0" y="0"/>
            <a:ext cx="9144000" cy="4791600"/>
          </a:xfrm>
          <a:prstGeom prst="rect">
            <a:avLst/>
          </a:prstGeom>
          <a:solidFill>
            <a:schemeClr val="lt1"/>
          </a:solidFill>
          <a:ln w="9525" cap="flat" cmpd="sng">
            <a:solidFill>
              <a:schemeClr val="lt1"/>
            </a:solidFill>
            <a:prstDash val="solid"/>
            <a:round/>
            <a:headEnd type="none" w="sm" len="sm"/>
            <a:tailEnd type="none" w="sm" len="sm"/>
          </a:ln>
          <a:effectLst>
            <a:outerShdw blurRad="40000" dist="23000" dir="5400000" rotWithShape="0">
              <a:srgbClr val="000000">
                <a:alpha val="3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8" name="Google Shape;78;g289fdb9218f_0_35"/>
          <p:cNvSpPr txBox="1">
            <a:spLocks noGrp="1"/>
          </p:cNvSpPr>
          <p:nvPr>
            <p:ph type="body" idx="1"/>
          </p:nvPr>
        </p:nvSpPr>
        <p:spPr>
          <a:xfrm>
            <a:off x="304799" y="900807"/>
            <a:ext cx="8539800" cy="380730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600"/>
              </a:spcBef>
              <a:spcAft>
                <a:spcPts val="0"/>
              </a:spcAft>
              <a:buClr>
                <a:schemeClr val="accent1"/>
              </a:buClr>
              <a:buSzPts val="1890"/>
              <a:buFont typeface="Arial"/>
              <a:buNone/>
              <a:defRPr sz="2100" b="0" i="0" u="none" strike="noStrike" cap="none">
                <a:solidFill>
                  <a:srgbClr val="393939"/>
                </a:solidFill>
                <a:latin typeface="Arial"/>
                <a:ea typeface="Arial"/>
                <a:cs typeface="Arial"/>
                <a:sym typeface="Arial"/>
              </a:defRPr>
            </a:lvl1pPr>
            <a:lvl2pPr marL="914400" marR="0" lvl="1" indent="-349250" algn="l">
              <a:lnSpc>
                <a:spcPct val="90000"/>
              </a:lnSpc>
              <a:spcBef>
                <a:spcPts val="600"/>
              </a:spcBef>
              <a:spcAft>
                <a:spcPts val="0"/>
              </a:spcAft>
              <a:buClr>
                <a:schemeClr val="lt2"/>
              </a:buClr>
              <a:buSzPts val="1900"/>
              <a:buFont typeface="Arial"/>
              <a:buChar char="•"/>
              <a:defRPr sz="1900" b="0" i="0" u="none" strike="noStrike" cap="none">
                <a:solidFill>
                  <a:srgbClr val="393939"/>
                </a:solidFill>
                <a:latin typeface="Arial"/>
                <a:ea typeface="Arial"/>
                <a:cs typeface="Arial"/>
                <a:sym typeface="Arial"/>
              </a:defRPr>
            </a:lvl2pPr>
            <a:lvl3pPr marL="1371600" marR="0" lvl="2" indent="-336550" algn="l">
              <a:lnSpc>
                <a:spcPct val="90000"/>
              </a:lnSpc>
              <a:spcBef>
                <a:spcPts val="600"/>
              </a:spcBef>
              <a:spcAft>
                <a:spcPts val="0"/>
              </a:spcAft>
              <a:buClr>
                <a:schemeClr val="lt2"/>
              </a:buClr>
              <a:buSzPts val="1700"/>
              <a:buFont typeface="Arial"/>
              <a:buChar char="•"/>
              <a:defRPr sz="1700" b="0" i="0" u="none" strike="noStrike" cap="none">
                <a:solidFill>
                  <a:srgbClr val="393939"/>
                </a:solidFill>
                <a:latin typeface="Arial"/>
                <a:ea typeface="Arial"/>
                <a:cs typeface="Arial"/>
                <a:sym typeface="Arial"/>
              </a:defRPr>
            </a:lvl3pPr>
            <a:lvl4pPr marL="1828800" marR="0" lvl="3" indent="-323850" algn="l">
              <a:lnSpc>
                <a:spcPct val="90000"/>
              </a:lnSpc>
              <a:spcBef>
                <a:spcPts val="600"/>
              </a:spcBef>
              <a:spcAft>
                <a:spcPts val="0"/>
              </a:spcAft>
              <a:buClr>
                <a:schemeClr val="lt2"/>
              </a:buClr>
              <a:buSzPts val="1500"/>
              <a:buFont typeface="Arial"/>
              <a:buChar char="•"/>
              <a:defRPr sz="1500" b="0" i="0" u="none" strike="noStrike" cap="none">
                <a:solidFill>
                  <a:srgbClr val="393939"/>
                </a:solidFill>
                <a:latin typeface="Arial"/>
                <a:ea typeface="Arial"/>
                <a:cs typeface="Arial"/>
                <a:sym typeface="Arial"/>
              </a:defRPr>
            </a:lvl4pPr>
            <a:lvl5pPr marL="2286000" marR="0" lvl="4" indent="-317500" algn="l">
              <a:lnSpc>
                <a:spcPct val="90000"/>
              </a:lnSpc>
              <a:spcBef>
                <a:spcPts val="600"/>
              </a:spcBef>
              <a:spcAft>
                <a:spcPts val="0"/>
              </a:spcAft>
              <a:buClr>
                <a:schemeClr val="lt2"/>
              </a:buClr>
              <a:buSzPts val="1400"/>
              <a:buFont typeface="Arial"/>
              <a:buChar char="•"/>
              <a:defRPr sz="1400" b="0" i="0" u="none" strike="noStrike" cap="none">
                <a:solidFill>
                  <a:srgbClr val="393939"/>
                </a:solidFill>
                <a:latin typeface="Arial"/>
                <a:ea typeface="Arial"/>
                <a:cs typeface="Arial"/>
                <a:sym typeface="Arial"/>
              </a:defRPr>
            </a:lvl5pPr>
            <a:lvl6pPr marL="2743200" marR="0" lvl="5" indent="-355600" algn="l">
              <a:lnSpc>
                <a:spcPct val="9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9" name="Google Shape;79;g289fdb9218f_0_35"/>
          <p:cNvSpPr/>
          <p:nvPr/>
        </p:nvSpPr>
        <p:spPr>
          <a:xfrm>
            <a:off x="0" y="0"/>
            <a:ext cx="9144000" cy="794100"/>
          </a:xfrm>
          <a:prstGeom prst="rect">
            <a:avLst/>
          </a:prstGeom>
          <a:gradFill>
            <a:gsLst>
              <a:gs pos="0">
                <a:srgbClr val="C4C4C4">
                  <a:alpha val="1960"/>
                </a:srgbClr>
              </a:gs>
              <a:gs pos="29000">
                <a:srgbClr val="C4C4C4">
                  <a:alpha val="20784"/>
                </a:srgbClr>
              </a:gs>
              <a:gs pos="69000">
                <a:srgbClr val="C4C4C4">
                  <a:alpha val="20784"/>
                </a:srgbClr>
              </a:gs>
              <a:gs pos="99000">
                <a:srgbClr val="C4C4C4">
                  <a:alpha val="784"/>
                </a:srgbClr>
              </a:gs>
              <a:gs pos="100000">
                <a:srgbClr val="C4C4C4">
                  <a:alpha val="784"/>
                </a:srgbClr>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EFFFF"/>
              </a:solidFill>
              <a:latin typeface="Calibri"/>
              <a:ea typeface="Calibri"/>
              <a:cs typeface="Calibri"/>
              <a:sym typeface="Calibri"/>
            </a:endParaRPr>
          </a:p>
        </p:txBody>
      </p:sp>
      <p:sp>
        <p:nvSpPr>
          <p:cNvPr id="80" name="Google Shape;80;g289fdb9218f_0_35"/>
          <p:cNvSpPr txBox="1">
            <a:spLocks noGrp="1"/>
          </p:cNvSpPr>
          <p:nvPr>
            <p:ph type="title"/>
          </p:nvPr>
        </p:nvSpPr>
        <p:spPr>
          <a:xfrm>
            <a:off x="0" y="148104"/>
            <a:ext cx="9144000" cy="476700"/>
          </a:xfrm>
          <a:prstGeom prst="rect">
            <a:avLst/>
          </a:prstGeom>
          <a:noFill/>
          <a:ln>
            <a:noFill/>
          </a:ln>
        </p:spPr>
        <p:txBody>
          <a:bodyPr spcFirstLastPara="1" wrap="square" lIns="91425" tIns="45700" rIns="91425" bIns="45700" anchor="ctr" anchorCtr="0">
            <a:normAutofit/>
          </a:bodyPr>
          <a:lstStyle>
            <a:lvl1pPr marR="0" lvl="0" algn="ctr">
              <a:lnSpc>
                <a:spcPct val="9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100"/>
              <a:buNone/>
              <a:defRPr sz="1800"/>
            </a:lvl2pPr>
            <a:lvl3pPr lvl="2" algn="l">
              <a:lnSpc>
                <a:spcPct val="100000"/>
              </a:lnSpc>
              <a:spcBef>
                <a:spcPts val="0"/>
              </a:spcBef>
              <a:spcAft>
                <a:spcPts val="0"/>
              </a:spcAft>
              <a:buSzPts val="1100"/>
              <a:buNone/>
              <a:defRPr sz="1800"/>
            </a:lvl3pPr>
            <a:lvl4pPr lvl="3" algn="l">
              <a:lnSpc>
                <a:spcPct val="100000"/>
              </a:lnSpc>
              <a:spcBef>
                <a:spcPts val="0"/>
              </a:spcBef>
              <a:spcAft>
                <a:spcPts val="0"/>
              </a:spcAft>
              <a:buSzPts val="1100"/>
              <a:buNone/>
              <a:defRPr sz="1800"/>
            </a:lvl4pPr>
            <a:lvl5pPr lvl="4" algn="l">
              <a:lnSpc>
                <a:spcPct val="100000"/>
              </a:lnSpc>
              <a:spcBef>
                <a:spcPts val="0"/>
              </a:spcBef>
              <a:spcAft>
                <a:spcPts val="0"/>
              </a:spcAft>
              <a:buSzPts val="1100"/>
              <a:buNone/>
              <a:defRPr sz="1800"/>
            </a:lvl5pPr>
            <a:lvl6pPr lvl="5" algn="l">
              <a:lnSpc>
                <a:spcPct val="100000"/>
              </a:lnSpc>
              <a:spcBef>
                <a:spcPts val="0"/>
              </a:spcBef>
              <a:spcAft>
                <a:spcPts val="0"/>
              </a:spcAft>
              <a:buSzPts val="1100"/>
              <a:buNone/>
              <a:defRPr sz="1800"/>
            </a:lvl6pPr>
            <a:lvl7pPr lvl="6" algn="l">
              <a:lnSpc>
                <a:spcPct val="100000"/>
              </a:lnSpc>
              <a:spcBef>
                <a:spcPts val="0"/>
              </a:spcBef>
              <a:spcAft>
                <a:spcPts val="0"/>
              </a:spcAft>
              <a:buSzPts val="1100"/>
              <a:buNone/>
              <a:defRPr sz="1800"/>
            </a:lvl7pPr>
            <a:lvl8pPr lvl="7" algn="l">
              <a:lnSpc>
                <a:spcPct val="100000"/>
              </a:lnSpc>
              <a:spcBef>
                <a:spcPts val="0"/>
              </a:spcBef>
              <a:spcAft>
                <a:spcPts val="0"/>
              </a:spcAft>
              <a:buSzPts val="1100"/>
              <a:buNone/>
              <a:defRPr sz="1800"/>
            </a:lvl8pPr>
            <a:lvl9pPr lvl="8" algn="l">
              <a:lnSpc>
                <a:spcPct val="100000"/>
              </a:lnSpc>
              <a:spcBef>
                <a:spcPts val="0"/>
              </a:spcBef>
              <a:spcAft>
                <a:spcPts val="0"/>
              </a:spcAft>
              <a:buSzPts val="1100"/>
              <a:buNone/>
              <a:defRPr sz="1800"/>
            </a:lvl9pPr>
          </a:lstStyle>
          <a:p>
            <a:endParaRPr/>
          </a:p>
        </p:txBody>
      </p:sp>
      <p:sp>
        <p:nvSpPr>
          <p:cNvPr id="81" name="Google Shape;81;g289fdb9218f_0_35"/>
          <p:cNvSpPr txBox="1">
            <a:spLocks noGrp="1"/>
          </p:cNvSpPr>
          <p:nvPr>
            <p:ph type="sldNum" idx="12"/>
          </p:nvPr>
        </p:nvSpPr>
        <p:spPr>
          <a:xfrm>
            <a:off x="8556784" y="4749851"/>
            <a:ext cx="548700" cy="393600"/>
          </a:xfrm>
          <a:prstGeom prst="rect">
            <a:avLst/>
          </a:prstGeom>
          <a:noFill/>
          <a:ln>
            <a:noFill/>
          </a:ln>
        </p:spPr>
        <p:txBody>
          <a:bodyPr spcFirstLastPara="1" wrap="square" lIns="68575" tIns="34275" rIns="68575" bIns="34275" anchor="t"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rgbClr val="393939"/>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rgbClr val="393939"/>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rgbClr val="393939"/>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rgbClr val="393939"/>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rgbClr val="393939"/>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rgbClr val="393939"/>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rgbClr val="393939"/>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rgbClr val="393939"/>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rgbClr val="393939"/>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 Only">
    <p:spTree>
      <p:nvGrpSpPr>
        <p:cNvPr id="1" name="Shape 82"/>
        <p:cNvGrpSpPr/>
        <p:nvPr/>
      </p:nvGrpSpPr>
      <p:grpSpPr>
        <a:xfrm>
          <a:off x="0" y="0"/>
          <a:ext cx="0" cy="0"/>
          <a:chOff x="0" y="0"/>
          <a:chExt cx="0" cy="0"/>
        </a:xfrm>
      </p:grpSpPr>
      <p:sp>
        <p:nvSpPr>
          <p:cNvPr id="83" name="Google Shape;83;g289fdb9218f_0_41"/>
          <p:cNvSpPr/>
          <p:nvPr/>
        </p:nvSpPr>
        <p:spPr>
          <a:xfrm>
            <a:off x="0" y="0"/>
            <a:ext cx="9144000" cy="4618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4"/>
        <p:cNvGrpSpPr/>
        <p:nvPr/>
      </p:nvGrpSpPr>
      <p:grpSpPr>
        <a:xfrm>
          <a:off x="0" y="0"/>
          <a:ext cx="0" cy="0"/>
          <a:chOff x="0" y="0"/>
          <a:chExt cx="0" cy="0"/>
        </a:xfrm>
      </p:grpSpPr>
      <p:sp>
        <p:nvSpPr>
          <p:cNvPr id="85" name="Google Shape;85;g289fdb9218f_0_43"/>
          <p:cNvSpPr txBox="1">
            <a:spLocks noGrp="1"/>
          </p:cNvSpPr>
          <p:nvPr>
            <p:ph type="title"/>
          </p:nvPr>
        </p:nvSpPr>
        <p:spPr>
          <a:xfrm>
            <a:off x="203185" y="205979"/>
            <a:ext cx="6917700" cy="4767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6" name="Google Shape;86;g289fdb9218f_0_43"/>
          <p:cNvSpPr txBox="1">
            <a:spLocks noGrp="1"/>
          </p:cNvSpPr>
          <p:nvPr>
            <p:ph type="body" idx="1"/>
          </p:nvPr>
        </p:nvSpPr>
        <p:spPr>
          <a:xfrm>
            <a:off x="291793" y="900809"/>
            <a:ext cx="6917700" cy="2911800"/>
          </a:xfrm>
          <a:prstGeom prst="rect">
            <a:avLst/>
          </a:prstGeom>
          <a:noFill/>
          <a:ln>
            <a:noFill/>
          </a:ln>
        </p:spPr>
        <p:txBody>
          <a:bodyPr spcFirstLastPara="1" wrap="square" lIns="91425" tIns="91425" rIns="91425" bIns="91425" anchor="t" anchorCtr="0">
            <a:noAutofit/>
          </a:bodyPr>
          <a:lstStyle>
            <a:lvl1pPr marL="457200" marR="0" lvl="0" indent="-348615" algn="l">
              <a:lnSpc>
                <a:spcPct val="115000"/>
              </a:lnSpc>
              <a:spcBef>
                <a:spcPts val="600"/>
              </a:spcBef>
              <a:spcAft>
                <a:spcPts val="0"/>
              </a:spcAft>
              <a:buClr>
                <a:srgbClr val="2980A0"/>
              </a:buClr>
              <a:buSzPts val="1890"/>
              <a:buFont typeface="Arial"/>
              <a:buChar char="•"/>
              <a:defRPr sz="2100" b="0" i="0" u="none" strike="noStrike" cap="none">
                <a:solidFill>
                  <a:schemeClr val="lt2"/>
                </a:solidFill>
                <a:latin typeface="Arial"/>
                <a:ea typeface="Arial"/>
                <a:cs typeface="Arial"/>
                <a:sym typeface="Arial"/>
              </a:defRPr>
            </a:lvl1pPr>
            <a:lvl2pPr marL="914400" marR="0" lvl="1" indent="-349250" algn="l">
              <a:lnSpc>
                <a:spcPct val="115000"/>
              </a:lnSpc>
              <a:spcBef>
                <a:spcPts val="600"/>
              </a:spcBef>
              <a:spcAft>
                <a:spcPts val="0"/>
              </a:spcAft>
              <a:buClr>
                <a:srgbClr val="2980A0"/>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6550" algn="l">
              <a:lnSpc>
                <a:spcPct val="115000"/>
              </a:lnSpc>
              <a:spcBef>
                <a:spcPts val="600"/>
              </a:spcBef>
              <a:spcAft>
                <a:spcPts val="0"/>
              </a:spcAft>
              <a:buClr>
                <a:srgbClr val="2980A0"/>
              </a:buClr>
              <a:buSzPts val="1700"/>
              <a:buFont typeface="Arial"/>
              <a:buChar char="•"/>
              <a:defRPr sz="1700" b="0" i="0" u="none" strike="noStrike" cap="none">
                <a:solidFill>
                  <a:schemeClr val="lt2"/>
                </a:solidFill>
                <a:latin typeface="Arial"/>
                <a:ea typeface="Arial"/>
                <a:cs typeface="Arial"/>
                <a:sym typeface="Arial"/>
              </a:defRPr>
            </a:lvl3pPr>
            <a:lvl4pPr marL="1828800" marR="0" lvl="3" indent="-323850" algn="l">
              <a:lnSpc>
                <a:spcPct val="115000"/>
              </a:lnSpc>
              <a:spcBef>
                <a:spcPts val="600"/>
              </a:spcBef>
              <a:spcAft>
                <a:spcPts val="0"/>
              </a:spcAft>
              <a:buClr>
                <a:srgbClr val="2980A0"/>
              </a:buClr>
              <a:buSzPts val="1500"/>
              <a:buFont typeface="Arial"/>
              <a:buChar char="•"/>
              <a:defRPr sz="1500" b="0" i="0" u="none" strike="noStrike" cap="none">
                <a:solidFill>
                  <a:schemeClr val="lt2"/>
                </a:solidFill>
                <a:latin typeface="Arial"/>
                <a:ea typeface="Arial"/>
                <a:cs typeface="Arial"/>
                <a:sym typeface="Arial"/>
              </a:defRPr>
            </a:lvl4pPr>
            <a:lvl5pPr marL="2286000" marR="0" lvl="4" indent="-317500" algn="l">
              <a:lnSpc>
                <a:spcPct val="115000"/>
              </a:lnSpc>
              <a:spcBef>
                <a:spcPts val="600"/>
              </a:spcBef>
              <a:spcAft>
                <a:spcPts val="0"/>
              </a:spcAft>
              <a:buClr>
                <a:srgbClr val="2980A0"/>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55600" algn="l">
              <a:lnSpc>
                <a:spcPct val="115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15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15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15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
        <p:nvSpPr>
          <p:cNvPr id="88" name="Google Shape;88;g289fdb9218f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9"/>
        <p:cNvGrpSpPr/>
        <p:nvPr/>
      </p:nvGrpSpPr>
      <p:grpSpPr>
        <a:xfrm>
          <a:off x="0" y="0"/>
          <a:ext cx="0" cy="0"/>
          <a:chOff x="0" y="0"/>
          <a:chExt cx="0" cy="0"/>
        </a:xfrm>
      </p:grpSpPr>
      <p:sp>
        <p:nvSpPr>
          <p:cNvPr id="90" name="Google Shape;90;g289fdb9218f_0_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1" name="Google Shape;91;g289fdb9218f_0_4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2" name="Google Shape;92;g289fdb9218f_0_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and Content 6">
  <p:cSld name="1_Title and Content_2">
    <p:bg>
      <p:bgPr>
        <a:solidFill>
          <a:schemeClr val="lt1"/>
        </a:solidFill>
        <a:effectLst/>
      </p:bgPr>
    </p:bg>
    <p:spTree>
      <p:nvGrpSpPr>
        <p:cNvPr id="1" name="Shape 93"/>
        <p:cNvGrpSpPr/>
        <p:nvPr/>
      </p:nvGrpSpPr>
      <p:grpSpPr>
        <a:xfrm>
          <a:off x="0" y="0"/>
          <a:ext cx="0" cy="0"/>
          <a:chOff x="0" y="0"/>
          <a:chExt cx="0" cy="0"/>
        </a:xfrm>
      </p:grpSpPr>
      <p:sp>
        <p:nvSpPr>
          <p:cNvPr id="94" name="Google Shape;94;g289fdb9218f_0_52"/>
          <p:cNvSpPr txBox="1">
            <a:spLocks noGrp="1"/>
          </p:cNvSpPr>
          <p:nvPr>
            <p:ph type="body" idx="1"/>
          </p:nvPr>
        </p:nvSpPr>
        <p:spPr>
          <a:xfrm>
            <a:off x="439950" y="865200"/>
            <a:ext cx="8308500" cy="3842700"/>
          </a:xfrm>
          <a:prstGeom prst="rect">
            <a:avLst/>
          </a:prstGeom>
          <a:noFill/>
          <a:ln>
            <a:noFill/>
          </a:ln>
        </p:spPr>
        <p:txBody>
          <a:bodyPr spcFirstLastPara="1" wrap="square" lIns="0" tIns="45700" rIns="0" bIns="45700" anchor="t" anchorCtr="0">
            <a:noAutofit/>
          </a:bodyPr>
          <a:lstStyle>
            <a:lvl1pPr marL="457200" marR="0" lvl="0" indent="-349250" algn="l">
              <a:lnSpc>
                <a:spcPct val="100000"/>
              </a:lnSpc>
              <a:spcBef>
                <a:spcPts val="600"/>
              </a:spcBef>
              <a:spcAft>
                <a:spcPts val="0"/>
              </a:spcAft>
              <a:buClr>
                <a:schemeClr val="dk2"/>
              </a:buClr>
              <a:buSzPts val="1900"/>
              <a:buFont typeface="Tahoma"/>
              <a:buChar char="●"/>
              <a:defRPr sz="1800" b="0" i="0" u="none" strike="noStrike" cap="none">
                <a:solidFill>
                  <a:srgbClr val="393939"/>
                </a:solidFill>
                <a:latin typeface="Tahoma"/>
                <a:ea typeface="Tahoma"/>
                <a:cs typeface="Tahoma"/>
                <a:sym typeface="Tahoma"/>
              </a:defRPr>
            </a:lvl1pPr>
            <a:lvl2pPr marL="914400" marR="0" lvl="1" indent="-342900" algn="l">
              <a:lnSpc>
                <a:spcPct val="100000"/>
              </a:lnSpc>
              <a:spcBef>
                <a:spcPts val="600"/>
              </a:spcBef>
              <a:spcAft>
                <a:spcPts val="0"/>
              </a:spcAft>
              <a:buClr>
                <a:schemeClr val="dk2"/>
              </a:buClr>
              <a:buSzPts val="1800"/>
              <a:buFont typeface="Tahoma"/>
              <a:buChar char="○"/>
              <a:defRPr sz="1800" b="0" i="0" u="none" strike="noStrike" cap="none">
                <a:solidFill>
                  <a:srgbClr val="393939"/>
                </a:solidFill>
                <a:latin typeface="Tahoma"/>
                <a:ea typeface="Tahoma"/>
                <a:cs typeface="Tahoma"/>
                <a:sym typeface="Tahoma"/>
              </a:defRPr>
            </a:lvl2pPr>
            <a:lvl3pPr marL="1371600" marR="0" lvl="2" indent="-336550" algn="l">
              <a:lnSpc>
                <a:spcPct val="100000"/>
              </a:lnSpc>
              <a:spcBef>
                <a:spcPts val="600"/>
              </a:spcBef>
              <a:spcAft>
                <a:spcPts val="0"/>
              </a:spcAft>
              <a:buClr>
                <a:schemeClr val="dk2"/>
              </a:buClr>
              <a:buSzPts val="1700"/>
              <a:buFont typeface="Tahoma"/>
              <a:buChar char="■"/>
              <a:defRPr sz="1700" b="0" i="0" u="none" strike="noStrike" cap="none">
                <a:solidFill>
                  <a:srgbClr val="393939"/>
                </a:solidFill>
                <a:latin typeface="Tahoma"/>
                <a:ea typeface="Tahoma"/>
                <a:cs typeface="Tahoma"/>
                <a:sym typeface="Tahoma"/>
              </a:defRPr>
            </a:lvl3pPr>
            <a:lvl4pPr marL="1828800" marR="0" lvl="3" indent="-323850" algn="l">
              <a:lnSpc>
                <a:spcPct val="100000"/>
              </a:lnSpc>
              <a:spcBef>
                <a:spcPts val="600"/>
              </a:spcBef>
              <a:spcAft>
                <a:spcPts val="0"/>
              </a:spcAft>
              <a:buClr>
                <a:schemeClr val="dk2"/>
              </a:buClr>
              <a:buSzPts val="1500"/>
              <a:buFont typeface="Tahoma"/>
              <a:buChar char="●"/>
              <a:defRPr sz="1500" b="0" i="0" u="none" strike="noStrike" cap="none">
                <a:solidFill>
                  <a:srgbClr val="393939"/>
                </a:solidFill>
                <a:latin typeface="Tahoma"/>
                <a:ea typeface="Tahoma"/>
                <a:cs typeface="Tahoma"/>
                <a:sym typeface="Tahoma"/>
              </a:defRPr>
            </a:lvl4pPr>
            <a:lvl5pPr marL="2286000" marR="0" lvl="4" indent="-317500" algn="l">
              <a:lnSpc>
                <a:spcPct val="100000"/>
              </a:lnSpc>
              <a:spcBef>
                <a:spcPts val="600"/>
              </a:spcBef>
              <a:spcAft>
                <a:spcPts val="0"/>
              </a:spcAft>
              <a:buClr>
                <a:schemeClr val="dk1"/>
              </a:buClr>
              <a:buSzPts val="1400"/>
              <a:buFont typeface="Tahoma"/>
              <a:buChar char="○"/>
              <a:defRPr sz="1400" b="0" i="0" u="none" strike="noStrike" cap="none">
                <a:solidFill>
                  <a:srgbClr val="393939"/>
                </a:solidFill>
                <a:latin typeface="Tahoma"/>
                <a:ea typeface="Tahoma"/>
                <a:cs typeface="Tahoma"/>
                <a:sym typeface="Tahoma"/>
              </a:defRPr>
            </a:lvl5pPr>
            <a:lvl6pPr marL="2743200" marR="0" lvl="5" indent="-342900" algn="l">
              <a:lnSpc>
                <a:spcPct val="100000"/>
              </a:lnSpc>
              <a:spcBef>
                <a:spcPts val="400"/>
              </a:spcBef>
              <a:spcAft>
                <a:spcPts val="0"/>
              </a:spcAft>
              <a:buClr>
                <a:schemeClr val="dk2"/>
              </a:buClr>
              <a:buSzPts val="1800"/>
              <a:buFont typeface="Tahoma"/>
              <a:buChar char="■"/>
              <a:defRPr sz="1400" b="0" i="0" u="none" strike="noStrike" cap="none">
                <a:solidFill>
                  <a:srgbClr val="000000"/>
                </a:solidFill>
                <a:latin typeface="Tahoma"/>
                <a:ea typeface="Tahoma"/>
                <a:cs typeface="Tahoma"/>
                <a:sym typeface="Tahoma"/>
              </a:defRPr>
            </a:lvl6pPr>
            <a:lvl7pPr marL="3200400" marR="0" lvl="6" indent="-342900" algn="l">
              <a:lnSpc>
                <a:spcPct val="100000"/>
              </a:lnSpc>
              <a:spcBef>
                <a:spcPts val="400"/>
              </a:spcBef>
              <a:spcAft>
                <a:spcPts val="0"/>
              </a:spcAft>
              <a:buClr>
                <a:schemeClr val="dk2"/>
              </a:buClr>
              <a:buSzPts val="1800"/>
              <a:buFont typeface="Tahoma"/>
              <a:buChar char="●"/>
              <a:defRPr sz="1400" b="0" i="0" u="none" strike="noStrike" cap="none">
                <a:solidFill>
                  <a:srgbClr val="000000"/>
                </a:solidFill>
                <a:latin typeface="Tahoma"/>
                <a:ea typeface="Tahoma"/>
                <a:cs typeface="Tahoma"/>
                <a:sym typeface="Tahoma"/>
              </a:defRPr>
            </a:lvl7pPr>
            <a:lvl8pPr marL="3657600" marR="0" lvl="7" indent="-342900" algn="l">
              <a:lnSpc>
                <a:spcPct val="100000"/>
              </a:lnSpc>
              <a:spcBef>
                <a:spcPts val="400"/>
              </a:spcBef>
              <a:spcAft>
                <a:spcPts val="0"/>
              </a:spcAft>
              <a:buClr>
                <a:schemeClr val="dk2"/>
              </a:buClr>
              <a:buSzPts val="1800"/>
              <a:buFont typeface="Tahoma"/>
              <a:buChar char="○"/>
              <a:defRPr sz="1400" b="0" i="0" u="none" strike="noStrike" cap="none">
                <a:solidFill>
                  <a:srgbClr val="000000"/>
                </a:solidFill>
                <a:latin typeface="Tahoma"/>
                <a:ea typeface="Tahoma"/>
                <a:cs typeface="Tahoma"/>
                <a:sym typeface="Tahoma"/>
              </a:defRPr>
            </a:lvl8pPr>
            <a:lvl9pPr marL="4114800" marR="0" lvl="8" indent="-342900" algn="l">
              <a:lnSpc>
                <a:spcPct val="100000"/>
              </a:lnSpc>
              <a:spcBef>
                <a:spcPts val="400"/>
              </a:spcBef>
              <a:spcAft>
                <a:spcPts val="0"/>
              </a:spcAft>
              <a:buClr>
                <a:schemeClr val="dk2"/>
              </a:buClr>
              <a:buSzPts val="1800"/>
              <a:buFont typeface="Tahoma"/>
              <a:buChar char="■"/>
              <a:defRPr sz="1400" b="0" i="0" u="none" strike="noStrike" cap="none">
                <a:solidFill>
                  <a:srgbClr val="000000"/>
                </a:solidFill>
                <a:latin typeface="Tahoma"/>
                <a:ea typeface="Tahoma"/>
                <a:cs typeface="Tahoma"/>
                <a:sym typeface="Tahoma"/>
              </a:defRPr>
            </a:lvl9pPr>
          </a:lstStyle>
          <a:p>
            <a:endParaRPr/>
          </a:p>
        </p:txBody>
      </p:sp>
      <p:pic>
        <p:nvPicPr>
          <p:cNvPr id="95" name="Google Shape;95;g289fdb9218f_0_52"/>
          <p:cNvPicPr preferRelativeResize="0"/>
          <p:nvPr/>
        </p:nvPicPr>
        <p:blipFill rotWithShape="1">
          <a:blip r:embed="rId2">
            <a:alphaModFix/>
          </a:blip>
          <a:srcRect/>
          <a:stretch/>
        </p:blipFill>
        <p:spPr>
          <a:xfrm>
            <a:off x="8435340" y="4801869"/>
            <a:ext cx="501975" cy="193096"/>
          </a:xfrm>
          <a:prstGeom prst="rect">
            <a:avLst/>
          </a:prstGeom>
          <a:noFill/>
          <a:ln>
            <a:noFill/>
          </a:ln>
        </p:spPr>
      </p:pic>
      <p:sp>
        <p:nvSpPr>
          <p:cNvPr id="96" name="Google Shape;96;g289fdb9218f_0_52"/>
          <p:cNvSpPr txBox="1">
            <a:spLocks noGrp="1"/>
          </p:cNvSpPr>
          <p:nvPr>
            <p:ph type="title"/>
          </p:nvPr>
        </p:nvSpPr>
        <p:spPr>
          <a:xfrm>
            <a:off x="439950" y="222450"/>
            <a:ext cx="8497500" cy="4767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chemeClr val="dk1"/>
              </a:buClr>
              <a:buSzPts val="2800"/>
              <a:buFont typeface="Arial"/>
              <a:buNone/>
              <a:defRPr sz="2800" b="0" i="0" u="none" strike="noStrike" cap="none">
                <a:solidFill>
                  <a:schemeClr val="dk1"/>
                </a:solidFill>
                <a:latin typeface="Tahoma"/>
                <a:ea typeface="Tahoma"/>
                <a:cs typeface="Tahoma"/>
                <a:sym typeface="Tahoma"/>
              </a:defRPr>
            </a:lvl1pPr>
            <a:lvl2pPr marR="0" lvl="1"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2pPr>
            <a:lvl3pPr marR="0" lvl="2"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3pPr>
            <a:lvl4pPr marR="0" lvl="3"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4pPr>
            <a:lvl5pPr marR="0" lvl="4"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5pPr>
            <a:lvl6pPr marR="0" lvl="5"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6pPr>
            <a:lvl7pPr marR="0" lvl="6"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7pPr>
            <a:lvl8pPr marR="0" lvl="7"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8pPr>
            <a:lvl9pPr marR="0" lvl="8"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_Number" type="obj">
  <p:cSld name="OBJECT">
    <p:spTree>
      <p:nvGrpSpPr>
        <p:cNvPr id="1" name="Shape 22"/>
        <p:cNvGrpSpPr/>
        <p:nvPr/>
      </p:nvGrpSpPr>
      <p:grpSpPr>
        <a:xfrm>
          <a:off x="0" y="0"/>
          <a:ext cx="0" cy="0"/>
          <a:chOff x="0" y="0"/>
          <a:chExt cx="0" cy="0"/>
        </a:xfrm>
      </p:grpSpPr>
      <p:sp>
        <p:nvSpPr>
          <p:cNvPr id="23" name="Google Shape;23;p62"/>
          <p:cNvSpPr txBox="1">
            <a:spLocks noGrp="1"/>
          </p:cNvSpPr>
          <p:nvPr>
            <p:ph type="title"/>
          </p:nvPr>
        </p:nvSpPr>
        <p:spPr>
          <a:xfrm>
            <a:off x="651510" y="342901"/>
            <a:ext cx="7886700" cy="6858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 name="Google Shape;24;p62"/>
          <p:cNvSpPr txBox="1">
            <a:spLocks noGrp="1"/>
          </p:cNvSpPr>
          <p:nvPr>
            <p:ph type="body" idx="1"/>
          </p:nvPr>
        </p:nvSpPr>
        <p:spPr>
          <a:xfrm>
            <a:off x="1371600" y="1369219"/>
            <a:ext cx="7166700" cy="3263400"/>
          </a:xfrm>
          <a:prstGeom prst="rect">
            <a:avLst/>
          </a:prstGeom>
          <a:noFill/>
          <a:ln>
            <a:noFill/>
          </a:ln>
        </p:spPr>
        <p:txBody>
          <a:bodyPr spcFirstLastPara="1" wrap="square" lIns="68575" tIns="34275" rIns="68575" bIns="34275" anchor="t" anchorCtr="0">
            <a:normAutofit/>
          </a:bodyPr>
          <a:lstStyle>
            <a:lvl1pPr marL="457200" lvl="0" indent="-323850" algn="l">
              <a:lnSpc>
                <a:spcPct val="150000"/>
              </a:lnSpc>
              <a:spcBef>
                <a:spcPts val="800"/>
              </a:spcBef>
              <a:spcAft>
                <a:spcPts val="0"/>
              </a:spcAft>
              <a:buClr>
                <a:schemeClr val="dk2"/>
              </a:buClr>
              <a:buSzPts val="1500"/>
              <a:buFont typeface="Tahoma"/>
              <a:buAutoNum type="arabicPeriod"/>
              <a:defRPr/>
            </a:lvl1pPr>
            <a:lvl2pPr marL="914400" lvl="1" indent="-323850" algn="l">
              <a:lnSpc>
                <a:spcPct val="150000"/>
              </a:lnSpc>
              <a:spcBef>
                <a:spcPts val="400"/>
              </a:spcBef>
              <a:spcAft>
                <a:spcPts val="0"/>
              </a:spcAft>
              <a:buSzPts val="1500"/>
              <a:buFont typeface="Arial"/>
              <a:buChar char="•"/>
              <a:defRPr/>
            </a:lvl2pPr>
            <a:lvl3pPr marL="1371600" lvl="2" indent="-323850" algn="l">
              <a:lnSpc>
                <a:spcPct val="150000"/>
              </a:lnSpc>
              <a:spcBef>
                <a:spcPts val="400"/>
              </a:spcBef>
              <a:spcAft>
                <a:spcPts val="0"/>
              </a:spcAft>
              <a:buSzPts val="1500"/>
              <a:buFont typeface="Arial"/>
              <a:buChar char="•"/>
              <a:defRPr/>
            </a:lvl3pPr>
            <a:lvl4pPr marL="1828800" lvl="3" indent="-323850" algn="l">
              <a:lnSpc>
                <a:spcPct val="150000"/>
              </a:lnSpc>
              <a:spcBef>
                <a:spcPts val="400"/>
              </a:spcBef>
              <a:spcAft>
                <a:spcPts val="0"/>
              </a:spcAft>
              <a:buSzPts val="1500"/>
              <a:buFont typeface="Arial"/>
              <a:buChar char="•"/>
              <a:defRPr/>
            </a:lvl4pPr>
            <a:lvl5pPr marL="2286000" lvl="4" indent="-323850" algn="l">
              <a:lnSpc>
                <a:spcPct val="150000"/>
              </a:lnSpc>
              <a:spcBef>
                <a:spcPts val="400"/>
              </a:spcBef>
              <a:spcAft>
                <a:spcPts val="0"/>
              </a:spcAft>
              <a:buSzPts val="1500"/>
              <a:buFont typeface="Arial"/>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 name="Google Shape;25;p62"/>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9">
    <p:bg>
      <p:bgPr>
        <a:solidFill>
          <a:schemeClr val="dk1"/>
        </a:solidFill>
        <a:effectLst/>
      </p:bgPr>
    </p:bg>
    <p:spTree>
      <p:nvGrpSpPr>
        <p:cNvPr id="1" name="Shape 97"/>
        <p:cNvGrpSpPr/>
        <p:nvPr/>
      </p:nvGrpSpPr>
      <p:grpSpPr>
        <a:xfrm>
          <a:off x="0" y="0"/>
          <a:ext cx="0" cy="0"/>
          <a:chOff x="0" y="0"/>
          <a:chExt cx="0" cy="0"/>
        </a:xfrm>
      </p:grpSpPr>
      <p:sp>
        <p:nvSpPr>
          <p:cNvPr id="98" name="Google Shape;98;g32c08df7a2f_0_1898"/>
          <p:cNvSpPr txBox="1">
            <a:spLocks noGrp="1"/>
          </p:cNvSpPr>
          <p:nvPr>
            <p:ph type="title"/>
          </p:nvPr>
        </p:nvSpPr>
        <p:spPr>
          <a:xfrm>
            <a:off x="354600" y="170775"/>
            <a:ext cx="8434800" cy="519300"/>
          </a:xfrm>
          <a:prstGeom prst="rect">
            <a:avLst/>
          </a:prstGeom>
        </p:spPr>
        <p:txBody>
          <a:bodyPr spcFirstLastPara="1" wrap="square" lIns="68575" tIns="34275" rIns="68575" bIns="34275" anchor="ctr" anchorCtr="0">
            <a:normAutofit/>
          </a:bodyPr>
          <a:lstStyle>
            <a:lvl1pPr lvl="0" algn="ctr">
              <a:spcBef>
                <a:spcPts val="0"/>
              </a:spcBef>
              <a:spcAft>
                <a:spcPts val="0"/>
              </a:spcAft>
              <a:buSzPts val="2800"/>
              <a:buFont typeface="Ubuntu"/>
              <a:buNone/>
              <a:defRPr sz="2800">
                <a:latin typeface="Ubuntu"/>
                <a:ea typeface="Ubuntu"/>
                <a:cs typeface="Ubuntu"/>
                <a:sym typeface="Ubuntu"/>
              </a:defRPr>
            </a:lvl1pPr>
            <a:lvl2pPr lvl="1" algn="ctr">
              <a:spcBef>
                <a:spcPts val="0"/>
              </a:spcBef>
              <a:spcAft>
                <a:spcPts val="0"/>
              </a:spcAft>
              <a:buSzPts val="1100"/>
              <a:buFont typeface="Ubuntu"/>
              <a:buNone/>
              <a:defRPr>
                <a:latin typeface="Ubuntu"/>
                <a:ea typeface="Ubuntu"/>
                <a:cs typeface="Ubuntu"/>
                <a:sym typeface="Ubuntu"/>
              </a:defRPr>
            </a:lvl2pPr>
            <a:lvl3pPr lvl="2" algn="ctr">
              <a:spcBef>
                <a:spcPts val="0"/>
              </a:spcBef>
              <a:spcAft>
                <a:spcPts val="0"/>
              </a:spcAft>
              <a:buSzPts val="1100"/>
              <a:buFont typeface="Ubuntu"/>
              <a:buNone/>
              <a:defRPr>
                <a:latin typeface="Ubuntu"/>
                <a:ea typeface="Ubuntu"/>
                <a:cs typeface="Ubuntu"/>
                <a:sym typeface="Ubuntu"/>
              </a:defRPr>
            </a:lvl3pPr>
            <a:lvl4pPr lvl="3" algn="ctr">
              <a:spcBef>
                <a:spcPts val="0"/>
              </a:spcBef>
              <a:spcAft>
                <a:spcPts val="0"/>
              </a:spcAft>
              <a:buSzPts val="1100"/>
              <a:buFont typeface="Ubuntu"/>
              <a:buNone/>
              <a:defRPr>
                <a:latin typeface="Ubuntu"/>
                <a:ea typeface="Ubuntu"/>
                <a:cs typeface="Ubuntu"/>
                <a:sym typeface="Ubuntu"/>
              </a:defRPr>
            </a:lvl4pPr>
            <a:lvl5pPr lvl="4" algn="ctr">
              <a:spcBef>
                <a:spcPts val="0"/>
              </a:spcBef>
              <a:spcAft>
                <a:spcPts val="0"/>
              </a:spcAft>
              <a:buSzPts val="1100"/>
              <a:buFont typeface="Ubuntu"/>
              <a:buNone/>
              <a:defRPr>
                <a:latin typeface="Ubuntu"/>
                <a:ea typeface="Ubuntu"/>
                <a:cs typeface="Ubuntu"/>
                <a:sym typeface="Ubuntu"/>
              </a:defRPr>
            </a:lvl5pPr>
            <a:lvl6pPr lvl="5" algn="ctr">
              <a:spcBef>
                <a:spcPts val="0"/>
              </a:spcBef>
              <a:spcAft>
                <a:spcPts val="0"/>
              </a:spcAft>
              <a:buSzPts val="1100"/>
              <a:buFont typeface="Ubuntu"/>
              <a:buNone/>
              <a:defRPr>
                <a:latin typeface="Ubuntu"/>
                <a:ea typeface="Ubuntu"/>
                <a:cs typeface="Ubuntu"/>
                <a:sym typeface="Ubuntu"/>
              </a:defRPr>
            </a:lvl6pPr>
            <a:lvl7pPr lvl="6" algn="ctr">
              <a:spcBef>
                <a:spcPts val="0"/>
              </a:spcBef>
              <a:spcAft>
                <a:spcPts val="0"/>
              </a:spcAft>
              <a:buSzPts val="1100"/>
              <a:buFont typeface="Ubuntu"/>
              <a:buNone/>
              <a:defRPr>
                <a:latin typeface="Ubuntu"/>
                <a:ea typeface="Ubuntu"/>
                <a:cs typeface="Ubuntu"/>
                <a:sym typeface="Ubuntu"/>
              </a:defRPr>
            </a:lvl7pPr>
            <a:lvl8pPr lvl="7" algn="ctr">
              <a:spcBef>
                <a:spcPts val="0"/>
              </a:spcBef>
              <a:spcAft>
                <a:spcPts val="0"/>
              </a:spcAft>
              <a:buSzPts val="1100"/>
              <a:buFont typeface="Ubuntu"/>
              <a:buNone/>
              <a:defRPr>
                <a:latin typeface="Ubuntu"/>
                <a:ea typeface="Ubuntu"/>
                <a:cs typeface="Ubuntu"/>
                <a:sym typeface="Ubuntu"/>
              </a:defRPr>
            </a:lvl8pPr>
            <a:lvl9pPr lvl="8" algn="ctr">
              <a:spcBef>
                <a:spcPts val="0"/>
              </a:spcBef>
              <a:spcAft>
                <a:spcPts val="0"/>
              </a:spcAft>
              <a:buSzPts val="1100"/>
              <a:buFont typeface="Ubuntu"/>
              <a:buNone/>
              <a:defRPr>
                <a:latin typeface="Ubuntu"/>
                <a:ea typeface="Ubuntu"/>
                <a:cs typeface="Ubuntu"/>
                <a:sym typeface="Ubuntu"/>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ColSimple">
  <p:cSld name="1_Title and Content_2_3">
    <p:bg>
      <p:bgPr>
        <a:solidFill>
          <a:schemeClr val="lt1"/>
        </a:solidFill>
        <a:effectLst/>
      </p:bgPr>
    </p:bg>
    <p:spTree>
      <p:nvGrpSpPr>
        <p:cNvPr id="1" name="Shape 99"/>
        <p:cNvGrpSpPr/>
        <p:nvPr/>
      </p:nvGrpSpPr>
      <p:grpSpPr>
        <a:xfrm>
          <a:off x="0" y="0"/>
          <a:ext cx="0" cy="0"/>
          <a:chOff x="0" y="0"/>
          <a:chExt cx="0" cy="0"/>
        </a:xfrm>
      </p:grpSpPr>
      <p:sp>
        <p:nvSpPr>
          <p:cNvPr id="100" name="Google Shape;100;g32c08df7a2f_0_1900"/>
          <p:cNvSpPr txBox="1">
            <a:spLocks noGrp="1"/>
          </p:cNvSpPr>
          <p:nvPr>
            <p:ph type="title"/>
          </p:nvPr>
        </p:nvSpPr>
        <p:spPr>
          <a:xfrm>
            <a:off x="411487" y="240030"/>
            <a:ext cx="8270100" cy="4767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chemeClr val="dk2"/>
              </a:buClr>
              <a:buSzPts val="2300"/>
              <a:buFont typeface="Ubuntu"/>
              <a:buNone/>
              <a:defRPr sz="2300" b="1" i="0" u="none" strike="noStrike" cap="none">
                <a:solidFill>
                  <a:schemeClr val="dk2"/>
                </a:solidFill>
                <a:latin typeface="Ubuntu"/>
                <a:ea typeface="Ubuntu"/>
                <a:cs typeface="Ubuntu"/>
                <a:sym typeface="Ubuntu"/>
              </a:defRPr>
            </a:lvl1pPr>
            <a:lvl2pPr marR="0" lvl="1"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2pPr>
            <a:lvl3pPr marR="0" lvl="2"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3pPr>
            <a:lvl4pPr marR="0" lvl="3"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4pPr>
            <a:lvl5pPr marR="0" lvl="4"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5pPr>
            <a:lvl6pPr marR="0" lvl="5"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6pPr>
            <a:lvl7pPr marR="0" lvl="6"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7pPr>
            <a:lvl8pPr marR="0" lvl="7"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8pPr>
            <a:lvl9pPr marR="0" lvl="8"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9pPr>
          </a:lstStyle>
          <a:p>
            <a:endParaRPr/>
          </a:p>
        </p:txBody>
      </p:sp>
      <p:cxnSp>
        <p:nvCxnSpPr>
          <p:cNvPr id="101" name="Google Shape;101;g32c08df7a2f_0_1900"/>
          <p:cNvCxnSpPr/>
          <p:nvPr/>
        </p:nvCxnSpPr>
        <p:spPr>
          <a:xfrm>
            <a:off x="4572000" y="1600200"/>
            <a:ext cx="0" cy="2712300"/>
          </a:xfrm>
          <a:prstGeom prst="straightConnector1">
            <a:avLst/>
          </a:prstGeom>
          <a:noFill/>
          <a:ln w="19050" cap="flat" cmpd="sng">
            <a:solidFill>
              <a:schemeClr val="accent6"/>
            </a:solidFill>
            <a:prstDash val="solid"/>
            <a:round/>
            <a:headEnd type="none" w="med" len="med"/>
            <a:tailEnd type="none" w="med" len="med"/>
          </a:ln>
        </p:spPr>
      </p:cxnSp>
      <p:sp>
        <p:nvSpPr>
          <p:cNvPr id="102" name="Google Shape;102;g32c08df7a2f_0_1900"/>
          <p:cNvSpPr txBox="1">
            <a:spLocks noGrp="1"/>
          </p:cNvSpPr>
          <p:nvPr>
            <p:ph type="title" idx="2"/>
          </p:nvPr>
        </p:nvSpPr>
        <p:spPr>
          <a:xfrm>
            <a:off x="5184094" y="2855214"/>
            <a:ext cx="3033600" cy="8709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chemeClr val="lt1"/>
              </a:buClr>
              <a:buSzPts val="1700"/>
              <a:buFont typeface="Ubuntu"/>
              <a:buNone/>
              <a:defRPr sz="1700" i="0" u="none" strike="noStrike" cap="none">
                <a:solidFill>
                  <a:schemeClr val="lt1"/>
                </a:solidFill>
                <a:latin typeface="Ubuntu"/>
                <a:ea typeface="Ubuntu"/>
                <a:cs typeface="Ubuntu"/>
                <a:sym typeface="Ubuntu"/>
              </a:defRPr>
            </a:lvl1pPr>
            <a:lvl2pPr marR="0" lvl="1"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2pPr>
            <a:lvl3pPr marR="0" lvl="2"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3pPr>
            <a:lvl4pPr marR="0" lvl="3"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4pPr>
            <a:lvl5pPr marR="0" lvl="4"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5pPr>
            <a:lvl6pPr marR="0" lvl="5"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6pPr>
            <a:lvl7pPr marR="0" lvl="6"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7pPr>
            <a:lvl8pPr marR="0" lvl="7"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8pPr>
            <a:lvl9pPr marR="0" lvl="8"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9pPr>
          </a:lstStyle>
          <a:p>
            <a:endParaRPr/>
          </a:p>
        </p:txBody>
      </p:sp>
      <p:sp>
        <p:nvSpPr>
          <p:cNvPr id="103" name="Google Shape;103;g32c08df7a2f_0_1900"/>
          <p:cNvSpPr txBox="1">
            <a:spLocks noGrp="1"/>
          </p:cNvSpPr>
          <p:nvPr>
            <p:ph type="title" idx="3"/>
          </p:nvPr>
        </p:nvSpPr>
        <p:spPr>
          <a:xfrm>
            <a:off x="925688" y="2855214"/>
            <a:ext cx="3033600" cy="8709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chemeClr val="lt1"/>
              </a:buClr>
              <a:buSzPts val="1700"/>
              <a:buFont typeface="Ubuntu"/>
              <a:buNone/>
              <a:defRPr sz="1700" i="0" u="none" strike="noStrike" cap="none">
                <a:solidFill>
                  <a:schemeClr val="lt1"/>
                </a:solidFill>
                <a:latin typeface="Ubuntu"/>
                <a:ea typeface="Ubuntu"/>
                <a:cs typeface="Ubuntu"/>
                <a:sym typeface="Ubuntu"/>
              </a:defRPr>
            </a:lvl1pPr>
            <a:lvl2pPr marR="0" lvl="1"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2pPr>
            <a:lvl3pPr marR="0" lvl="2"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3pPr>
            <a:lvl4pPr marR="0" lvl="3"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4pPr>
            <a:lvl5pPr marR="0" lvl="4"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5pPr>
            <a:lvl6pPr marR="0" lvl="5"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6pPr>
            <a:lvl7pPr marR="0" lvl="6"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7pPr>
            <a:lvl8pPr marR="0" lvl="7"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8pPr>
            <a:lvl9pPr marR="0" lvl="8"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9pPr>
          </a:lstStyle>
          <a:p>
            <a:endParaRPr/>
          </a:p>
        </p:txBody>
      </p:sp>
      <p:sp>
        <p:nvSpPr>
          <p:cNvPr id="104" name="Google Shape;104;g32c08df7a2f_0_1900"/>
          <p:cNvSpPr>
            <a:spLocks noGrp="1"/>
          </p:cNvSpPr>
          <p:nvPr>
            <p:ph type="pic" idx="4"/>
          </p:nvPr>
        </p:nvSpPr>
        <p:spPr>
          <a:xfrm>
            <a:off x="1842338" y="1600200"/>
            <a:ext cx="1200300" cy="1200300"/>
          </a:xfrm>
          <a:prstGeom prst="roundRect">
            <a:avLst>
              <a:gd name="adj" fmla="val 2557"/>
            </a:avLst>
          </a:prstGeom>
          <a:noFill/>
          <a:ln>
            <a:noFill/>
          </a:ln>
        </p:spPr>
      </p:sp>
      <p:sp>
        <p:nvSpPr>
          <p:cNvPr id="105" name="Google Shape;105;g32c08df7a2f_0_1900"/>
          <p:cNvSpPr>
            <a:spLocks noGrp="1"/>
          </p:cNvSpPr>
          <p:nvPr>
            <p:ph type="pic" idx="5"/>
          </p:nvPr>
        </p:nvSpPr>
        <p:spPr>
          <a:xfrm>
            <a:off x="6100744" y="1600200"/>
            <a:ext cx="1200300" cy="1200300"/>
          </a:xfrm>
          <a:prstGeom prst="roundRect">
            <a:avLst>
              <a:gd name="adj" fmla="val 2557"/>
            </a:avLst>
          </a:prstGeom>
          <a:noFill/>
          <a:ln>
            <a:noFill/>
          </a:ln>
        </p:spPr>
      </p:sp>
      <p:pic>
        <p:nvPicPr>
          <p:cNvPr id="106" name="Google Shape;106;g32c08df7a2f_0_1900"/>
          <p:cNvPicPr preferRelativeResize="0"/>
          <p:nvPr/>
        </p:nvPicPr>
        <p:blipFill rotWithShape="1">
          <a:blip r:embed="rId2">
            <a:alphaModFix/>
          </a:blip>
          <a:srcRect l="49" r="49"/>
          <a:stretch/>
        </p:blipFill>
        <p:spPr>
          <a:xfrm>
            <a:off x="8435340" y="4801867"/>
            <a:ext cx="501975" cy="19309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roduct Layout Right ALT">
  <p:cSld name="CUSTOM_2_1_2">
    <p:spTree>
      <p:nvGrpSpPr>
        <p:cNvPr id="1" name="Shape 107"/>
        <p:cNvGrpSpPr/>
        <p:nvPr/>
      </p:nvGrpSpPr>
      <p:grpSpPr>
        <a:xfrm>
          <a:off x="0" y="0"/>
          <a:ext cx="0" cy="0"/>
          <a:chOff x="0" y="0"/>
          <a:chExt cx="0" cy="0"/>
        </a:xfrm>
      </p:grpSpPr>
      <p:sp>
        <p:nvSpPr>
          <p:cNvPr id="108" name="Google Shape;108;g32c08df7a2f_0_1908"/>
          <p:cNvSpPr txBox="1">
            <a:spLocks noGrp="1"/>
          </p:cNvSpPr>
          <p:nvPr>
            <p:ph type="body" idx="1"/>
          </p:nvPr>
        </p:nvSpPr>
        <p:spPr>
          <a:xfrm>
            <a:off x="354600" y="1143000"/>
            <a:ext cx="4033800" cy="3913200"/>
          </a:xfrm>
          <a:prstGeom prst="rect">
            <a:avLst/>
          </a:prstGeom>
        </p:spPr>
        <p:txBody>
          <a:bodyPr spcFirstLastPara="1" wrap="square" lIns="68575" tIns="34275" rIns="68575" bIns="34275" anchor="t" anchorCtr="0">
            <a:normAutofit/>
          </a:bodyPr>
          <a:lstStyle>
            <a:lvl1pPr marL="457200" lvl="0" indent="-228600">
              <a:lnSpc>
                <a:spcPct val="115000"/>
              </a:lnSpc>
              <a:spcBef>
                <a:spcPts val="800"/>
              </a:spcBef>
              <a:spcAft>
                <a:spcPts val="0"/>
              </a:spcAft>
              <a:buSzPts val="1700"/>
              <a:buNone/>
              <a:defRPr sz="1700"/>
            </a:lvl1pPr>
            <a:lvl2pPr marL="914400" lvl="1" indent="-336550">
              <a:lnSpc>
                <a:spcPct val="115000"/>
              </a:lnSpc>
              <a:spcBef>
                <a:spcPts val="400"/>
              </a:spcBef>
              <a:spcAft>
                <a:spcPts val="0"/>
              </a:spcAft>
              <a:buSzPts val="1700"/>
              <a:buChar char="•"/>
              <a:defRPr sz="1700"/>
            </a:lvl2pPr>
            <a:lvl3pPr marL="1371600" lvl="2" indent="-336550">
              <a:lnSpc>
                <a:spcPct val="115000"/>
              </a:lnSpc>
              <a:spcBef>
                <a:spcPts val="400"/>
              </a:spcBef>
              <a:spcAft>
                <a:spcPts val="0"/>
              </a:spcAft>
              <a:buSzPts val="1700"/>
              <a:buChar char="•"/>
              <a:defRPr sz="1700"/>
            </a:lvl3pPr>
            <a:lvl4pPr marL="1828800" lvl="3" indent="-336550">
              <a:lnSpc>
                <a:spcPct val="115000"/>
              </a:lnSpc>
              <a:spcBef>
                <a:spcPts val="400"/>
              </a:spcBef>
              <a:spcAft>
                <a:spcPts val="0"/>
              </a:spcAft>
              <a:buSzPts val="1700"/>
              <a:buChar char="•"/>
              <a:defRPr sz="1700"/>
            </a:lvl4pPr>
            <a:lvl5pPr marL="2286000" lvl="4" indent="-336550">
              <a:lnSpc>
                <a:spcPct val="115000"/>
              </a:lnSpc>
              <a:spcBef>
                <a:spcPts val="400"/>
              </a:spcBef>
              <a:spcAft>
                <a:spcPts val="0"/>
              </a:spcAft>
              <a:buSzPts val="1700"/>
              <a:buChar char="•"/>
              <a:defRPr sz="1700"/>
            </a:lvl5pPr>
            <a:lvl6pPr marL="2743200" lvl="5" indent="-336550">
              <a:lnSpc>
                <a:spcPct val="115000"/>
              </a:lnSpc>
              <a:spcBef>
                <a:spcPts val="400"/>
              </a:spcBef>
              <a:spcAft>
                <a:spcPts val="0"/>
              </a:spcAft>
              <a:buSzPts val="1700"/>
              <a:buChar char="•"/>
              <a:defRPr sz="1700"/>
            </a:lvl6pPr>
            <a:lvl7pPr marL="3200400" lvl="6" indent="-336550">
              <a:lnSpc>
                <a:spcPct val="115000"/>
              </a:lnSpc>
              <a:spcBef>
                <a:spcPts val="400"/>
              </a:spcBef>
              <a:spcAft>
                <a:spcPts val="0"/>
              </a:spcAft>
              <a:buSzPts val="1700"/>
              <a:buChar char="•"/>
              <a:defRPr sz="1700"/>
            </a:lvl7pPr>
            <a:lvl8pPr marL="3657600" lvl="7" indent="-336550">
              <a:lnSpc>
                <a:spcPct val="115000"/>
              </a:lnSpc>
              <a:spcBef>
                <a:spcPts val="400"/>
              </a:spcBef>
              <a:spcAft>
                <a:spcPts val="0"/>
              </a:spcAft>
              <a:buSzPts val="1700"/>
              <a:buChar char="•"/>
              <a:defRPr sz="1700"/>
            </a:lvl8pPr>
            <a:lvl9pPr marL="4114800" lvl="8" indent="-336550">
              <a:lnSpc>
                <a:spcPct val="115000"/>
              </a:lnSpc>
              <a:spcBef>
                <a:spcPts val="400"/>
              </a:spcBef>
              <a:spcAft>
                <a:spcPts val="0"/>
              </a:spcAft>
              <a:buSzPts val="1700"/>
              <a:buChar char="•"/>
              <a:defRPr sz="1700"/>
            </a:lvl9pPr>
          </a:lstStyle>
          <a:p>
            <a:endParaRPr/>
          </a:p>
        </p:txBody>
      </p:sp>
      <p:sp>
        <p:nvSpPr>
          <p:cNvPr id="109" name="Google Shape;109;g32c08df7a2f_0_1908"/>
          <p:cNvSpPr txBox="1">
            <a:spLocks noGrp="1"/>
          </p:cNvSpPr>
          <p:nvPr>
            <p:ph type="title"/>
          </p:nvPr>
        </p:nvSpPr>
        <p:spPr>
          <a:xfrm>
            <a:off x="354600" y="170775"/>
            <a:ext cx="8434800" cy="519300"/>
          </a:xfrm>
          <a:prstGeom prst="rect">
            <a:avLst/>
          </a:prstGeom>
        </p:spPr>
        <p:txBody>
          <a:bodyPr spcFirstLastPara="1" wrap="square" lIns="68575" tIns="34275" rIns="68575" bIns="34275" anchor="ctr" anchorCtr="0">
            <a:normAutofit/>
          </a:bodyPr>
          <a:lstStyle>
            <a:lvl1pPr lvl="0">
              <a:spcBef>
                <a:spcPts val="0"/>
              </a:spcBef>
              <a:spcAft>
                <a:spcPts val="0"/>
              </a:spcAft>
              <a:buSzPts val="2800"/>
              <a:buFont typeface="Ubuntu"/>
              <a:buNone/>
              <a:defRPr sz="2800">
                <a:latin typeface="Ubuntu"/>
                <a:ea typeface="Ubuntu"/>
                <a:cs typeface="Ubuntu"/>
                <a:sym typeface="Ubuntu"/>
              </a:defRPr>
            </a:lvl1pPr>
            <a:lvl2pPr lvl="1">
              <a:spcBef>
                <a:spcPts val="0"/>
              </a:spcBef>
              <a:spcAft>
                <a:spcPts val="0"/>
              </a:spcAft>
              <a:buSzPts val="1100"/>
              <a:buFont typeface="Ubuntu"/>
              <a:buNone/>
              <a:defRPr>
                <a:latin typeface="Ubuntu"/>
                <a:ea typeface="Ubuntu"/>
                <a:cs typeface="Ubuntu"/>
                <a:sym typeface="Ubuntu"/>
              </a:defRPr>
            </a:lvl2pPr>
            <a:lvl3pPr lvl="2">
              <a:spcBef>
                <a:spcPts val="0"/>
              </a:spcBef>
              <a:spcAft>
                <a:spcPts val="0"/>
              </a:spcAft>
              <a:buSzPts val="1100"/>
              <a:buFont typeface="Ubuntu"/>
              <a:buNone/>
              <a:defRPr>
                <a:latin typeface="Ubuntu"/>
                <a:ea typeface="Ubuntu"/>
                <a:cs typeface="Ubuntu"/>
                <a:sym typeface="Ubuntu"/>
              </a:defRPr>
            </a:lvl3pPr>
            <a:lvl4pPr lvl="3">
              <a:spcBef>
                <a:spcPts val="0"/>
              </a:spcBef>
              <a:spcAft>
                <a:spcPts val="0"/>
              </a:spcAft>
              <a:buSzPts val="1100"/>
              <a:buFont typeface="Ubuntu"/>
              <a:buNone/>
              <a:defRPr>
                <a:latin typeface="Ubuntu"/>
                <a:ea typeface="Ubuntu"/>
                <a:cs typeface="Ubuntu"/>
                <a:sym typeface="Ubuntu"/>
              </a:defRPr>
            </a:lvl4pPr>
            <a:lvl5pPr lvl="4">
              <a:spcBef>
                <a:spcPts val="0"/>
              </a:spcBef>
              <a:spcAft>
                <a:spcPts val="0"/>
              </a:spcAft>
              <a:buSzPts val="1100"/>
              <a:buFont typeface="Ubuntu"/>
              <a:buNone/>
              <a:defRPr>
                <a:latin typeface="Ubuntu"/>
                <a:ea typeface="Ubuntu"/>
                <a:cs typeface="Ubuntu"/>
                <a:sym typeface="Ubuntu"/>
              </a:defRPr>
            </a:lvl5pPr>
            <a:lvl6pPr lvl="5">
              <a:spcBef>
                <a:spcPts val="0"/>
              </a:spcBef>
              <a:spcAft>
                <a:spcPts val="0"/>
              </a:spcAft>
              <a:buSzPts val="1100"/>
              <a:buFont typeface="Ubuntu"/>
              <a:buNone/>
              <a:defRPr>
                <a:latin typeface="Ubuntu"/>
                <a:ea typeface="Ubuntu"/>
                <a:cs typeface="Ubuntu"/>
                <a:sym typeface="Ubuntu"/>
              </a:defRPr>
            </a:lvl6pPr>
            <a:lvl7pPr lvl="6">
              <a:spcBef>
                <a:spcPts val="0"/>
              </a:spcBef>
              <a:spcAft>
                <a:spcPts val="0"/>
              </a:spcAft>
              <a:buSzPts val="1100"/>
              <a:buFont typeface="Ubuntu"/>
              <a:buNone/>
              <a:defRPr>
                <a:latin typeface="Ubuntu"/>
                <a:ea typeface="Ubuntu"/>
                <a:cs typeface="Ubuntu"/>
                <a:sym typeface="Ubuntu"/>
              </a:defRPr>
            </a:lvl7pPr>
            <a:lvl8pPr lvl="7">
              <a:spcBef>
                <a:spcPts val="0"/>
              </a:spcBef>
              <a:spcAft>
                <a:spcPts val="0"/>
              </a:spcAft>
              <a:buSzPts val="1100"/>
              <a:buFont typeface="Ubuntu"/>
              <a:buNone/>
              <a:defRPr>
                <a:latin typeface="Ubuntu"/>
                <a:ea typeface="Ubuntu"/>
                <a:cs typeface="Ubuntu"/>
                <a:sym typeface="Ubuntu"/>
              </a:defRPr>
            </a:lvl8pPr>
            <a:lvl9pPr lvl="8">
              <a:spcBef>
                <a:spcPts val="0"/>
              </a:spcBef>
              <a:spcAft>
                <a:spcPts val="0"/>
              </a:spcAft>
              <a:buSzPts val="1100"/>
              <a:buFont typeface="Ubuntu"/>
              <a:buNone/>
              <a:defRPr>
                <a:latin typeface="Ubuntu"/>
                <a:ea typeface="Ubuntu"/>
                <a:cs typeface="Ubuntu"/>
                <a:sym typeface="Ubuntu"/>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Item Layout 2">
  <p:cSld name="TITLE_ONLY_6_1">
    <p:spTree>
      <p:nvGrpSpPr>
        <p:cNvPr id="1" name="Shape 110"/>
        <p:cNvGrpSpPr/>
        <p:nvPr/>
      </p:nvGrpSpPr>
      <p:grpSpPr>
        <a:xfrm>
          <a:off x="0" y="0"/>
          <a:ext cx="0" cy="0"/>
          <a:chOff x="0" y="0"/>
          <a:chExt cx="0" cy="0"/>
        </a:xfrm>
      </p:grpSpPr>
      <p:sp>
        <p:nvSpPr>
          <p:cNvPr id="111" name="Google Shape;111;g32c08df7a2f_0_1911"/>
          <p:cNvSpPr txBox="1">
            <a:spLocks noGrp="1"/>
          </p:cNvSpPr>
          <p:nvPr>
            <p:ph type="title"/>
          </p:nvPr>
        </p:nvSpPr>
        <p:spPr>
          <a:xfrm>
            <a:off x="354600" y="170775"/>
            <a:ext cx="8434800" cy="519300"/>
          </a:xfrm>
          <a:prstGeom prst="rect">
            <a:avLst/>
          </a:prstGeom>
        </p:spPr>
        <p:txBody>
          <a:bodyPr spcFirstLastPara="1" wrap="square" lIns="68575" tIns="34275" rIns="68575" bIns="34275" anchor="ctr" anchorCtr="0">
            <a:normAutofit/>
          </a:bodyPr>
          <a:lstStyle>
            <a:lvl1pPr lvl="0" algn="ctr">
              <a:spcBef>
                <a:spcPts val="0"/>
              </a:spcBef>
              <a:spcAft>
                <a:spcPts val="0"/>
              </a:spcAft>
              <a:buSzPts val="2800"/>
              <a:buFont typeface="Ubuntu"/>
              <a:buNone/>
              <a:defRPr sz="2800">
                <a:latin typeface="Ubuntu"/>
                <a:ea typeface="Ubuntu"/>
                <a:cs typeface="Ubuntu"/>
                <a:sym typeface="Ubuntu"/>
              </a:defRPr>
            </a:lvl1pPr>
            <a:lvl2pPr lvl="1" algn="ctr">
              <a:spcBef>
                <a:spcPts val="0"/>
              </a:spcBef>
              <a:spcAft>
                <a:spcPts val="0"/>
              </a:spcAft>
              <a:buSzPts val="1100"/>
              <a:buFont typeface="Ubuntu"/>
              <a:buNone/>
              <a:defRPr>
                <a:latin typeface="Ubuntu"/>
                <a:ea typeface="Ubuntu"/>
                <a:cs typeface="Ubuntu"/>
                <a:sym typeface="Ubuntu"/>
              </a:defRPr>
            </a:lvl2pPr>
            <a:lvl3pPr lvl="2" algn="ctr">
              <a:spcBef>
                <a:spcPts val="0"/>
              </a:spcBef>
              <a:spcAft>
                <a:spcPts val="0"/>
              </a:spcAft>
              <a:buSzPts val="1100"/>
              <a:buFont typeface="Ubuntu"/>
              <a:buNone/>
              <a:defRPr>
                <a:latin typeface="Ubuntu"/>
                <a:ea typeface="Ubuntu"/>
                <a:cs typeface="Ubuntu"/>
                <a:sym typeface="Ubuntu"/>
              </a:defRPr>
            </a:lvl3pPr>
            <a:lvl4pPr lvl="3" algn="ctr">
              <a:spcBef>
                <a:spcPts val="0"/>
              </a:spcBef>
              <a:spcAft>
                <a:spcPts val="0"/>
              </a:spcAft>
              <a:buSzPts val="1100"/>
              <a:buFont typeface="Ubuntu"/>
              <a:buNone/>
              <a:defRPr>
                <a:latin typeface="Ubuntu"/>
                <a:ea typeface="Ubuntu"/>
                <a:cs typeface="Ubuntu"/>
                <a:sym typeface="Ubuntu"/>
              </a:defRPr>
            </a:lvl4pPr>
            <a:lvl5pPr lvl="4" algn="ctr">
              <a:spcBef>
                <a:spcPts val="0"/>
              </a:spcBef>
              <a:spcAft>
                <a:spcPts val="0"/>
              </a:spcAft>
              <a:buSzPts val="1100"/>
              <a:buFont typeface="Ubuntu"/>
              <a:buNone/>
              <a:defRPr>
                <a:latin typeface="Ubuntu"/>
                <a:ea typeface="Ubuntu"/>
                <a:cs typeface="Ubuntu"/>
                <a:sym typeface="Ubuntu"/>
              </a:defRPr>
            </a:lvl5pPr>
            <a:lvl6pPr lvl="5" algn="ctr">
              <a:spcBef>
                <a:spcPts val="0"/>
              </a:spcBef>
              <a:spcAft>
                <a:spcPts val="0"/>
              </a:spcAft>
              <a:buSzPts val="1100"/>
              <a:buFont typeface="Ubuntu"/>
              <a:buNone/>
              <a:defRPr>
                <a:latin typeface="Ubuntu"/>
                <a:ea typeface="Ubuntu"/>
                <a:cs typeface="Ubuntu"/>
                <a:sym typeface="Ubuntu"/>
              </a:defRPr>
            </a:lvl6pPr>
            <a:lvl7pPr lvl="6" algn="ctr">
              <a:spcBef>
                <a:spcPts val="0"/>
              </a:spcBef>
              <a:spcAft>
                <a:spcPts val="0"/>
              </a:spcAft>
              <a:buSzPts val="1100"/>
              <a:buFont typeface="Ubuntu"/>
              <a:buNone/>
              <a:defRPr>
                <a:latin typeface="Ubuntu"/>
                <a:ea typeface="Ubuntu"/>
                <a:cs typeface="Ubuntu"/>
                <a:sym typeface="Ubuntu"/>
              </a:defRPr>
            </a:lvl7pPr>
            <a:lvl8pPr lvl="7" algn="ctr">
              <a:spcBef>
                <a:spcPts val="0"/>
              </a:spcBef>
              <a:spcAft>
                <a:spcPts val="0"/>
              </a:spcAft>
              <a:buSzPts val="1100"/>
              <a:buFont typeface="Ubuntu"/>
              <a:buNone/>
              <a:defRPr>
                <a:latin typeface="Ubuntu"/>
                <a:ea typeface="Ubuntu"/>
                <a:cs typeface="Ubuntu"/>
                <a:sym typeface="Ubuntu"/>
              </a:defRPr>
            </a:lvl8pPr>
            <a:lvl9pPr lvl="8" algn="ctr">
              <a:spcBef>
                <a:spcPts val="0"/>
              </a:spcBef>
              <a:spcAft>
                <a:spcPts val="0"/>
              </a:spcAft>
              <a:buSzPts val="1100"/>
              <a:buFont typeface="Ubuntu"/>
              <a:buNone/>
              <a:defRPr>
                <a:latin typeface="Ubuntu"/>
                <a:ea typeface="Ubuntu"/>
                <a:cs typeface="Ubuntu"/>
                <a:sym typeface="Ubuntu"/>
              </a:defRPr>
            </a:lvl9pPr>
          </a:lstStyle>
          <a:p>
            <a:endParaRPr/>
          </a:p>
        </p:txBody>
      </p:sp>
      <p:grpSp>
        <p:nvGrpSpPr>
          <p:cNvPr id="112" name="Google Shape;112;g32c08df7a2f_0_1911"/>
          <p:cNvGrpSpPr/>
          <p:nvPr/>
        </p:nvGrpSpPr>
        <p:grpSpPr>
          <a:xfrm>
            <a:off x="3185277" y="1563836"/>
            <a:ext cx="2773446" cy="2573875"/>
            <a:chOff x="3156455" y="1622083"/>
            <a:chExt cx="2773446" cy="2068200"/>
          </a:xfrm>
        </p:grpSpPr>
        <p:cxnSp>
          <p:nvCxnSpPr>
            <p:cNvPr id="113" name="Google Shape;113;g32c08df7a2f_0_1911"/>
            <p:cNvCxnSpPr/>
            <p:nvPr/>
          </p:nvCxnSpPr>
          <p:spPr>
            <a:xfrm>
              <a:off x="5929901" y="1622083"/>
              <a:ext cx="0" cy="2068200"/>
            </a:xfrm>
            <a:prstGeom prst="straightConnector1">
              <a:avLst/>
            </a:prstGeom>
            <a:noFill/>
            <a:ln w="9525" cap="flat" cmpd="sng">
              <a:solidFill>
                <a:schemeClr val="accent6"/>
              </a:solidFill>
              <a:prstDash val="solid"/>
              <a:round/>
              <a:headEnd type="none" w="med" len="med"/>
              <a:tailEnd type="none" w="med" len="med"/>
            </a:ln>
          </p:spPr>
        </p:cxnSp>
        <p:cxnSp>
          <p:nvCxnSpPr>
            <p:cNvPr id="114" name="Google Shape;114;g32c08df7a2f_0_1911"/>
            <p:cNvCxnSpPr/>
            <p:nvPr/>
          </p:nvCxnSpPr>
          <p:spPr>
            <a:xfrm>
              <a:off x="3156455" y="1622083"/>
              <a:ext cx="0" cy="2068200"/>
            </a:xfrm>
            <a:prstGeom prst="straightConnector1">
              <a:avLst/>
            </a:prstGeom>
            <a:noFill/>
            <a:ln w="9525" cap="flat" cmpd="sng">
              <a:solidFill>
                <a:schemeClr val="accent6"/>
              </a:solidFill>
              <a:prstDash val="solid"/>
              <a:round/>
              <a:headEnd type="none" w="med" len="med"/>
              <a:tailEnd type="none" w="med" len="med"/>
            </a:ln>
          </p:spPr>
        </p:cxnSp>
      </p:grpSp>
      <p:sp>
        <p:nvSpPr>
          <p:cNvPr id="115" name="Google Shape;115;g32c08df7a2f_0_1911"/>
          <p:cNvSpPr txBox="1">
            <a:spLocks noGrp="1"/>
          </p:cNvSpPr>
          <p:nvPr>
            <p:ph type="subTitle" idx="1"/>
          </p:nvPr>
        </p:nvSpPr>
        <p:spPr>
          <a:xfrm>
            <a:off x="376638" y="2693475"/>
            <a:ext cx="2743200" cy="1066800"/>
          </a:xfrm>
          <a:prstGeom prst="rect">
            <a:avLst/>
          </a:prstGeom>
        </p:spPr>
        <p:txBody>
          <a:bodyPr spcFirstLastPara="1" wrap="square" lIns="68575" tIns="34275" rIns="68575" bIns="34275" anchor="t" anchorCtr="0">
            <a:normAutofit/>
          </a:bodyPr>
          <a:lstStyle>
            <a:lvl1pPr lvl="0" algn="ctr">
              <a:spcBef>
                <a:spcPts val="800"/>
              </a:spcBef>
              <a:spcAft>
                <a:spcPts val="0"/>
              </a:spcAft>
              <a:buClr>
                <a:schemeClr val="dk1"/>
              </a:buClr>
              <a:buSzPts val="1800"/>
              <a:buNone/>
              <a:defRPr sz="1800">
                <a:solidFill>
                  <a:schemeClr val="dk1"/>
                </a:solidFill>
              </a:defRPr>
            </a:lvl1pPr>
            <a:lvl2pPr lvl="1" algn="ctr">
              <a:spcBef>
                <a:spcPts val="400"/>
              </a:spcBef>
              <a:spcAft>
                <a:spcPts val="0"/>
              </a:spcAft>
              <a:buClr>
                <a:schemeClr val="dk1"/>
              </a:buClr>
              <a:buSzPts val="1800"/>
              <a:buNone/>
              <a:defRPr sz="1800">
                <a:solidFill>
                  <a:schemeClr val="dk1"/>
                </a:solidFill>
              </a:defRPr>
            </a:lvl2pPr>
            <a:lvl3pPr lvl="2" algn="ctr">
              <a:spcBef>
                <a:spcPts val="400"/>
              </a:spcBef>
              <a:spcAft>
                <a:spcPts val="0"/>
              </a:spcAft>
              <a:buClr>
                <a:schemeClr val="dk1"/>
              </a:buClr>
              <a:buSzPts val="1800"/>
              <a:buNone/>
              <a:defRPr sz="1800">
                <a:solidFill>
                  <a:schemeClr val="dk1"/>
                </a:solidFill>
              </a:defRPr>
            </a:lvl3pPr>
            <a:lvl4pPr lvl="3" algn="ctr">
              <a:spcBef>
                <a:spcPts val="400"/>
              </a:spcBef>
              <a:spcAft>
                <a:spcPts val="0"/>
              </a:spcAft>
              <a:buClr>
                <a:schemeClr val="dk1"/>
              </a:buClr>
              <a:buSzPts val="1800"/>
              <a:buNone/>
              <a:defRPr sz="1800">
                <a:solidFill>
                  <a:schemeClr val="dk1"/>
                </a:solidFill>
              </a:defRPr>
            </a:lvl4pPr>
            <a:lvl5pPr lvl="4" algn="ctr">
              <a:spcBef>
                <a:spcPts val="400"/>
              </a:spcBef>
              <a:spcAft>
                <a:spcPts val="0"/>
              </a:spcAft>
              <a:buClr>
                <a:schemeClr val="dk1"/>
              </a:buClr>
              <a:buSzPts val="1800"/>
              <a:buNone/>
              <a:defRPr sz="1800">
                <a:solidFill>
                  <a:schemeClr val="dk1"/>
                </a:solidFill>
              </a:defRPr>
            </a:lvl5pPr>
            <a:lvl6pPr lvl="5" algn="ctr">
              <a:spcBef>
                <a:spcPts val="400"/>
              </a:spcBef>
              <a:spcAft>
                <a:spcPts val="0"/>
              </a:spcAft>
              <a:buClr>
                <a:schemeClr val="dk1"/>
              </a:buClr>
              <a:buSzPts val="1800"/>
              <a:buNone/>
              <a:defRPr sz="1800">
                <a:solidFill>
                  <a:schemeClr val="dk1"/>
                </a:solidFill>
              </a:defRPr>
            </a:lvl6pPr>
            <a:lvl7pPr lvl="6" algn="ctr">
              <a:spcBef>
                <a:spcPts val="400"/>
              </a:spcBef>
              <a:spcAft>
                <a:spcPts val="0"/>
              </a:spcAft>
              <a:buClr>
                <a:schemeClr val="dk1"/>
              </a:buClr>
              <a:buSzPts val="1800"/>
              <a:buNone/>
              <a:defRPr sz="1800">
                <a:solidFill>
                  <a:schemeClr val="dk1"/>
                </a:solidFill>
              </a:defRPr>
            </a:lvl7pPr>
            <a:lvl8pPr lvl="7" algn="ctr">
              <a:spcBef>
                <a:spcPts val="400"/>
              </a:spcBef>
              <a:spcAft>
                <a:spcPts val="0"/>
              </a:spcAft>
              <a:buClr>
                <a:schemeClr val="dk1"/>
              </a:buClr>
              <a:buSzPts val="1800"/>
              <a:buNone/>
              <a:defRPr sz="1800">
                <a:solidFill>
                  <a:schemeClr val="dk1"/>
                </a:solidFill>
              </a:defRPr>
            </a:lvl8pPr>
            <a:lvl9pPr lvl="8" algn="ctr">
              <a:spcBef>
                <a:spcPts val="400"/>
              </a:spcBef>
              <a:spcAft>
                <a:spcPts val="0"/>
              </a:spcAft>
              <a:buClr>
                <a:schemeClr val="dk1"/>
              </a:buClr>
              <a:buSzPts val="1800"/>
              <a:buNone/>
              <a:defRPr sz="1800">
                <a:solidFill>
                  <a:schemeClr val="dk1"/>
                </a:solidFill>
              </a:defRPr>
            </a:lvl9pPr>
          </a:lstStyle>
          <a:p>
            <a:endParaRPr/>
          </a:p>
        </p:txBody>
      </p:sp>
      <p:sp>
        <p:nvSpPr>
          <p:cNvPr id="116" name="Google Shape;116;g32c08df7a2f_0_1911"/>
          <p:cNvSpPr txBox="1">
            <a:spLocks noGrp="1"/>
          </p:cNvSpPr>
          <p:nvPr>
            <p:ph type="subTitle" idx="2"/>
          </p:nvPr>
        </p:nvSpPr>
        <p:spPr>
          <a:xfrm>
            <a:off x="3200400" y="2693475"/>
            <a:ext cx="2743200" cy="1066800"/>
          </a:xfrm>
          <a:prstGeom prst="rect">
            <a:avLst/>
          </a:prstGeom>
        </p:spPr>
        <p:txBody>
          <a:bodyPr spcFirstLastPara="1" wrap="square" lIns="68575" tIns="34275" rIns="68575" bIns="34275" anchor="t" anchorCtr="0">
            <a:normAutofit/>
          </a:bodyPr>
          <a:lstStyle>
            <a:lvl1pPr lvl="0" algn="ctr">
              <a:spcBef>
                <a:spcPts val="800"/>
              </a:spcBef>
              <a:spcAft>
                <a:spcPts val="0"/>
              </a:spcAft>
              <a:buClr>
                <a:schemeClr val="dk1"/>
              </a:buClr>
              <a:buSzPts val="1800"/>
              <a:buNone/>
              <a:defRPr sz="1800">
                <a:solidFill>
                  <a:schemeClr val="dk1"/>
                </a:solidFill>
              </a:defRPr>
            </a:lvl1pPr>
            <a:lvl2pPr lvl="1" algn="ctr">
              <a:spcBef>
                <a:spcPts val="400"/>
              </a:spcBef>
              <a:spcAft>
                <a:spcPts val="0"/>
              </a:spcAft>
              <a:buClr>
                <a:schemeClr val="dk1"/>
              </a:buClr>
              <a:buSzPts val="1800"/>
              <a:buNone/>
              <a:defRPr sz="1800">
                <a:solidFill>
                  <a:schemeClr val="dk1"/>
                </a:solidFill>
              </a:defRPr>
            </a:lvl2pPr>
            <a:lvl3pPr lvl="2" algn="ctr">
              <a:spcBef>
                <a:spcPts val="400"/>
              </a:spcBef>
              <a:spcAft>
                <a:spcPts val="0"/>
              </a:spcAft>
              <a:buClr>
                <a:schemeClr val="dk1"/>
              </a:buClr>
              <a:buSzPts val="1800"/>
              <a:buNone/>
              <a:defRPr sz="1800">
                <a:solidFill>
                  <a:schemeClr val="dk1"/>
                </a:solidFill>
              </a:defRPr>
            </a:lvl3pPr>
            <a:lvl4pPr lvl="3" algn="ctr">
              <a:spcBef>
                <a:spcPts val="400"/>
              </a:spcBef>
              <a:spcAft>
                <a:spcPts val="0"/>
              </a:spcAft>
              <a:buClr>
                <a:schemeClr val="dk1"/>
              </a:buClr>
              <a:buSzPts val="1800"/>
              <a:buNone/>
              <a:defRPr sz="1800">
                <a:solidFill>
                  <a:schemeClr val="dk1"/>
                </a:solidFill>
              </a:defRPr>
            </a:lvl4pPr>
            <a:lvl5pPr lvl="4" algn="ctr">
              <a:spcBef>
                <a:spcPts val="400"/>
              </a:spcBef>
              <a:spcAft>
                <a:spcPts val="0"/>
              </a:spcAft>
              <a:buClr>
                <a:schemeClr val="dk1"/>
              </a:buClr>
              <a:buSzPts val="1800"/>
              <a:buNone/>
              <a:defRPr sz="1800">
                <a:solidFill>
                  <a:schemeClr val="dk1"/>
                </a:solidFill>
              </a:defRPr>
            </a:lvl5pPr>
            <a:lvl6pPr lvl="5" algn="ctr">
              <a:spcBef>
                <a:spcPts val="400"/>
              </a:spcBef>
              <a:spcAft>
                <a:spcPts val="0"/>
              </a:spcAft>
              <a:buClr>
                <a:schemeClr val="dk1"/>
              </a:buClr>
              <a:buSzPts val="1800"/>
              <a:buNone/>
              <a:defRPr sz="1800">
                <a:solidFill>
                  <a:schemeClr val="dk1"/>
                </a:solidFill>
              </a:defRPr>
            </a:lvl6pPr>
            <a:lvl7pPr lvl="6" algn="ctr">
              <a:spcBef>
                <a:spcPts val="400"/>
              </a:spcBef>
              <a:spcAft>
                <a:spcPts val="0"/>
              </a:spcAft>
              <a:buClr>
                <a:schemeClr val="dk1"/>
              </a:buClr>
              <a:buSzPts val="1800"/>
              <a:buNone/>
              <a:defRPr sz="1800">
                <a:solidFill>
                  <a:schemeClr val="dk1"/>
                </a:solidFill>
              </a:defRPr>
            </a:lvl7pPr>
            <a:lvl8pPr lvl="7" algn="ctr">
              <a:spcBef>
                <a:spcPts val="400"/>
              </a:spcBef>
              <a:spcAft>
                <a:spcPts val="0"/>
              </a:spcAft>
              <a:buClr>
                <a:schemeClr val="dk1"/>
              </a:buClr>
              <a:buSzPts val="1800"/>
              <a:buNone/>
              <a:defRPr sz="1800">
                <a:solidFill>
                  <a:schemeClr val="dk1"/>
                </a:solidFill>
              </a:defRPr>
            </a:lvl8pPr>
            <a:lvl9pPr lvl="8" algn="ctr">
              <a:spcBef>
                <a:spcPts val="400"/>
              </a:spcBef>
              <a:spcAft>
                <a:spcPts val="0"/>
              </a:spcAft>
              <a:buClr>
                <a:schemeClr val="dk1"/>
              </a:buClr>
              <a:buSzPts val="1800"/>
              <a:buNone/>
              <a:defRPr sz="1800">
                <a:solidFill>
                  <a:schemeClr val="dk1"/>
                </a:solidFill>
              </a:defRPr>
            </a:lvl9pPr>
          </a:lstStyle>
          <a:p>
            <a:endParaRPr/>
          </a:p>
        </p:txBody>
      </p:sp>
      <p:sp>
        <p:nvSpPr>
          <p:cNvPr id="117" name="Google Shape;117;g32c08df7a2f_0_1911"/>
          <p:cNvSpPr txBox="1">
            <a:spLocks noGrp="1"/>
          </p:cNvSpPr>
          <p:nvPr>
            <p:ph type="subTitle" idx="3"/>
          </p:nvPr>
        </p:nvSpPr>
        <p:spPr>
          <a:xfrm>
            <a:off x="6024138" y="2693475"/>
            <a:ext cx="2743200" cy="1066800"/>
          </a:xfrm>
          <a:prstGeom prst="rect">
            <a:avLst/>
          </a:prstGeom>
        </p:spPr>
        <p:txBody>
          <a:bodyPr spcFirstLastPara="1" wrap="square" lIns="68575" tIns="34275" rIns="68575" bIns="34275" anchor="t" anchorCtr="0">
            <a:normAutofit/>
          </a:bodyPr>
          <a:lstStyle>
            <a:lvl1pPr lvl="0" algn="ctr">
              <a:spcBef>
                <a:spcPts val="800"/>
              </a:spcBef>
              <a:spcAft>
                <a:spcPts val="0"/>
              </a:spcAft>
              <a:buClr>
                <a:schemeClr val="dk1"/>
              </a:buClr>
              <a:buSzPts val="1800"/>
              <a:buNone/>
              <a:defRPr sz="1800">
                <a:solidFill>
                  <a:schemeClr val="dk1"/>
                </a:solidFill>
              </a:defRPr>
            </a:lvl1pPr>
            <a:lvl2pPr lvl="1" algn="ctr">
              <a:spcBef>
                <a:spcPts val="400"/>
              </a:spcBef>
              <a:spcAft>
                <a:spcPts val="0"/>
              </a:spcAft>
              <a:buClr>
                <a:schemeClr val="dk1"/>
              </a:buClr>
              <a:buSzPts val="1800"/>
              <a:buNone/>
              <a:defRPr sz="1800">
                <a:solidFill>
                  <a:schemeClr val="dk1"/>
                </a:solidFill>
              </a:defRPr>
            </a:lvl2pPr>
            <a:lvl3pPr lvl="2" algn="ctr">
              <a:spcBef>
                <a:spcPts val="400"/>
              </a:spcBef>
              <a:spcAft>
                <a:spcPts val="0"/>
              </a:spcAft>
              <a:buClr>
                <a:schemeClr val="dk1"/>
              </a:buClr>
              <a:buSzPts val="1800"/>
              <a:buNone/>
              <a:defRPr sz="1800">
                <a:solidFill>
                  <a:schemeClr val="dk1"/>
                </a:solidFill>
              </a:defRPr>
            </a:lvl3pPr>
            <a:lvl4pPr lvl="3" algn="ctr">
              <a:spcBef>
                <a:spcPts val="400"/>
              </a:spcBef>
              <a:spcAft>
                <a:spcPts val="0"/>
              </a:spcAft>
              <a:buClr>
                <a:schemeClr val="dk1"/>
              </a:buClr>
              <a:buSzPts val="1800"/>
              <a:buNone/>
              <a:defRPr sz="1800">
                <a:solidFill>
                  <a:schemeClr val="dk1"/>
                </a:solidFill>
              </a:defRPr>
            </a:lvl4pPr>
            <a:lvl5pPr lvl="4" algn="ctr">
              <a:spcBef>
                <a:spcPts val="400"/>
              </a:spcBef>
              <a:spcAft>
                <a:spcPts val="0"/>
              </a:spcAft>
              <a:buClr>
                <a:schemeClr val="dk1"/>
              </a:buClr>
              <a:buSzPts val="1800"/>
              <a:buNone/>
              <a:defRPr sz="1800">
                <a:solidFill>
                  <a:schemeClr val="dk1"/>
                </a:solidFill>
              </a:defRPr>
            </a:lvl5pPr>
            <a:lvl6pPr lvl="5" algn="ctr">
              <a:spcBef>
                <a:spcPts val="400"/>
              </a:spcBef>
              <a:spcAft>
                <a:spcPts val="0"/>
              </a:spcAft>
              <a:buClr>
                <a:schemeClr val="dk1"/>
              </a:buClr>
              <a:buSzPts val="1800"/>
              <a:buNone/>
              <a:defRPr sz="1800">
                <a:solidFill>
                  <a:schemeClr val="dk1"/>
                </a:solidFill>
              </a:defRPr>
            </a:lvl6pPr>
            <a:lvl7pPr lvl="6" algn="ctr">
              <a:spcBef>
                <a:spcPts val="400"/>
              </a:spcBef>
              <a:spcAft>
                <a:spcPts val="0"/>
              </a:spcAft>
              <a:buClr>
                <a:schemeClr val="dk1"/>
              </a:buClr>
              <a:buSzPts val="1800"/>
              <a:buNone/>
              <a:defRPr sz="1800">
                <a:solidFill>
                  <a:schemeClr val="dk1"/>
                </a:solidFill>
              </a:defRPr>
            </a:lvl7pPr>
            <a:lvl8pPr lvl="7" algn="ctr">
              <a:spcBef>
                <a:spcPts val="400"/>
              </a:spcBef>
              <a:spcAft>
                <a:spcPts val="0"/>
              </a:spcAft>
              <a:buClr>
                <a:schemeClr val="dk1"/>
              </a:buClr>
              <a:buSzPts val="1800"/>
              <a:buNone/>
              <a:defRPr sz="1800">
                <a:solidFill>
                  <a:schemeClr val="dk1"/>
                </a:solidFill>
              </a:defRPr>
            </a:lvl8pPr>
            <a:lvl9pPr lvl="8" algn="ctr">
              <a:spcBef>
                <a:spcPts val="400"/>
              </a:spcBef>
              <a:spcAft>
                <a:spcPts val="0"/>
              </a:spcAft>
              <a:buClr>
                <a:schemeClr val="dk1"/>
              </a:buClr>
              <a:buSzPts val="1800"/>
              <a:buNone/>
              <a:defRPr sz="1800">
                <a:solidFill>
                  <a:schemeClr val="dk1"/>
                </a:solidFill>
              </a:defRPr>
            </a:lvl9pPr>
          </a:lstStyle>
          <a:p>
            <a:endParaRPr/>
          </a:p>
        </p:txBody>
      </p:sp>
      <p:sp>
        <p:nvSpPr>
          <p:cNvPr id="118" name="Google Shape;118;g32c08df7a2f_0_1911"/>
          <p:cNvSpPr>
            <a:spLocks noGrp="1"/>
          </p:cNvSpPr>
          <p:nvPr>
            <p:ph type="pic" idx="4"/>
          </p:nvPr>
        </p:nvSpPr>
        <p:spPr>
          <a:xfrm>
            <a:off x="1364250" y="1563825"/>
            <a:ext cx="768000" cy="768000"/>
          </a:xfrm>
          <a:prstGeom prst="rect">
            <a:avLst/>
          </a:prstGeom>
          <a:noFill/>
          <a:ln>
            <a:noFill/>
          </a:ln>
        </p:spPr>
      </p:sp>
      <p:sp>
        <p:nvSpPr>
          <p:cNvPr id="119" name="Google Shape;119;g32c08df7a2f_0_1911"/>
          <p:cNvSpPr>
            <a:spLocks noGrp="1"/>
          </p:cNvSpPr>
          <p:nvPr>
            <p:ph type="pic" idx="5"/>
          </p:nvPr>
        </p:nvSpPr>
        <p:spPr>
          <a:xfrm>
            <a:off x="4188000" y="1563825"/>
            <a:ext cx="768000" cy="768000"/>
          </a:xfrm>
          <a:prstGeom prst="rect">
            <a:avLst/>
          </a:prstGeom>
          <a:noFill/>
          <a:ln>
            <a:noFill/>
          </a:ln>
        </p:spPr>
      </p:sp>
      <p:sp>
        <p:nvSpPr>
          <p:cNvPr id="120" name="Google Shape;120;g32c08df7a2f_0_1911"/>
          <p:cNvSpPr>
            <a:spLocks noGrp="1"/>
          </p:cNvSpPr>
          <p:nvPr>
            <p:ph type="pic" idx="6"/>
          </p:nvPr>
        </p:nvSpPr>
        <p:spPr>
          <a:xfrm>
            <a:off x="7011738" y="1563825"/>
            <a:ext cx="768000" cy="7680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creenshot_LargeLaptop">
  <p:cSld name="1_Title and Content_2_1_1_1_1_1_1_1_1_1_1_1_1_1_1_1_1_1">
    <p:bg>
      <p:bgPr>
        <a:solidFill>
          <a:schemeClr val="lt1"/>
        </a:solidFill>
        <a:effectLst/>
      </p:bgPr>
    </p:bg>
    <p:spTree>
      <p:nvGrpSpPr>
        <p:cNvPr id="1" name="Shape 121"/>
        <p:cNvGrpSpPr/>
        <p:nvPr/>
      </p:nvGrpSpPr>
      <p:grpSpPr>
        <a:xfrm>
          <a:off x="0" y="0"/>
          <a:ext cx="0" cy="0"/>
          <a:chOff x="0" y="0"/>
          <a:chExt cx="0" cy="0"/>
        </a:xfrm>
      </p:grpSpPr>
      <p:sp>
        <p:nvSpPr>
          <p:cNvPr id="122" name="Google Shape;122;g32c08df7a2f_0_1922"/>
          <p:cNvSpPr txBox="1">
            <a:spLocks noGrp="1"/>
          </p:cNvSpPr>
          <p:nvPr>
            <p:ph type="title"/>
          </p:nvPr>
        </p:nvSpPr>
        <p:spPr>
          <a:xfrm>
            <a:off x="411487" y="240030"/>
            <a:ext cx="8270100" cy="476700"/>
          </a:xfrm>
          <a:prstGeom prst="rect">
            <a:avLst/>
          </a:prstGeom>
          <a:noFill/>
          <a:ln>
            <a:noFill/>
          </a:ln>
        </p:spPr>
        <p:txBody>
          <a:bodyPr spcFirstLastPara="1" wrap="square" lIns="91425" tIns="45700" rIns="91425" bIns="45700" anchor="ctr" anchorCtr="0">
            <a:noAutofit/>
          </a:bodyPr>
          <a:lstStyle>
            <a:lvl1pPr marR="0" lvl="0">
              <a:lnSpc>
                <a:spcPct val="100000"/>
              </a:lnSpc>
              <a:spcBef>
                <a:spcPts val="0"/>
              </a:spcBef>
              <a:spcAft>
                <a:spcPts val="0"/>
              </a:spcAft>
              <a:buSzPts val="2300"/>
              <a:buFont typeface="Ubuntu"/>
              <a:buNone/>
              <a:defRPr sz="2300" b="1" i="0" u="none" strike="noStrike" cap="none">
                <a:latin typeface="Ubuntu"/>
                <a:ea typeface="Ubuntu"/>
                <a:cs typeface="Ubuntu"/>
                <a:sym typeface="Ubuntu"/>
              </a:defRPr>
            </a:lvl1pPr>
            <a:lvl2pPr marR="0" lvl="1"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2pPr>
            <a:lvl3pPr marR="0" lvl="2"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3pPr>
            <a:lvl4pPr marR="0" lvl="3"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4pPr>
            <a:lvl5pPr marR="0" lvl="4"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5pPr>
            <a:lvl6pPr marR="0" lvl="5"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6pPr>
            <a:lvl7pPr marR="0" lvl="6"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7pPr>
            <a:lvl8pPr marR="0" lvl="7"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8pPr>
            <a:lvl9pPr marR="0" lvl="8"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9pPr>
          </a:lstStyle>
          <a:p>
            <a:endParaRPr/>
          </a:p>
        </p:txBody>
      </p:sp>
      <p:pic>
        <p:nvPicPr>
          <p:cNvPr id="123" name="Google Shape;123;g32c08df7a2f_0_1922"/>
          <p:cNvPicPr preferRelativeResize="0"/>
          <p:nvPr/>
        </p:nvPicPr>
        <p:blipFill rotWithShape="1">
          <a:blip r:embed="rId2">
            <a:alphaModFix/>
          </a:blip>
          <a:srcRect/>
          <a:stretch/>
        </p:blipFill>
        <p:spPr>
          <a:xfrm>
            <a:off x="8435340" y="4801869"/>
            <a:ext cx="501975" cy="19309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Col_Icons">
  <p:cSld name="1_Title and Content_2_1_1_1_1_1_1">
    <p:bg>
      <p:bgPr>
        <a:solidFill>
          <a:schemeClr val="lt1"/>
        </a:solidFill>
        <a:effectLst/>
      </p:bgPr>
    </p:bg>
    <p:spTree>
      <p:nvGrpSpPr>
        <p:cNvPr id="1" name="Shape 124"/>
        <p:cNvGrpSpPr/>
        <p:nvPr/>
      </p:nvGrpSpPr>
      <p:grpSpPr>
        <a:xfrm>
          <a:off x="0" y="0"/>
          <a:ext cx="0" cy="0"/>
          <a:chOff x="0" y="0"/>
          <a:chExt cx="0" cy="0"/>
        </a:xfrm>
      </p:grpSpPr>
      <p:pic>
        <p:nvPicPr>
          <p:cNvPr id="125" name="Google Shape;125;g3269133c8aa_0_136"/>
          <p:cNvPicPr preferRelativeResize="0"/>
          <p:nvPr/>
        </p:nvPicPr>
        <p:blipFill rotWithShape="1">
          <a:blip r:embed="rId2">
            <a:alphaModFix/>
          </a:blip>
          <a:srcRect/>
          <a:stretch/>
        </p:blipFill>
        <p:spPr>
          <a:xfrm>
            <a:off x="8435340" y="4801869"/>
            <a:ext cx="501975" cy="193096"/>
          </a:xfrm>
          <a:prstGeom prst="rect">
            <a:avLst/>
          </a:prstGeom>
          <a:noFill/>
          <a:ln>
            <a:noFill/>
          </a:ln>
        </p:spPr>
      </p:pic>
      <p:sp>
        <p:nvSpPr>
          <p:cNvPr id="126" name="Google Shape;126;g3269133c8aa_0_136"/>
          <p:cNvSpPr txBox="1">
            <a:spLocks noGrp="1"/>
          </p:cNvSpPr>
          <p:nvPr>
            <p:ph type="body" idx="1"/>
          </p:nvPr>
        </p:nvSpPr>
        <p:spPr>
          <a:xfrm>
            <a:off x="588410" y="2989838"/>
            <a:ext cx="1201800" cy="1107300"/>
          </a:xfrm>
          <a:prstGeom prst="rect">
            <a:avLst/>
          </a:prstGeom>
          <a:noFill/>
          <a:ln>
            <a:noFill/>
          </a:ln>
        </p:spPr>
        <p:txBody>
          <a:bodyPr spcFirstLastPara="1" wrap="square" lIns="0" tIns="45700" rIns="0" bIns="45700" anchor="t" anchorCtr="0">
            <a:noAutofit/>
          </a:bodyPr>
          <a:lstStyle>
            <a:lvl1pPr marL="457200" marR="0" lvl="0"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1pPr>
            <a:lvl2pPr marL="914400" marR="0" lvl="1"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2pPr>
            <a:lvl3pPr marL="1371600" marR="0" lvl="2"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3pPr>
            <a:lvl4pPr marL="1828800" marR="0" lvl="3"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4pPr>
            <a:lvl5pPr marL="2286000" marR="0" lvl="4"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5pPr>
            <a:lvl6pPr marL="2743200" marR="0" lvl="5"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6pPr>
            <a:lvl7pPr marL="3200400" marR="0" lvl="6"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7pPr>
            <a:lvl8pPr marL="3657600" marR="0" lvl="7"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8pPr>
            <a:lvl9pPr marL="4114800" marR="0" lvl="8"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9pPr>
          </a:lstStyle>
          <a:p>
            <a:endParaRPr/>
          </a:p>
        </p:txBody>
      </p:sp>
      <p:sp>
        <p:nvSpPr>
          <p:cNvPr id="127" name="Google Shape;127;g3269133c8aa_0_136"/>
          <p:cNvSpPr txBox="1">
            <a:spLocks noGrp="1"/>
          </p:cNvSpPr>
          <p:nvPr>
            <p:ph type="body" idx="2"/>
          </p:nvPr>
        </p:nvSpPr>
        <p:spPr>
          <a:xfrm>
            <a:off x="2255831" y="2989838"/>
            <a:ext cx="1201800" cy="1107300"/>
          </a:xfrm>
          <a:prstGeom prst="rect">
            <a:avLst/>
          </a:prstGeom>
          <a:noFill/>
          <a:ln>
            <a:noFill/>
          </a:ln>
        </p:spPr>
        <p:txBody>
          <a:bodyPr spcFirstLastPara="1" wrap="square" lIns="0" tIns="45700" rIns="0" bIns="45700" anchor="t" anchorCtr="0">
            <a:noAutofit/>
          </a:bodyPr>
          <a:lstStyle>
            <a:lvl1pPr marL="457200" marR="0" lvl="0"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1pPr>
            <a:lvl2pPr marL="914400" marR="0" lvl="1"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2pPr>
            <a:lvl3pPr marL="1371600" marR="0" lvl="2"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3pPr>
            <a:lvl4pPr marL="1828800" marR="0" lvl="3"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4pPr>
            <a:lvl5pPr marL="2286000" marR="0" lvl="4"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5pPr>
            <a:lvl6pPr marL="2743200" marR="0" lvl="5"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6pPr>
            <a:lvl7pPr marL="3200400" marR="0" lvl="6"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7pPr>
            <a:lvl8pPr marL="3657600" marR="0" lvl="7"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8pPr>
            <a:lvl9pPr marL="4114800" marR="0" lvl="8"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9pPr>
          </a:lstStyle>
          <a:p>
            <a:endParaRPr/>
          </a:p>
        </p:txBody>
      </p:sp>
      <p:sp>
        <p:nvSpPr>
          <p:cNvPr id="128" name="Google Shape;128;g3269133c8aa_0_136"/>
          <p:cNvSpPr txBox="1">
            <a:spLocks noGrp="1"/>
          </p:cNvSpPr>
          <p:nvPr>
            <p:ph type="body" idx="3"/>
          </p:nvPr>
        </p:nvSpPr>
        <p:spPr>
          <a:xfrm>
            <a:off x="3959663" y="2989838"/>
            <a:ext cx="1201800" cy="1107300"/>
          </a:xfrm>
          <a:prstGeom prst="rect">
            <a:avLst/>
          </a:prstGeom>
          <a:noFill/>
          <a:ln>
            <a:noFill/>
          </a:ln>
        </p:spPr>
        <p:txBody>
          <a:bodyPr spcFirstLastPara="1" wrap="square" lIns="0" tIns="45700" rIns="0" bIns="45700" anchor="t" anchorCtr="0">
            <a:noAutofit/>
          </a:bodyPr>
          <a:lstStyle>
            <a:lvl1pPr marL="457200" marR="0" lvl="0"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1pPr>
            <a:lvl2pPr marL="914400" marR="0" lvl="1"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2pPr>
            <a:lvl3pPr marL="1371600" marR="0" lvl="2"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3pPr>
            <a:lvl4pPr marL="1828800" marR="0" lvl="3"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4pPr>
            <a:lvl5pPr marL="2286000" marR="0" lvl="4"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5pPr>
            <a:lvl6pPr marL="2743200" marR="0" lvl="5"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6pPr>
            <a:lvl7pPr marL="3200400" marR="0" lvl="6"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7pPr>
            <a:lvl8pPr marL="3657600" marR="0" lvl="7"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8pPr>
            <a:lvl9pPr marL="4114800" marR="0" lvl="8"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9pPr>
          </a:lstStyle>
          <a:p>
            <a:endParaRPr/>
          </a:p>
        </p:txBody>
      </p:sp>
      <p:sp>
        <p:nvSpPr>
          <p:cNvPr id="129" name="Google Shape;129;g3269133c8aa_0_136"/>
          <p:cNvSpPr txBox="1">
            <a:spLocks noGrp="1"/>
          </p:cNvSpPr>
          <p:nvPr>
            <p:ph type="body" idx="4"/>
          </p:nvPr>
        </p:nvSpPr>
        <p:spPr>
          <a:xfrm>
            <a:off x="5700450" y="2989838"/>
            <a:ext cx="1201800" cy="1107300"/>
          </a:xfrm>
          <a:prstGeom prst="rect">
            <a:avLst/>
          </a:prstGeom>
          <a:noFill/>
          <a:ln>
            <a:noFill/>
          </a:ln>
        </p:spPr>
        <p:txBody>
          <a:bodyPr spcFirstLastPara="1" wrap="square" lIns="0" tIns="45700" rIns="0" bIns="45700" anchor="t" anchorCtr="0">
            <a:noAutofit/>
          </a:bodyPr>
          <a:lstStyle>
            <a:lvl1pPr marL="457200" marR="0" lvl="0"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1pPr>
            <a:lvl2pPr marL="914400" marR="0" lvl="1"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2pPr>
            <a:lvl3pPr marL="1371600" marR="0" lvl="2"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3pPr>
            <a:lvl4pPr marL="1828800" marR="0" lvl="3"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4pPr>
            <a:lvl5pPr marL="2286000" marR="0" lvl="4"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5pPr>
            <a:lvl6pPr marL="2743200" marR="0" lvl="5"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6pPr>
            <a:lvl7pPr marL="3200400" marR="0" lvl="6"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7pPr>
            <a:lvl8pPr marL="3657600" marR="0" lvl="7"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8pPr>
            <a:lvl9pPr marL="4114800" marR="0" lvl="8"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9pPr>
          </a:lstStyle>
          <a:p>
            <a:endParaRPr/>
          </a:p>
        </p:txBody>
      </p:sp>
      <p:sp>
        <p:nvSpPr>
          <p:cNvPr id="130" name="Google Shape;130;g3269133c8aa_0_136"/>
          <p:cNvSpPr txBox="1">
            <a:spLocks noGrp="1"/>
          </p:cNvSpPr>
          <p:nvPr>
            <p:ph type="body" idx="5"/>
          </p:nvPr>
        </p:nvSpPr>
        <p:spPr>
          <a:xfrm>
            <a:off x="7402594" y="2989838"/>
            <a:ext cx="1201800" cy="1107300"/>
          </a:xfrm>
          <a:prstGeom prst="rect">
            <a:avLst/>
          </a:prstGeom>
          <a:noFill/>
          <a:ln>
            <a:noFill/>
          </a:ln>
        </p:spPr>
        <p:txBody>
          <a:bodyPr spcFirstLastPara="1" wrap="square" lIns="0" tIns="45700" rIns="0" bIns="45700" anchor="t" anchorCtr="0">
            <a:noAutofit/>
          </a:bodyPr>
          <a:lstStyle>
            <a:lvl1pPr marL="457200" marR="0" lvl="0"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1pPr>
            <a:lvl2pPr marL="914400" marR="0" lvl="1"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2pPr>
            <a:lvl3pPr marL="1371600" marR="0" lvl="2"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3pPr>
            <a:lvl4pPr marL="1828800" marR="0" lvl="3"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4pPr>
            <a:lvl5pPr marL="2286000" marR="0" lvl="4"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5pPr>
            <a:lvl6pPr marL="2743200" marR="0" lvl="5"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6pPr>
            <a:lvl7pPr marL="3200400" marR="0" lvl="6"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7pPr>
            <a:lvl8pPr marL="3657600" marR="0" lvl="7"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8pPr>
            <a:lvl9pPr marL="4114800" marR="0" lvl="8"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9pPr>
          </a:lstStyle>
          <a:p>
            <a:endParaRPr/>
          </a:p>
        </p:txBody>
      </p:sp>
      <p:sp>
        <p:nvSpPr>
          <p:cNvPr id="131" name="Google Shape;131;g3269133c8aa_0_136"/>
          <p:cNvSpPr txBox="1">
            <a:spLocks noGrp="1"/>
          </p:cNvSpPr>
          <p:nvPr>
            <p:ph type="title"/>
          </p:nvPr>
        </p:nvSpPr>
        <p:spPr>
          <a:xfrm>
            <a:off x="411487" y="240030"/>
            <a:ext cx="8270100" cy="4767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2300"/>
              <a:buFont typeface="Ubuntu"/>
              <a:buNone/>
              <a:defRPr sz="2300" b="1" i="0" u="none" strike="noStrike" cap="none">
                <a:latin typeface="Ubuntu"/>
                <a:ea typeface="Ubuntu"/>
                <a:cs typeface="Ubuntu"/>
                <a:sym typeface="Ubuntu"/>
              </a:defRPr>
            </a:lvl1pPr>
            <a:lvl2pPr marR="0" lvl="1"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2pPr>
            <a:lvl3pPr marR="0" lvl="2"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3pPr>
            <a:lvl4pPr marR="0" lvl="3"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4pPr>
            <a:lvl5pPr marR="0" lvl="4"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5pPr>
            <a:lvl6pPr marR="0" lvl="5"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6pPr>
            <a:lvl7pPr marR="0" lvl="6"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7pPr>
            <a:lvl8pPr marR="0" lvl="7"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8pPr>
            <a:lvl9pPr marR="0" lvl="8"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9pPr>
          </a:lstStyle>
          <a:p>
            <a:endParaRPr/>
          </a:p>
        </p:txBody>
      </p:sp>
      <p:sp>
        <p:nvSpPr>
          <p:cNvPr id="132" name="Google Shape;132;g3269133c8aa_0_136"/>
          <p:cNvSpPr>
            <a:spLocks noGrp="1"/>
          </p:cNvSpPr>
          <p:nvPr>
            <p:ph type="pic" idx="6"/>
          </p:nvPr>
        </p:nvSpPr>
        <p:spPr>
          <a:xfrm>
            <a:off x="674923" y="1787306"/>
            <a:ext cx="1028700" cy="1028700"/>
          </a:xfrm>
          <a:prstGeom prst="roundRect">
            <a:avLst>
              <a:gd name="adj" fmla="val 2557"/>
            </a:avLst>
          </a:prstGeom>
          <a:noFill/>
          <a:ln>
            <a:noFill/>
          </a:ln>
        </p:spPr>
      </p:sp>
      <p:sp>
        <p:nvSpPr>
          <p:cNvPr id="133" name="Google Shape;133;g3269133c8aa_0_136"/>
          <p:cNvSpPr>
            <a:spLocks noGrp="1"/>
          </p:cNvSpPr>
          <p:nvPr>
            <p:ph type="pic" idx="7"/>
          </p:nvPr>
        </p:nvSpPr>
        <p:spPr>
          <a:xfrm>
            <a:off x="2342344" y="1787306"/>
            <a:ext cx="1028700" cy="1028700"/>
          </a:xfrm>
          <a:prstGeom prst="roundRect">
            <a:avLst>
              <a:gd name="adj" fmla="val 2557"/>
            </a:avLst>
          </a:prstGeom>
          <a:noFill/>
          <a:ln>
            <a:noFill/>
          </a:ln>
        </p:spPr>
      </p:sp>
      <p:sp>
        <p:nvSpPr>
          <p:cNvPr id="134" name="Google Shape;134;g3269133c8aa_0_136"/>
          <p:cNvSpPr>
            <a:spLocks noGrp="1"/>
          </p:cNvSpPr>
          <p:nvPr>
            <p:ph type="pic" idx="8"/>
          </p:nvPr>
        </p:nvSpPr>
        <p:spPr>
          <a:xfrm>
            <a:off x="4046175" y="1787306"/>
            <a:ext cx="1028700" cy="1028700"/>
          </a:xfrm>
          <a:prstGeom prst="roundRect">
            <a:avLst>
              <a:gd name="adj" fmla="val 2557"/>
            </a:avLst>
          </a:prstGeom>
          <a:noFill/>
          <a:ln>
            <a:noFill/>
          </a:ln>
        </p:spPr>
      </p:sp>
      <p:sp>
        <p:nvSpPr>
          <p:cNvPr id="135" name="Google Shape;135;g3269133c8aa_0_136"/>
          <p:cNvSpPr>
            <a:spLocks noGrp="1"/>
          </p:cNvSpPr>
          <p:nvPr>
            <p:ph type="pic" idx="9"/>
          </p:nvPr>
        </p:nvSpPr>
        <p:spPr>
          <a:xfrm>
            <a:off x="5786963" y="1787306"/>
            <a:ext cx="1028700" cy="1028700"/>
          </a:xfrm>
          <a:prstGeom prst="roundRect">
            <a:avLst>
              <a:gd name="adj" fmla="val 2557"/>
            </a:avLst>
          </a:prstGeom>
          <a:noFill/>
          <a:ln>
            <a:noFill/>
          </a:ln>
        </p:spPr>
      </p:sp>
      <p:sp>
        <p:nvSpPr>
          <p:cNvPr id="136" name="Google Shape;136;g3269133c8aa_0_136"/>
          <p:cNvSpPr>
            <a:spLocks noGrp="1"/>
          </p:cNvSpPr>
          <p:nvPr>
            <p:ph type="pic" idx="13"/>
          </p:nvPr>
        </p:nvSpPr>
        <p:spPr>
          <a:xfrm>
            <a:off x="7489106" y="1787306"/>
            <a:ext cx="1028700" cy="1028700"/>
          </a:xfrm>
          <a:prstGeom prst="roundRect">
            <a:avLst>
              <a:gd name="adj" fmla="val 2557"/>
            </a:avLst>
          </a:prstGeom>
          <a:noFill/>
          <a:ln>
            <a:noFill/>
          </a:ln>
        </p:spPr>
      </p:sp>
      <p:pic>
        <p:nvPicPr>
          <p:cNvPr id="137" name="Google Shape;137;g3269133c8aa_0_136"/>
          <p:cNvPicPr preferRelativeResize="0"/>
          <p:nvPr/>
        </p:nvPicPr>
        <p:blipFill rotWithShape="1">
          <a:blip r:embed="rId3">
            <a:alphaModFix/>
          </a:blip>
          <a:srcRect/>
          <a:stretch/>
        </p:blipFill>
        <p:spPr>
          <a:xfrm>
            <a:off x="-25838" y="4505250"/>
            <a:ext cx="5069232" cy="8448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44"/>
        <p:cNvGrpSpPr/>
        <p:nvPr/>
      </p:nvGrpSpPr>
      <p:grpSpPr>
        <a:xfrm>
          <a:off x="0" y="0"/>
          <a:ext cx="0" cy="0"/>
          <a:chOff x="0" y="0"/>
          <a:chExt cx="0" cy="0"/>
        </a:xfrm>
      </p:grpSpPr>
      <p:sp>
        <p:nvSpPr>
          <p:cNvPr id="145" name="Google Shape;145;p66"/>
          <p:cNvSpPr txBox="1">
            <a:spLocks noGrp="1"/>
          </p:cNvSpPr>
          <p:nvPr>
            <p:ph type="title"/>
          </p:nvPr>
        </p:nvSpPr>
        <p:spPr>
          <a:xfrm>
            <a:off x="3018692" y="2194560"/>
            <a:ext cx="3839400" cy="1369200"/>
          </a:xfrm>
          <a:prstGeom prst="rect">
            <a:avLst/>
          </a:prstGeom>
          <a:noFill/>
          <a:ln>
            <a:noFill/>
          </a:ln>
        </p:spPr>
        <p:txBody>
          <a:bodyPr spcFirstLastPara="1" wrap="square" lIns="68575" tIns="34275" rIns="68575" bIns="34275" anchor="t" anchorCtr="0">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210738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nd">
  <p:cSld name="End">
    <p:spTree>
      <p:nvGrpSpPr>
        <p:cNvPr id="1" name="Shape 157"/>
        <p:cNvGrpSpPr/>
        <p:nvPr/>
      </p:nvGrpSpPr>
      <p:grpSpPr>
        <a:xfrm>
          <a:off x="0" y="0"/>
          <a:ext cx="0" cy="0"/>
          <a:chOff x="0" y="0"/>
          <a:chExt cx="0" cy="0"/>
        </a:xfrm>
      </p:grpSpPr>
      <p:sp>
        <p:nvSpPr>
          <p:cNvPr id="158" name="Google Shape;158;p76"/>
          <p:cNvSpPr txBox="1">
            <a:spLocks noGrp="1"/>
          </p:cNvSpPr>
          <p:nvPr>
            <p:ph type="title"/>
          </p:nvPr>
        </p:nvSpPr>
        <p:spPr>
          <a:xfrm>
            <a:off x="1097280" y="3634740"/>
            <a:ext cx="6858000" cy="548700"/>
          </a:xfrm>
          <a:prstGeom prst="rect">
            <a:avLst/>
          </a:prstGeom>
          <a:noFill/>
          <a:ln>
            <a:noFill/>
          </a:ln>
        </p:spPr>
        <p:txBody>
          <a:bodyPr spcFirstLastPara="1" wrap="square" lIns="68575" tIns="34275" rIns="68575" bIns="34275" anchor="t" anchorCtr="0">
            <a:normAutofit/>
          </a:bodyPr>
          <a:lstStyle>
            <a:lvl1pPr lvl="0" algn="ctr">
              <a:lnSpc>
                <a:spcPct val="10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9" name="Google Shape;159;p76"/>
          <p:cNvSpPr txBox="1">
            <a:spLocks noGrp="1"/>
          </p:cNvSpPr>
          <p:nvPr>
            <p:ph type="body" idx="1"/>
          </p:nvPr>
        </p:nvSpPr>
        <p:spPr>
          <a:xfrm>
            <a:off x="1097279" y="762000"/>
            <a:ext cx="6858000" cy="685800"/>
          </a:xfrm>
          <a:prstGeom prst="rect">
            <a:avLst/>
          </a:prstGeom>
          <a:noFill/>
          <a:ln>
            <a:noFill/>
          </a:ln>
        </p:spPr>
        <p:txBody>
          <a:bodyPr spcFirstLastPara="1" wrap="square" lIns="68575" tIns="34275" rIns="68575" bIns="34275" anchor="t" anchorCtr="0">
            <a:noAutofit/>
          </a:bodyPr>
          <a:lstStyle>
            <a:lvl1pPr marL="457200" marR="0" lvl="0" indent="-228600" algn="ctr" rtl="0">
              <a:lnSpc>
                <a:spcPct val="90000"/>
              </a:lnSpc>
              <a:spcBef>
                <a:spcPts val="800"/>
              </a:spcBef>
              <a:spcAft>
                <a:spcPts val="0"/>
              </a:spcAft>
              <a:buClr>
                <a:schemeClr val="accent5"/>
              </a:buClr>
              <a:buSzPts val="2800"/>
              <a:buFont typeface="Arial"/>
              <a:buNone/>
              <a:defRPr sz="2800" b="0" i="0" u="none" strike="noStrike" cap="none">
                <a:solidFill>
                  <a:schemeClr val="accent5"/>
                </a:solidFill>
                <a:latin typeface="Tahoma"/>
                <a:ea typeface="Tahoma"/>
                <a:cs typeface="Tahoma"/>
                <a:sym typeface="Tahoma"/>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1"/>
                </a:solidFill>
                <a:latin typeface="Tahoma"/>
                <a:ea typeface="Tahoma"/>
                <a:cs typeface="Tahoma"/>
                <a:sym typeface="Tahoma"/>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1"/>
                </a:solidFill>
                <a:latin typeface="Tahoma"/>
                <a:ea typeface="Tahoma"/>
                <a:cs typeface="Tahoma"/>
                <a:sym typeface="Tahoma"/>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1"/>
                </a:solidFill>
                <a:latin typeface="Tahoma"/>
                <a:ea typeface="Tahoma"/>
                <a:cs typeface="Tahoma"/>
                <a:sym typeface="Tahoma"/>
              </a:defRPr>
            </a:lvl4pPr>
            <a:lvl5pPr marL="2286000" marR="0" lvl="4" indent="-323850" algn="l" rtl="0">
              <a:lnSpc>
                <a:spcPct val="90000"/>
              </a:lnSpc>
              <a:spcBef>
                <a:spcPts val="400"/>
              </a:spcBef>
              <a:spcAft>
                <a:spcPts val="0"/>
              </a:spcAft>
              <a:buClr>
                <a:schemeClr val="dk2"/>
              </a:buClr>
              <a:buSzPts val="1500"/>
              <a:buFont typeface="Arial"/>
              <a:buChar char="•"/>
              <a:defRPr sz="1500" b="0" i="0" u="none" strike="noStrike" cap="none">
                <a:solidFill>
                  <a:schemeClr val="dk1"/>
                </a:solidFill>
                <a:latin typeface="Tahoma"/>
                <a:ea typeface="Tahoma"/>
                <a:cs typeface="Tahoma"/>
                <a:sym typeface="Tahom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785210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44"/>
        <p:cNvGrpSpPr/>
        <p:nvPr/>
      </p:nvGrpSpPr>
      <p:grpSpPr>
        <a:xfrm>
          <a:off x="0" y="0"/>
          <a:ext cx="0" cy="0"/>
          <a:chOff x="0" y="0"/>
          <a:chExt cx="0" cy="0"/>
        </a:xfrm>
      </p:grpSpPr>
      <p:sp>
        <p:nvSpPr>
          <p:cNvPr id="145" name="Google Shape;145;p66"/>
          <p:cNvSpPr txBox="1">
            <a:spLocks noGrp="1"/>
          </p:cNvSpPr>
          <p:nvPr>
            <p:ph type="title"/>
          </p:nvPr>
        </p:nvSpPr>
        <p:spPr>
          <a:xfrm>
            <a:off x="3018692" y="2194560"/>
            <a:ext cx="3839400" cy="1369200"/>
          </a:xfrm>
          <a:prstGeom prst="rect">
            <a:avLst/>
          </a:prstGeom>
          <a:noFill/>
          <a:ln>
            <a:noFill/>
          </a:ln>
        </p:spPr>
        <p:txBody>
          <a:bodyPr spcFirstLastPara="1" wrap="square" lIns="68575" tIns="34275" rIns="68575" bIns="34275" anchor="t" anchorCtr="0">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04_TitleOnly">
  <p:cSld name="CUSTOM_6">
    <p:spTree>
      <p:nvGrpSpPr>
        <p:cNvPr id="1" name="Shape 146"/>
        <p:cNvGrpSpPr/>
        <p:nvPr/>
      </p:nvGrpSpPr>
      <p:grpSpPr>
        <a:xfrm>
          <a:off x="0" y="0"/>
          <a:ext cx="0" cy="0"/>
          <a:chOff x="0" y="0"/>
          <a:chExt cx="0" cy="0"/>
        </a:xfrm>
      </p:grpSpPr>
      <p:sp>
        <p:nvSpPr>
          <p:cNvPr id="147" name="Google Shape;147;g2a5026aa42c_0_126"/>
          <p:cNvSpPr txBox="1">
            <a:spLocks noGrp="1"/>
          </p:cNvSpPr>
          <p:nvPr>
            <p:ph type="title"/>
          </p:nvPr>
        </p:nvSpPr>
        <p:spPr>
          <a:xfrm>
            <a:off x="651510" y="342901"/>
            <a:ext cx="7886700" cy="6858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SzPts val="28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8" name="Google Shape;148;g2a5026aa42c_0_126"/>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_Bullets">
  <p:cSld name="Agenda_Bullets">
    <p:spTree>
      <p:nvGrpSpPr>
        <p:cNvPr id="1" name="Shape 26"/>
        <p:cNvGrpSpPr/>
        <p:nvPr/>
      </p:nvGrpSpPr>
      <p:grpSpPr>
        <a:xfrm>
          <a:off x="0" y="0"/>
          <a:ext cx="0" cy="0"/>
          <a:chOff x="0" y="0"/>
          <a:chExt cx="0" cy="0"/>
        </a:xfrm>
      </p:grpSpPr>
      <p:sp>
        <p:nvSpPr>
          <p:cNvPr id="27" name="Google Shape;27;p88"/>
          <p:cNvSpPr txBox="1">
            <a:spLocks noGrp="1"/>
          </p:cNvSpPr>
          <p:nvPr>
            <p:ph type="title"/>
          </p:nvPr>
        </p:nvSpPr>
        <p:spPr>
          <a:xfrm>
            <a:off x="651510" y="342901"/>
            <a:ext cx="7886700" cy="6858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 name="Google Shape;28;p88"/>
          <p:cNvSpPr txBox="1">
            <a:spLocks noGrp="1"/>
          </p:cNvSpPr>
          <p:nvPr>
            <p:ph type="body" idx="1"/>
          </p:nvPr>
        </p:nvSpPr>
        <p:spPr>
          <a:xfrm>
            <a:off x="1371600" y="1369219"/>
            <a:ext cx="7166700" cy="3263400"/>
          </a:xfrm>
          <a:prstGeom prst="rect">
            <a:avLst/>
          </a:prstGeom>
          <a:noFill/>
          <a:ln>
            <a:noFill/>
          </a:ln>
        </p:spPr>
        <p:txBody>
          <a:bodyPr spcFirstLastPara="1" wrap="square" lIns="68575" tIns="34275" rIns="68575" bIns="34275" anchor="t" anchorCtr="0">
            <a:normAutofit/>
          </a:bodyPr>
          <a:lstStyle>
            <a:lvl1pPr marL="457200" lvl="0" indent="-323850" algn="l">
              <a:lnSpc>
                <a:spcPct val="150000"/>
              </a:lnSpc>
              <a:spcBef>
                <a:spcPts val="800"/>
              </a:spcBef>
              <a:spcAft>
                <a:spcPts val="0"/>
              </a:spcAft>
              <a:buClr>
                <a:schemeClr val="dk2"/>
              </a:buClr>
              <a:buSzPts val="1500"/>
              <a:buFont typeface="Arial"/>
              <a:buChar char="•"/>
              <a:defRPr/>
            </a:lvl1pPr>
            <a:lvl2pPr marL="914400" lvl="1" indent="-323850" algn="l">
              <a:lnSpc>
                <a:spcPct val="150000"/>
              </a:lnSpc>
              <a:spcBef>
                <a:spcPts val="400"/>
              </a:spcBef>
              <a:spcAft>
                <a:spcPts val="0"/>
              </a:spcAft>
              <a:buSzPts val="1500"/>
              <a:buFont typeface="Arial"/>
              <a:buChar char="•"/>
              <a:defRPr/>
            </a:lvl2pPr>
            <a:lvl3pPr marL="1371600" lvl="2" indent="-323850" algn="l">
              <a:lnSpc>
                <a:spcPct val="150000"/>
              </a:lnSpc>
              <a:spcBef>
                <a:spcPts val="400"/>
              </a:spcBef>
              <a:spcAft>
                <a:spcPts val="0"/>
              </a:spcAft>
              <a:buSzPts val="1500"/>
              <a:buFont typeface="Arial"/>
              <a:buChar char="•"/>
              <a:defRPr/>
            </a:lvl3pPr>
            <a:lvl4pPr marL="1828800" lvl="3" indent="-323850" algn="l">
              <a:lnSpc>
                <a:spcPct val="150000"/>
              </a:lnSpc>
              <a:spcBef>
                <a:spcPts val="400"/>
              </a:spcBef>
              <a:spcAft>
                <a:spcPts val="0"/>
              </a:spcAft>
              <a:buSzPts val="1500"/>
              <a:buFont typeface="Arial"/>
              <a:buChar char="•"/>
              <a:defRPr/>
            </a:lvl4pPr>
            <a:lvl5pPr marL="2286000" lvl="4" indent="-323850" algn="l">
              <a:lnSpc>
                <a:spcPct val="150000"/>
              </a:lnSpc>
              <a:spcBef>
                <a:spcPts val="400"/>
              </a:spcBef>
              <a:spcAft>
                <a:spcPts val="0"/>
              </a:spcAft>
              <a:buSzPts val="1500"/>
              <a:buFont typeface="Arial"/>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 name="Google Shape;29;p88"/>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Col_Left">
  <p:cSld name="2Col_Left">
    <p:spTree>
      <p:nvGrpSpPr>
        <p:cNvPr id="1" name="Shape 149"/>
        <p:cNvGrpSpPr/>
        <p:nvPr/>
      </p:nvGrpSpPr>
      <p:grpSpPr>
        <a:xfrm>
          <a:off x="0" y="0"/>
          <a:ext cx="0" cy="0"/>
          <a:chOff x="0" y="0"/>
          <a:chExt cx="0" cy="0"/>
        </a:xfrm>
      </p:grpSpPr>
      <p:sp>
        <p:nvSpPr>
          <p:cNvPr id="150" name="Google Shape;150;p89"/>
          <p:cNvSpPr txBox="1">
            <a:spLocks noGrp="1"/>
          </p:cNvSpPr>
          <p:nvPr>
            <p:ph type="title"/>
          </p:nvPr>
        </p:nvSpPr>
        <p:spPr>
          <a:xfrm>
            <a:off x="651510" y="342901"/>
            <a:ext cx="7886700" cy="6858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1" name="Google Shape;151;p89"/>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
        <p:nvSpPr>
          <p:cNvPr id="152" name="Google Shape;152;p89"/>
          <p:cNvSpPr txBox="1">
            <a:spLocks noGrp="1"/>
          </p:cNvSpPr>
          <p:nvPr>
            <p:ph type="body" idx="1"/>
          </p:nvPr>
        </p:nvSpPr>
        <p:spPr>
          <a:xfrm>
            <a:off x="651510" y="1369219"/>
            <a:ext cx="3164400" cy="3263400"/>
          </a:xfrm>
          <a:prstGeom prst="rect">
            <a:avLst/>
          </a:prstGeom>
          <a:noFill/>
          <a:ln>
            <a:noFill/>
          </a:ln>
        </p:spPr>
        <p:txBody>
          <a:bodyPr spcFirstLastPara="1" wrap="square" lIns="68575" tIns="137150" rIns="68575" bIns="34275" anchor="t" anchorCtr="0">
            <a:normAutofit/>
          </a:bodyPr>
          <a:lstStyle>
            <a:lvl1pPr marL="457200" marR="0" lvl="0" indent="-298450" algn="l" rtl="0">
              <a:lnSpc>
                <a:spcPct val="100000"/>
              </a:lnSpc>
              <a:spcBef>
                <a:spcPts val="800"/>
              </a:spcBef>
              <a:spcAft>
                <a:spcPts val="0"/>
              </a:spcAft>
              <a:buClr>
                <a:schemeClr val="dk2"/>
              </a:buClr>
              <a:buSzPts val="1100"/>
              <a:buFont typeface="Tahoma"/>
              <a:buAutoNum type="arabicPeriod"/>
              <a:defRPr sz="1100" b="1" i="0" u="none" strike="noStrike" cap="none">
                <a:solidFill>
                  <a:srgbClr val="000000"/>
                </a:solidFill>
                <a:latin typeface="Arial"/>
                <a:ea typeface="Arial"/>
                <a:cs typeface="Arial"/>
                <a:sym typeface="Arial"/>
              </a:defRPr>
            </a:lvl1pPr>
            <a:lvl2pPr marL="914400" marR="0" lvl="1" indent="-298450" algn="l" rtl="0">
              <a:lnSpc>
                <a:spcPct val="100000"/>
              </a:lnSpc>
              <a:spcBef>
                <a:spcPts val="400"/>
              </a:spcBef>
              <a:spcAft>
                <a:spcPts val="0"/>
              </a:spcAft>
              <a:buClr>
                <a:schemeClr val="dk2"/>
              </a:buClr>
              <a:buSzPts val="1100"/>
              <a:buFont typeface="Calibri"/>
              <a:buAutoNum type="arabicPeriod"/>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400"/>
              </a:spcBef>
              <a:spcAft>
                <a:spcPts val="0"/>
              </a:spcAft>
              <a:buClr>
                <a:schemeClr val="dk2"/>
              </a:buClr>
              <a:buSzPts val="1100"/>
              <a:buFont typeface="Calibri"/>
              <a:buAutoNum type="arabicPeriod"/>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400"/>
              </a:spcBef>
              <a:spcAft>
                <a:spcPts val="0"/>
              </a:spcAft>
              <a:buClr>
                <a:schemeClr val="dk2"/>
              </a:buClr>
              <a:buSzPts val="1100"/>
              <a:buFont typeface="Calibri"/>
              <a:buAutoNum type="arabicPeriod"/>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400"/>
              </a:spcBef>
              <a:spcAft>
                <a:spcPts val="0"/>
              </a:spcAft>
              <a:buClr>
                <a:schemeClr val="dk2"/>
              </a:buClr>
              <a:buSzPts val="1100"/>
              <a:buFont typeface="Calibri"/>
              <a:buAutoNum type="arabicPeriod"/>
              <a:defRPr sz="1100" b="0" i="0" u="none" strike="noStrike" cap="none">
                <a:solidFill>
                  <a:srgbClr val="000000"/>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nd">
  <p:cSld name="End">
    <p:spTree>
      <p:nvGrpSpPr>
        <p:cNvPr id="1" name="Shape 157"/>
        <p:cNvGrpSpPr/>
        <p:nvPr/>
      </p:nvGrpSpPr>
      <p:grpSpPr>
        <a:xfrm>
          <a:off x="0" y="0"/>
          <a:ext cx="0" cy="0"/>
          <a:chOff x="0" y="0"/>
          <a:chExt cx="0" cy="0"/>
        </a:xfrm>
      </p:grpSpPr>
      <p:sp>
        <p:nvSpPr>
          <p:cNvPr id="158" name="Google Shape;158;p76"/>
          <p:cNvSpPr txBox="1">
            <a:spLocks noGrp="1"/>
          </p:cNvSpPr>
          <p:nvPr>
            <p:ph type="title"/>
          </p:nvPr>
        </p:nvSpPr>
        <p:spPr>
          <a:xfrm>
            <a:off x="1097280" y="3634740"/>
            <a:ext cx="6858000" cy="548700"/>
          </a:xfrm>
          <a:prstGeom prst="rect">
            <a:avLst/>
          </a:prstGeom>
          <a:noFill/>
          <a:ln>
            <a:noFill/>
          </a:ln>
        </p:spPr>
        <p:txBody>
          <a:bodyPr spcFirstLastPara="1" wrap="square" lIns="68575" tIns="34275" rIns="68575" bIns="34275" anchor="t" anchorCtr="0">
            <a:normAutofit/>
          </a:bodyPr>
          <a:lstStyle>
            <a:lvl1pPr lvl="0" algn="ctr">
              <a:lnSpc>
                <a:spcPct val="10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9" name="Google Shape;159;p76"/>
          <p:cNvSpPr txBox="1">
            <a:spLocks noGrp="1"/>
          </p:cNvSpPr>
          <p:nvPr>
            <p:ph type="body" idx="1"/>
          </p:nvPr>
        </p:nvSpPr>
        <p:spPr>
          <a:xfrm>
            <a:off x="1097279" y="762000"/>
            <a:ext cx="6858000" cy="685800"/>
          </a:xfrm>
          <a:prstGeom prst="rect">
            <a:avLst/>
          </a:prstGeom>
          <a:noFill/>
          <a:ln>
            <a:noFill/>
          </a:ln>
        </p:spPr>
        <p:txBody>
          <a:bodyPr spcFirstLastPara="1" wrap="square" lIns="68575" tIns="34275" rIns="68575" bIns="34275" anchor="t" anchorCtr="0">
            <a:noAutofit/>
          </a:bodyPr>
          <a:lstStyle>
            <a:lvl1pPr marL="457200" marR="0" lvl="0" indent="-228600" algn="ctr" rtl="0">
              <a:lnSpc>
                <a:spcPct val="90000"/>
              </a:lnSpc>
              <a:spcBef>
                <a:spcPts val="800"/>
              </a:spcBef>
              <a:spcAft>
                <a:spcPts val="0"/>
              </a:spcAft>
              <a:buClr>
                <a:schemeClr val="accent5"/>
              </a:buClr>
              <a:buSzPts val="2800"/>
              <a:buFont typeface="Arial"/>
              <a:buNone/>
              <a:defRPr sz="2800" b="0" i="0" u="none" strike="noStrike" cap="none">
                <a:solidFill>
                  <a:schemeClr val="accent5"/>
                </a:solidFill>
                <a:latin typeface="Tahoma"/>
                <a:ea typeface="Tahoma"/>
                <a:cs typeface="Tahoma"/>
                <a:sym typeface="Tahoma"/>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1"/>
                </a:solidFill>
                <a:latin typeface="Tahoma"/>
                <a:ea typeface="Tahoma"/>
                <a:cs typeface="Tahoma"/>
                <a:sym typeface="Tahoma"/>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1"/>
                </a:solidFill>
                <a:latin typeface="Tahoma"/>
                <a:ea typeface="Tahoma"/>
                <a:cs typeface="Tahoma"/>
                <a:sym typeface="Tahoma"/>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1"/>
                </a:solidFill>
                <a:latin typeface="Tahoma"/>
                <a:ea typeface="Tahoma"/>
                <a:cs typeface="Tahoma"/>
                <a:sym typeface="Tahoma"/>
              </a:defRPr>
            </a:lvl4pPr>
            <a:lvl5pPr marL="2286000" marR="0" lvl="4" indent="-323850" algn="l" rtl="0">
              <a:lnSpc>
                <a:spcPct val="90000"/>
              </a:lnSpc>
              <a:spcBef>
                <a:spcPts val="400"/>
              </a:spcBef>
              <a:spcAft>
                <a:spcPts val="0"/>
              </a:spcAft>
              <a:buClr>
                <a:schemeClr val="dk2"/>
              </a:buClr>
              <a:buSzPts val="1500"/>
              <a:buFont typeface="Arial"/>
              <a:buChar char="•"/>
              <a:defRPr sz="1500" b="0" i="0" u="none" strike="noStrike" cap="none">
                <a:solidFill>
                  <a:schemeClr val="dk1"/>
                </a:solidFill>
                <a:latin typeface="Tahoma"/>
                <a:ea typeface="Tahoma"/>
                <a:cs typeface="Tahoma"/>
                <a:sym typeface="Tahom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
        <p:cNvGrpSpPr/>
        <p:nvPr/>
      </p:nvGrpSpPr>
      <p:grpSpPr>
        <a:xfrm>
          <a:off x="0" y="0"/>
          <a:ext cx="0" cy="0"/>
          <a:chOff x="0" y="0"/>
          <a:chExt cx="0" cy="0"/>
        </a:xfrm>
      </p:grpSpPr>
      <p:sp>
        <p:nvSpPr>
          <p:cNvPr id="12" name="Google Shape;12;p60"/>
          <p:cNvSpPr txBox="1">
            <a:spLocks noGrp="1"/>
          </p:cNvSpPr>
          <p:nvPr>
            <p:ph type="subTitle" idx="1"/>
          </p:nvPr>
        </p:nvSpPr>
        <p:spPr>
          <a:xfrm>
            <a:off x="4457700" y="3291840"/>
            <a:ext cx="4565700" cy="697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1300"/>
              <a:buFont typeface="Arial"/>
              <a:buNone/>
              <a:defRPr sz="1300" b="1" i="0" u="none" strike="noStrike" cap="none">
                <a:solidFill>
                  <a:schemeClr val="dk1"/>
                </a:solidFill>
                <a:latin typeface="Tahoma"/>
                <a:ea typeface="Tahoma"/>
                <a:cs typeface="Tahoma"/>
                <a:sym typeface="Tahoma"/>
              </a:defRPr>
            </a:lvl1pPr>
            <a:lvl2pPr marR="0" lvl="1" algn="ctr" rtl="0">
              <a:lnSpc>
                <a:spcPct val="90000"/>
              </a:lnSpc>
              <a:spcBef>
                <a:spcPts val="400"/>
              </a:spcBef>
              <a:spcAft>
                <a:spcPts val="0"/>
              </a:spcAft>
              <a:buClr>
                <a:schemeClr val="dk2"/>
              </a:buClr>
              <a:buSzPts val="1500"/>
              <a:buFont typeface="Arial"/>
              <a:buNone/>
              <a:defRPr sz="1500" b="0" i="0" u="none" strike="noStrike" cap="none">
                <a:solidFill>
                  <a:schemeClr val="dk1"/>
                </a:solidFill>
                <a:latin typeface="Tahoma"/>
                <a:ea typeface="Tahoma"/>
                <a:cs typeface="Tahoma"/>
                <a:sym typeface="Tahoma"/>
              </a:defRPr>
            </a:lvl2pPr>
            <a:lvl3pPr marR="0" lvl="2" algn="ctr" rtl="0">
              <a:lnSpc>
                <a:spcPct val="90000"/>
              </a:lnSpc>
              <a:spcBef>
                <a:spcPts val="400"/>
              </a:spcBef>
              <a:spcAft>
                <a:spcPts val="0"/>
              </a:spcAft>
              <a:buClr>
                <a:schemeClr val="dk2"/>
              </a:buClr>
              <a:buSzPts val="1400"/>
              <a:buFont typeface="Arial"/>
              <a:buNone/>
              <a:defRPr sz="1400" b="0" i="0" u="none" strike="noStrike" cap="none">
                <a:solidFill>
                  <a:schemeClr val="dk1"/>
                </a:solidFill>
                <a:latin typeface="Tahoma"/>
                <a:ea typeface="Tahoma"/>
                <a:cs typeface="Tahoma"/>
                <a:sym typeface="Tahoma"/>
              </a:defRPr>
            </a:lvl3pPr>
            <a:lvl4pPr marR="0" lvl="3" algn="ctr" rtl="0">
              <a:lnSpc>
                <a:spcPct val="90000"/>
              </a:lnSpc>
              <a:spcBef>
                <a:spcPts val="400"/>
              </a:spcBef>
              <a:spcAft>
                <a:spcPts val="0"/>
              </a:spcAft>
              <a:buClr>
                <a:schemeClr val="dk2"/>
              </a:buClr>
              <a:buSzPts val="1200"/>
              <a:buFont typeface="Arial"/>
              <a:buNone/>
              <a:defRPr sz="1200" b="0" i="0" u="none" strike="noStrike" cap="none">
                <a:solidFill>
                  <a:schemeClr val="dk1"/>
                </a:solidFill>
                <a:latin typeface="Tahoma"/>
                <a:ea typeface="Tahoma"/>
                <a:cs typeface="Tahoma"/>
                <a:sym typeface="Tahoma"/>
              </a:defRPr>
            </a:lvl4pPr>
            <a:lvl5pPr marR="0" lvl="4" algn="ctr" rtl="0">
              <a:lnSpc>
                <a:spcPct val="90000"/>
              </a:lnSpc>
              <a:spcBef>
                <a:spcPts val="400"/>
              </a:spcBef>
              <a:spcAft>
                <a:spcPts val="0"/>
              </a:spcAft>
              <a:buClr>
                <a:schemeClr val="dk2"/>
              </a:buClr>
              <a:buSzPts val="1200"/>
              <a:buFont typeface="Arial"/>
              <a:buNone/>
              <a:defRPr sz="1200" b="0" i="0" u="none" strike="noStrike" cap="none">
                <a:solidFill>
                  <a:schemeClr val="dk1"/>
                </a:solidFill>
                <a:latin typeface="Tahoma"/>
                <a:ea typeface="Tahoma"/>
                <a:cs typeface="Tahoma"/>
                <a:sym typeface="Tahoma"/>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3" name="Google Shape;13;p60"/>
          <p:cNvSpPr txBox="1">
            <a:spLocks noGrp="1"/>
          </p:cNvSpPr>
          <p:nvPr>
            <p:ph type="title"/>
          </p:nvPr>
        </p:nvSpPr>
        <p:spPr>
          <a:xfrm>
            <a:off x="4457700" y="2057400"/>
            <a:ext cx="4114800" cy="10962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 name="Google Shape;14;p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112536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Agenda_Number" type="obj">
  <p:cSld name="Agenda_Number">
    <p:spTree>
      <p:nvGrpSpPr>
        <p:cNvPr id="1" name="Shape 22"/>
        <p:cNvGrpSpPr/>
        <p:nvPr/>
      </p:nvGrpSpPr>
      <p:grpSpPr>
        <a:xfrm>
          <a:off x="0" y="0"/>
          <a:ext cx="0" cy="0"/>
          <a:chOff x="0" y="0"/>
          <a:chExt cx="0" cy="0"/>
        </a:xfrm>
      </p:grpSpPr>
      <p:sp>
        <p:nvSpPr>
          <p:cNvPr id="23" name="Google Shape;23;p62"/>
          <p:cNvSpPr txBox="1">
            <a:spLocks noGrp="1"/>
          </p:cNvSpPr>
          <p:nvPr>
            <p:ph type="title"/>
          </p:nvPr>
        </p:nvSpPr>
        <p:spPr>
          <a:xfrm>
            <a:off x="651510" y="342901"/>
            <a:ext cx="7886700" cy="6858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 name="Google Shape;24;p62"/>
          <p:cNvSpPr txBox="1">
            <a:spLocks noGrp="1"/>
          </p:cNvSpPr>
          <p:nvPr>
            <p:ph type="body" idx="1"/>
          </p:nvPr>
        </p:nvSpPr>
        <p:spPr>
          <a:xfrm>
            <a:off x="1371600" y="1369219"/>
            <a:ext cx="7166700" cy="3263400"/>
          </a:xfrm>
          <a:prstGeom prst="rect">
            <a:avLst/>
          </a:prstGeom>
          <a:noFill/>
          <a:ln>
            <a:noFill/>
          </a:ln>
        </p:spPr>
        <p:txBody>
          <a:bodyPr spcFirstLastPara="1" wrap="square" lIns="68575" tIns="34275" rIns="68575" bIns="34275" anchor="t" anchorCtr="0">
            <a:normAutofit/>
          </a:bodyPr>
          <a:lstStyle>
            <a:lvl1pPr marL="457200" lvl="0" indent="-323850" algn="l">
              <a:lnSpc>
                <a:spcPct val="150000"/>
              </a:lnSpc>
              <a:spcBef>
                <a:spcPts val="800"/>
              </a:spcBef>
              <a:spcAft>
                <a:spcPts val="0"/>
              </a:spcAft>
              <a:buClr>
                <a:schemeClr val="dk2"/>
              </a:buClr>
              <a:buSzPts val="1500"/>
              <a:buFont typeface="Tahoma"/>
              <a:buAutoNum type="arabicPeriod"/>
              <a:defRPr/>
            </a:lvl1pPr>
            <a:lvl2pPr marL="914400" lvl="1" indent="-323850" algn="l">
              <a:lnSpc>
                <a:spcPct val="150000"/>
              </a:lnSpc>
              <a:spcBef>
                <a:spcPts val="400"/>
              </a:spcBef>
              <a:spcAft>
                <a:spcPts val="0"/>
              </a:spcAft>
              <a:buSzPts val="1500"/>
              <a:buFont typeface="Arial"/>
              <a:buChar char="•"/>
              <a:defRPr/>
            </a:lvl2pPr>
            <a:lvl3pPr marL="1371600" lvl="2" indent="-323850" algn="l">
              <a:lnSpc>
                <a:spcPct val="150000"/>
              </a:lnSpc>
              <a:spcBef>
                <a:spcPts val="400"/>
              </a:spcBef>
              <a:spcAft>
                <a:spcPts val="0"/>
              </a:spcAft>
              <a:buSzPts val="1500"/>
              <a:buFont typeface="Arial"/>
              <a:buChar char="•"/>
              <a:defRPr/>
            </a:lvl3pPr>
            <a:lvl4pPr marL="1828800" lvl="3" indent="-323850" algn="l">
              <a:lnSpc>
                <a:spcPct val="150000"/>
              </a:lnSpc>
              <a:spcBef>
                <a:spcPts val="400"/>
              </a:spcBef>
              <a:spcAft>
                <a:spcPts val="0"/>
              </a:spcAft>
              <a:buSzPts val="1500"/>
              <a:buFont typeface="Arial"/>
              <a:buChar char="•"/>
              <a:defRPr/>
            </a:lvl4pPr>
            <a:lvl5pPr marL="2286000" lvl="4" indent="-323850" algn="l">
              <a:lnSpc>
                <a:spcPct val="150000"/>
              </a:lnSpc>
              <a:spcBef>
                <a:spcPts val="400"/>
              </a:spcBef>
              <a:spcAft>
                <a:spcPts val="0"/>
              </a:spcAft>
              <a:buSzPts val="1500"/>
              <a:buFont typeface="Arial"/>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 name="Google Shape;25;p62"/>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330462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sp>
        <p:nvSpPr>
          <p:cNvPr id="37" name="Google Shape;37;g27727325acc_0_139"/>
          <p:cNvSpPr txBox="1">
            <a:spLocks noGrp="1"/>
          </p:cNvSpPr>
          <p:nvPr>
            <p:ph type="title"/>
          </p:nvPr>
        </p:nvSpPr>
        <p:spPr>
          <a:xfrm>
            <a:off x="651510" y="342901"/>
            <a:ext cx="7886700" cy="6858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g27727325acc_0_139"/>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397427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44"/>
        <p:cNvGrpSpPr/>
        <p:nvPr/>
      </p:nvGrpSpPr>
      <p:grpSpPr>
        <a:xfrm>
          <a:off x="0" y="0"/>
          <a:ext cx="0" cy="0"/>
          <a:chOff x="0" y="0"/>
          <a:chExt cx="0" cy="0"/>
        </a:xfrm>
      </p:grpSpPr>
      <p:sp>
        <p:nvSpPr>
          <p:cNvPr id="145" name="Google Shape;145;p66"/>
          <p:cNvSpPr txBox="1">
            <a:spLocks noGrp="1"/>
          </p:cNvSpPr>
          <p:nvPr>
            <p:ph type="title"/>
          </p:nvPr>
        </p:nvSpPr>
        <p:spPr>
          <a:xfrm>
            <a:off x="3018692" y="2194560"/>
            <a:ext cx="3839400" cy="1369200"/>
          </a:xfrm>
          <a:prstGeom prst="rect">
            <a:avLst/>
          </a:prstGeom>
          <a:noFill/>
          <a:ln>
            <a:noFill/>
          </a:ln>
        </p:spPr>
        <p:txBody>
          <a:bodyPr spcFirstLastPara="1" wrap="square" lIns="68575" tIns="34275" rIns="68575" bIns="34275" anchor="t" anchorCtr="0">
            <a:norm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9154379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ulletedList">
  <p:cSld name="BulletedList">
    <p:spTree>
      <p:nvGrpSpPr>
        <p:cNvPr id="1" name="Shape 187"/>
        <p:cNvGrpSpPr/>
        <p:nvPr/>
      </p:nvGrpSpPr>
      <p:grpSpPr>
        <a:xfrm>
          <a:off x="0" y="0"/>
          <a:ext cx="0" cy="0"/>
          <a:chOff x="0" y="0"/>
          <a:chExt cx="0" cy="0"/>
        </a:xfrm>
      </p:grpSpPr>
      <p:sp>
        <p:nvSpPr>
          <p:cNvPr id="188" name="Google Shape;188;g32c08df7a2f_0_2425"/>
          <p:cNvSpPr txBox="1">
            <a:spLocks noGrp="1"/>
          </p:cNvSpPr>
          <p:nvPr>
            <p:ph type="title"/>
          </p:nvPr>
        </p:nvSpPr>
        <p:spPr>
          <a:xfrm>
            <a:off x="651510" y="342901"/>
            <a:ext cx="7886700" cy="6858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9" name="Google Shape;189;g32c08df7a2f_0_2425"/>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
        <p:nvSpPr>
          <p:cNvPr id="190" name="Google Shape;190;g32c08df7a2f_0_2425"/>
          <p:cNvSpPr txBox="1">
            <a:spLocks noGrp="1"/>
          </p:cNvSpPr>
          <p:nvPr>
            <p:ph type="body" idx="1"/>
          </p:nvPr>
        </p:nvSpPr>
        <p:spPr>
          <a:xfrm>
            <a:off x="651510" y="1369219"/>
            <a:ext cx="7372200" cy="3263400"/>
          </a:xfrm>
          <a:prstGeom prst="rect">
            <a:avLst/>
          </a:prstGeom>
          <a:noFill/>
          <a:ln>
            <a:noFill/>
          </a:ln>
        </p:spPr>
        <p:txBody>
          <a:bodyPr spcFirstLastPara="1" wrap="square" lIns="0" tIns="34275" rIns="68575" bIns="34275" anchor="t" anchorCtr="0">
            <a:normAutofit/>
          </a:bodyPr>
          <a:lstStyle>
            <a:lvl1pPr marL="457200" lvl="0" indent="-323850" algn="l">
              <a:lnSpc>
                <a:spcPct val="150000"/>
              </a:lnSpc>
              <a:spcBef>
                <a:spcPts val="800"/>
              </a:spcBef>
              <a:spcAft>
                <a:spcPts val="0"/>
              </a:spcAft>
              <a:buClr>
                <a:schemeClr val="dk2"/>
              </a:buClr>
              <a:buSzPts val="1500"/>
              <a:buFont typeface="Arial"/>
              <a:buChar char="•"/>
              <a:defRPr/>
            </a:lvl1pPr>
            <a:lvl2pPr marL="914400" lvl="1" indent="-323850" algn="l">
              <a:lnSpc>
                <a:spcPct val="150000"/>
              </a:lnSpc>
              <a:spcBef>
                <a:spcPts val="400"/>
              </a:spcBef>
              <a:spcAft>
                <a:spcPts val="0"/>
              </a:spcAft>
              <a:buSzPts val="1500"/>
              <a:buFont typeface="Arial"/>
              <a:buChar char="•"/>
              <a:defRPr/>
            </a:lvl2pPr>
            <a:lvl3pPr marL="1371600" lvl="2" indent="-323850" algn="l">
              <a:lnSpc>
                <a:spcPct val="150000"/>
              </a:lnSpc>
              <a:spcBef>
                <a:spcPts val="400"/>
              </a:spcBef>
              <a:spcAft>
                <a:spcPts val="0"/>
              </a:spcAft>
              <a:buSzPts val="1500"/>
              <a:buFont typeface="Arial"/>
              <a:buChar char="•"/>
              <a:defRPr/>
            </a:lvl3pPr>
            <a:lvl4pPr marL="1828800" lvl="3" indent="-323850" algn="l">
              <a:lnSpc>
                <a:spcPct val="150000"/>
              </a:lnSpc>
              <a:spcBef>
                <a:spcPts val="400"/>
              </a:spcBef>
              <a:spcAft>
                <a:spcPts val="0"/>
              </a:spcAft>
              <a:buSzPts val="1500"/>
              <a:buFont typeface="Arial"/>
              <a:buChar char="•"/>
              <a:defRPr/>
            </a:lvl4pPr>
            <a:lvl5pPr marL="2286000" lvl="4" indent="-323850" algn="l">
              <a:lnSpc>
                <a:spcPct val="150000"/>
              </a:lnSpc>
              <a:spcBef>
                <a:spcPts val="400"/>
              </a:spcBef>
              <a:spcAft>
                <a:spcPts val="0"/>
              </a:spcAft>
              <a:buSzPts val="1500"/>
              <a:buFont typeface="Arial"/>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42245087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ColSimple">
  <p:cSld name="2ColSimple">
    <p:bg>
      <p:bgPr>
        <a:solidFill>
          <a:schemeClr val="lt1"/>
        </a:solidFill>
        <a:effectLst/>
      </p:bgPr>
    </p:bg>
    <p:spTree>
      <p:nvGrpSpPr>
        <p:cNvPr id="1" name="Shape 99"/>
        <p:cNvGrpSpPr/>
        <p:nvPr/>
      </p:nvGrpSpPr>
      <p:grpSpPr>
        <a:xfrm>
          <a:off x="0" y="0"/>
          <a:ext cx="0" cy="0"/>
          <a:chOff x="0" y="0"/>
          <a:chExt cx="0" cy="0"/>
        </a:xfrm>
      </p:grpSpPr>
      <p:sp>
        <p:nvSpPr>
          <p:cNvPr id="100" name="Google Shape;100;g32c08df7a2f_0_1900"/>
          <p:cNvSpPr txBox="1">
            <a:spLocks noGrp="1"/>
          </p:cNvSpPr>
          <p:nvPr>
            <p:ph type="title"/>
          </p:nvPr>
        </p:nvSpPr>
        <p:spPr>
          <a:xfrm>
            <a:off x="411487" y="240030"/>
            <a:ext cx="8270100" cy="4767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chemeClr val="dk2"/>
              </a:buClr>
              <a:buSzPts val="2300"/>
              <a:buFont typeface="Ubuntu"/>
              <a:buNone/>
              <a:defRPr sz="2300" b="1" i="0" u="none" strike="noStrike" cap="none">
                <a:solidFill>
                  <a:schemeClr val="dk2"/>
                </a:solidFill>
                <a:latin typeface="Ubuntu"/>
                <a:ea typeface="Ubuntu"/>
                <a:cs typeface="Ubuntu"/>
                <a:sym typeface="Ubuntu"/>
              </a:defRPr>
            </a:lvl1pPr>
            <a:lvl2pPr marR="0" lvl="1"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2pPr>
            <a:lvl3pPr marR="0" lvl="2"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3pPr>
            <a:lvl4pPr marR="0" lvl="3"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4pPr>
            <a:lvl5pPr marR="0" lvl="4"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5pPr>
            <a:lvl6pPr marR="0" lvl="5"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6pPr>
            <a:lvl7pPr marR="0" lvl="6"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7pPr>
            <a:lvl8pPr marR="0" lvl="7"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8pPr>
            <a:lvl9pPr marR="0" lvl="8"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9pPr>
          </a:lstStyle>
          <a:p>
            <a:endParaRPr/>
          </a:p>
        </p:txBody>
      </p:sp>
      <p:cxnSp>
        <p:nvCxnSpPr>
          <p:cNvPr id="101" name="Google Shape;101;g32c08df7a2f_0_1900"/>
          <p:cNvCxnSpPr/>
          <p:nvPr/>
        </p:nvCxnSpPr>
        <p:spPr>
          <a:xfrm>
            <a:off x="4572000" y="1600200"/>
            <a:ext cx="0" cy="2712300"/>
          </a:xfrm>
          <a:prstGeom prst="straightConnector1">
            <a:avLst/>
          </a:prstGeom>
          <a:noFill/>
          <a:ln w="19050" cap="flat" cmpd="sng">
            <a:solidFill>
              <a:schemeClr val="accent6"/>
            </a:solidFill>
            <a:prstDash val="solid"/>
            <a:round/>
            <a:headEnd type="none" w="med" len="med"/>
            <a:tailEnd type="none" w="med" len="med"/>
          </a:ln>
        </p:spPr>
      </p:cxnSp>
      <p:sp>
        <p:nvSpPr>
          <p:cNvPr id="102" name="Google Shape;102;g32c08df7a2f_0_1900"/>
          <p:cNvSpPr txBox="1">
            <a:spLocks noGrp="1"/>
          </p:cNvSpPr>
          <p:nvPr>
            <p:ph type="title" idx="2"/>
          </p:nvPr>
        </p:nvSpPr>
        <p:spPr>
          <a:xfrm>
            <a:off x="5184094" y="2855214"/>
            <a:ext cx="3033600" cy="8709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chemeClr val="lt1"/>
              </a:buClr>
              <a:buSzPts val="1700"/>
              <a:buFont typeface="Ubuntu"/>
              <a:buNone/>
              <a:defRPr sz="1700" i="0" u="none" strike="noStrike" cap="none">
                <a:solidFill>
                  <a:schemeClr val="lt1"/>
                </a:solidFill>
                <a:latin typeface="Ubuntu"/>
                <a:ea typeface="Ubuntu"/>
                <a:cs typeface="Ubuntu"/>
                <a:sym typeface="Ubuntu"/>
              </a:defRPr>
            </a:lvl1pPr>
            <a:lvl2pPr marR="0" lvl="1"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2pPr>
            <a:lvl3pPr marR="0" lvl="2"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3pPr>
            <a:lvl4pPr marR="0" lvl="3"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4pPr>
            <a:lvl5pPr marR="0" lvl="4"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5pPr>
            <a:lvl6pPr marR="0" lvl="5"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6pPr>
            <a:lvl7pPr marR="0" lvl="6"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7pPr>
            <a:lvl8pPr marR="0" lvl="7"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8pPr>
            <a:lvl9pPr marR="0" lvl="8"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9pPr>
          </a:lstStyle>
          <a:p>
            <a:endParaRPr/>
          </a:p>
        </p:txBody>
      </p:sp>
      <p:sp>
        <p:nvSpPr>
          <p:cNvPr id="103" name="Google Shape;103;g32c08df7a2f_0_1900"/>
          <p:cNvSpPr txBox="1">
            <a:spLocks noGrp="1"/>
          </p:cNvSpPr>
          <p:nvPr>
            <p:ph type="title" idx="3"/>
          </p:nvPr>
        </p:nvSpPr>
        <p:spPr>
          <a:xfrm>
            <a:off x="925688" y="2855214"/>
            <a:ext cx="3033600" cy="8709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chemeClr val="lt1"/>
              </a:buClr>
              <a:buSzPts val="1700"/>
              <a:buFont typeface="Ubuntu"/>
              <a:buNone/>
              <a:defRPr sz="1700" i="0" u="none" strike="noStrike" cap="none">
                <a:solidFill>
                  <a:schemeClr val="lt1"/>
                </a:solidFill>
                <a:latin typeface="Ubuntu"/>
                <a:ea typeface="Ubuntu"/>
                <a:cs typeface="Ubuntu"/>
                <a:sym typeface="Ubuntu"/>
              </a:defRPr>
            </a:lvl1pPr>
            <a:lvl2pPr marR="0" lvl="1"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2pPr>
            <a:lvl3pPr marR="0" lvl="2"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3pPr>
            <a:lvl4pPr marR="0" lvl="3"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4pPr>
            <a:lvl5pPr marR="0" lvl="4"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5pPr>
            <a:lvl6pPr marR="0" lvl="5"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6pPr>
            <a:lvl7pPr marR="0" lvl="6"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7pPr>
            <a:lvl8pPr marR="0" lvl="7"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8pPr>
            <a:lvl9pPr marR="0" lvl="8" algn="l">
              <a:lnSpc>
                <a:spcPct val="100000"/>
              </a:lnSpc>
              <a:spcBef>
                <a:spcPts val="0"/>
              </a:spcBef>
              <a:spcAft>
                <a:spcPts val="0"/>
              </a:spcAft>
              <a:buClr>
                <a:schemeClr val="lt1"/>
              </a:buClr>
              <a:buSzPts val="1100"/>
              <a:buFont typeface="Tahoma"/>
              <a:buNone/>
              <a:defRPr sz="1400" b="1" i="0" u="none" strike="noStrike" cap="none">
                <a:solidFill>
                  <a:schemeClr val="lt1"/>
                </a:solidFill>
                <a:latin typeface="Tahoma"/>
                <a:ea typeface="Tahoma"/>
                <a:cs typeface="Tahoma"/>
                <a:sym typeface="Tahoma"/>
              </a:defRPr>
            </a:lvl9pPr>
          </a:lstStyle>
          <a:p>
            <a:endParaRPr/>
          </a:p>
        </p:txBody>
      </p:sp>
      <p:sp>
        <p:nvSpPr>
          <p:cNvPr id="104" name="Google Shape;104;g32c08df7a2f_0_1900"/>
          <p:cNvSpPr>
            <a:spLocks noGrp="1"/>
          </p:cNvSpPr>
          <p:nvPr>
            <p:ph type="pic" idx="4"/>
          </p:nvPr>
        </p:nvSpPr>
        <p:spPr>
          <a:xfrm>
            <a:off x="1842338" y="1600200"/>
            <a:ext cx="1200300" cy="1200300"/>
          </a:xfrm>
          <a:prstGeom prst="roundRect">
            <a:avLst>
              <a:gd name="adj" fmla="val 2557"/>
            </a:avLst>
          </a:prstGeom>
          <a:noFill/>
          <a:ln>
            <a:noFill/>
          </a:ln>
        </p:spPr>
      </p:sp>
      <p:sp>
        <p:nvSpPr>
          <p:cNvPr id="105" name="Google Shape;105;g32c08df7a2f_0_1900"/>
          <p:cNvSpPr>
            <a:spLocks noGrp="1"/>
          </p:cNvSpPr>
          <p:nvPr>
            <p:ph type="pic" idx="5"/>
          </p:nvPr>
        </p:nvSpPr>
        <p:spPr>
          <a:xfrm>
            <a:off x="6100744" y="1600200"/>
            <a:ext cx="1200300" cy="1200300"/>
          </a:xfrm>
          <a:prstGeom prst="roundRect">
            <a:avLst>
              <a:gd name="adj" fmla="val 2557"/>
            </a:avLst>
          </a:prstGeom>
          <a:noFill/>
          <a:ln>
            <a:noFill/>
          </a:ln>
        </p:spPr>
      </p:sp>
      <p:pic>
        <p:nvPicPr>
          <p:cNvPr id="106" name="Google Shape;106;g32c08df7a2f_0_1900"/>
          <p:cNvPicPr preferRelativeResize="0"/>
          <p:nvPr/>
        </p:nvPicPr>
        <p:blipFill rotWithShape="1">
          <a:blip r:embed="rId2">
            <a:alphaModFix/>
          </a:blip>
          <a:srcRect l="49" r="49"/>
          <a:stretch/>
        </p:blipFill>
        <p:spPr>
          <a:xfrm>
            <a:off x="8435340" y="4801867"/>
            <a:ext cx="501975" cy="193096"/>
          </a:xfrm>
          <a:prstGeom prst="rect">
            <a:avLst/>
          </a:prstGeom>
          <a:noFill/>
          <a:ln>
            <a:noFill/>
          </a:ln>
        </p:spPr>
      </p:pic>
    </p:spTree>
    <p:extLst>
      <p:ext uri="{BB962C8B-B14F-4D97-AF65-F5344CB8AC3E}">
        <p14:creationId xmlns:p14="http://schemas.microsoft.com/office/powerpoint/2010/main" val="9731490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roduct Layout Right ALT">
  <p:cSld name="Product Layout Right ALT">
    <p:spTree>
      <p:nvGrpSpPr>
        <p:cNvPr id="1" name="Shape 107"/>
        <p:cNvGrpSpPr/>
        <p:nvPr/>
      </p:nvGrpSpPr>
      <p:grpSpPr>
        <a:xfrm>
          <a:off x="0" y="0"/>
          <a:ext cx="0" cy="0"/>
          <a:chOff x="0" y="0"/>
          <a:chExt cx="0" cy="0"/>
        </a:xfrm>
      </p:grpSpPr>
      <p:sp>
        <p:nvSpPr>
          <p:cNvPr id="108" name="Google Shape;108;g32c08df7a2f_0_1908"/>
          <p:cNvSpPr txBox="1">
            <a:spLocks noGrp="1"/>
          </p:cNvSpPr>
          <p:nvPr>
            <p:ph type="body" idx="1"/>
          </p:nvPr>
        </p:nvSpPr>
        <p:spPr>
          <a:xfrm>
            <a:off x="354600" y="1143000"/>
            <a:ext cx="4033800" cy="3913200"/>
          </a:xfrm>
          <a:prstGeom prst="rect">
            <a:avLst/>
          </a:prstGeom>
        </p:spPr>
        <p:txBody>
          <a:bodyPr spcFirstLastPara="1" wrap="square" lIns="68575" tIns="34275" rIns="68575" bIns="34275" anchor="t" anchorCtr="0">
            <a:normAutofit/>
          </a:bodyPr>
          <a:lstStyle>
            <a:lvl1pPr marL="457200" lvl="0" indent="-228600">
              <a:lnSpc>
                <a:spcPct val="115000"/>
              </a:lnSpc>
              <a:spcBef>
                <a:spcPts val="800"/>
              </a:spcBef>
              <a:spcAft>
                <a:spcPts val="0"/>
              </a:spcAft>
              <a:buSzPts val="1700"/>
              <a:buNone/>
              <a:defRPr sz="1700"/>
            </a:lvl1pPr>
            <a:lvl2pPr marL="914400" lvl="1" indent="-336550">
              <a:lnSpc>
                <a:spcPct val="115000"/>
              </a:lnSpc>
              <a:spcBef>
                <a:spcPts val="400"/>
              </a:spcBef>
              <a:spcAft>
                <a:spcPts val="0"/>
              </a:spcAft>
              <a:buSzPts val="1700"/>
              <a:buChar char="•"/>
              <a:defRPr sz="1700"/>
            </a:lvl2pPr>
            <a:lvl3pPr marL="1371600" lvl="2" indent="-336550">
              <a:lnSpc>
                <a:spcPct val="115000"/>
              </a:lnSpc>
              <a:spcBef>
                <a:spcPts val="400"/>
              </a:spcBef>
              <a:spcAft>
                <a:spcPts val="0"/>
              </a:spcAft>
              <a:buSzPts val="1700"/>
              <a:buChar char="•"/>
              <a:defRPr sz="1700"/>
            </a:lvl3pPr>
            <a:lvl4pPr marL="1828800" lvl="3" indent="-336550">
              <a:lnSpc>
                <a:spcPct val="115000"/>
              </a:lnSpc>
              <a:spcBef>
                <a:spcPts val="400"/>
              </a:spcBef>
              <a:spcAft>
                <a:spcPts val="0"/>
              </a:spcAft>
              <a:buSzPts val="1700"/>
              <a:buChar char="•"/>
              <a:defRPr sz="1700"/>
            </a:lvl4pPr>
            <a:lvl5pPr marL="2286000" lvl="4" indent="-336550">
              <a:lnSpc>
                <a:spcPct val="115000"/>
              </a:lnSpc>
              <a:spcBef>
                <a:spcPts val="400"/>
              </a:spcBef>
              <a:spcAft>
                <a:spcPts val="0"/>
              </a:spcAft>
              <a:buSzPts val="1700"/>
              <a:buChar char="•"/>
              <a:defRPr sz="1700"/>
            </a:lvl5pPr>
            <a:lvl6pPr marL="2743200" lvl="5" indent="-336550">
              <a:lnSpc>
                <a:spcPct val="115000"/>
              </a:lnSpc>
              <a:spcBef>
                <a:spcPts val="400"/>
              </a:spcBef>
              <a:spcAft>
                <a:spcPts val="0"/>
              </a:spcAft>
              <a:buSzPts val="1700"/>
              <a:buChar char="•"/>
              <a:defRPr sz="1700"/>
            </a:lvl6pPr>
            <a:lvl7pPr marL="3200400" lvl="6" indent="-336550">
              <a:lnSpc>
                <a:spcPct val="115000"/>
              </a:lnSpc>
              <a:spcBef>
                <a:spcPts val="400"/>
              </a:spcBef>
              <a:spcAft>
                <a:spcPts val="0"/>
              </a:spcAft>
              <a:buSzPts val="1700"/>
              <a:buChar char="•"/>
              <a:defRPr sz="1700"/>
            </a:lvl7pPr>
            <a:lvl8pPr marL="3657600" lvl="7" indent="-336550">
              <a:lnSpc>
                <a:spcPct val="115000"/>
              </a:lnSpc>
              <a:spcBef>
                <a:spcPts val="400"/>
              </a:spcBef>
              <a:spcAft>
                <a:spcPts val="0"/>
              </a:spcAft>
              <a:buSzPts val="1700"/>
              <a:buChar char="•"/>
              <a:defRPr sz="1700"/>
            </a:lvl8pPr>
            <a:lvl9pPr marL="4114800" lvl="8" indent="-336550">
              <a:lnSpc>
                <a:spcPct val="115000"/>
              </a:lnSpc>
              <a:spcBef>
                <a:spcPts val="400"/>
              </a:spcBef>
              <a:spcAft>
                <a:spcPts val="0"/>
              </a:spcAft>
              <a:buSzPts val="1700"/>
              <a:buChar char="•"/>
              <a:defRPr sz="1700"/>
            </a:lvl9pPr>
          </a:lstStyle>
          <a:p>
            <a:endParaRPr/>
          </a:p>
        </p:txBody>
      </p:sp>
      <p:sp>
        <p:nvSpPr>
          <p:cNvPr id="109" name="Google Shape;109;g32c08df7a2f_0_1908"/>
          <p:cNvSpPr txBox="1">
            <a:spLocks noGrp="1"/>
          </p:cNvSpPr>
          <p:nvPr>
            <p:ph type="title"/>
          </p:nvPr>
        </p:nvSpPr>
        <p:spPr>
          <a:xfrm>
            <a:off x="354600" y="170775"/>
            <a:ext cx="8434800" cy="519300"/>
          </a:xfrm>
          <a:prstGeom prst="rect">
            <a:avLst/>
          </a:prstGeom>
        </p:spPr>
        <p:txBody>
          <a:bodyPr spcFirstLastPara="1" wrap="square" lIns="68575" tIns="34275" rIns="68575" bIns="34275" anchor="ctr" anchorCtr="0">
            <a:normAutofit/>
          </a:bodyPr>
          <a:lstStyle>
            <a:lvl1pPr lvl="0">
              <a:spcBef>
                <a:spcPts val="0"/>
              </a:spcBef>
              <a:spcAft>
                <a:spcPts val="0"/>
              </a:spcAft>
              <a:buSzPts val="2800"/>
              <a:buFont typeface="Ubuntu"/>
              <a:buNone/>
              <a:defRPr sz="2800">
                <a:latin typeface="Ubuntu"/>
                <a:ea typeface="Ubuntu"/>
                <a:cs typeface="Ubuntu"/>
                <a:sym typeface="Ubuntu"/>
              </a:defRPr>
            </a:lvl1pPr>
            <a:lvl2pPr lvl="1">
              <a:spcBef>
                <a:spcPts val="0"/>
              </a:spcBef>
              <a:spcAft>
                <a:spcPts val="0"/>
              </a:spcAft>
              <a:buSzPts val="1100"/>
              <a:buFont typeface="Ubuntu"/>
              <a:buNone/>
              <a:defRPr>
                <a:latin typeface="Ubuntu"/>
                <a:ea typeface="Ubuntu"/>
                <a:cs typeface="Ubuntu"/>
                <a:sym typeface="Ubuntu"/>
              </a:defRPr>
            </a:lvl2pPr>
            <a:lvl3pPr lvl="2">
              <a:spcBef>
                <a:spcPts val="0"/>
              </a:spcBef>
              <a:spcAft>
                <a:spcPts val="0"/>
              </a:spcAft>
              <a:buSzPts val="1100"/>
              <a:buFont typeface="Ubuntu"/>
              <a:buNone/>
              <a:defRPr>
                <a:latin typeface="Ubuntu"/>
                <a:ea typeface="Ubuntu"/>
                <a:cs typeface="Ubuntu"/>
                <a:sym typeface="Ubuntu"/>
              </a:defRPr>
            </a:lvl3pPr>
            <a:lvl4pPr lvl="3">
              <a:spcBef>
                <a:spcPts val="0"/>
              </a:spcBef>
              <a:spcAft>
                <a:spcPts val="0"/>
              </a:spcAft>
              <a:buSzPts val="1100"/>
              <a:buFont typeface="Ubuntu"/>
              <a:buNone/>
              <a:defRPr>
                <a:latin typeface="Ubuntu"/>
                <a:ea typeface="Ubuntu"/>
                <a:cs typeface="Ubuntu"/>
                <a:sym typeface="Ubuntu"/>
              </a:defRPr>
            </a:lvl4pPr>
            <a:lvl5pPr lvl="4">
              <a:spcBef>
                <a:spcPts val="0"/>
              </a:spcBef>
              <a:spcAft>
                <a:spcPts val="0"/>
              </a:spcAft>
              <a:buSzPts val="1100"/>
              <a:buFont typeface="Ubuntu"/>
              <a:buNone/>
              <a:defRPr>
                <a:latin typeface="Ubuntu"/>
                <a:ea typeface="Ubuntu"/>
                <a:cs typeface="Ubuntu"/>
                <a:sym typeface="Ubuntu"/>
              </a:defRPr>
            </a:lvl5pPr>
            <a:lvl6pPr lvl="5">
              <a:spcBef>
                <a:spcPts val="0"/>
              </a:spcBef>
              <a:spcAft>
                <a:spcPts val="0"/>
              </a:spcAft>
              <a:buSzPts val="1100"/>
              <a:buFont typeface="Ubuntu"/>
              <a:buNone/>
              <a:defRPr>
                <a:latin typeface="Ubuntu"/>
                <a:ea typeface="Ubuntu"/>
                <a:cs typeface="Ubuntu"/>
                <a:sym typeface="Ubuntu"/>
              </a:defRPr>
            </a:lvl6pPr>
            <a:lvl7pPr lvl="6">
              <a:spcBef>
                <a:spcPts val="0"/>
              </a:spcBef>
              <a:spcAft>
                <a:spcPts val="0"/>
              </a:spcAft>
              <a:buSzPts val="1100"/>
              <a:buFont typeface="Ubuntu"/>
              <a:buNone/>
              <a:defRPr>
                <a:latin typeface="Ubuntu"/>
                <a:ea typeface="Ubuntu"/>
                <a:cs typeface="Ubuntu"/>
                <a:sym typeface="Ubuntu"/>
              </a:defRPr>
            </a:lvl7pPr>
            <a:lvl8pPr lvl="7">
              <a:spcBef>
                <a:spcPts val="0"/>
              </a:spcBef>
              <a:spcAft>
                <a:spcPts val="0"/>
              </a:spcAft>
              <a:buSzPts val="1100"/>
              <a:buFont typeface="Ubuntu"/>
              <a:buNone/>
              <a:defRPr>
                <a:latin typeface="Ubuntu"/>
                <a:ea typeface="Ubuntu"/>
                <a:cs typeface="Ubuntu"/>
                <a:sym typeface="Ubuntu"/>
              </a:defRPr>
            </a:lvl8pPr>
            <a:lvl9pPr lvl="8">
              <a:spcBef>
                <a:spcPts val="0"/>
              </a:spcBef>
              <a:spcAft>
                <a:spcPts val="0"/>
              </a:spcAft>
              <a:buSzPts val="1100"/>
              <a:buFont typeface="Ubuntu"/>
              <a:buNone/>
              <a:defRPr>
                <a:latin typeface="Ubuntu"/>
                <a:ea typeface="Ubuntu"/>
                <a:cs typeface="Ubuntu"/>
                <a:sym typeface="Ubuntu"/>
              </a:defRPr>
            </a:lvl9pPr>
          </a:lstStyle>
          <a:p>
            <a:endParaRPr/>
          </a:p>
        </p:txBody>
      </p:sp>
    </p:spTree>
    <p:extLst>
      <p:ext uri="{BB962C8B-B14F-4D97-AF65-F5344CB8AC3E}">
        <p14:creationId xmlns:p14="http://schemas.microsoft.com/office/powerpoint/2010/main" val="10606374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 Item Layout 2">
  <p:cSld name="3 Item Layout 2">
    <p:spTree>
      <p:nvGrpSpPr>
        <p:cNvPr id="1" name="Shape 110"/>
        <p:cNvGrpSpPr/>
        <p:nvPr/>
      </p:nvGrpSpPr>
      <p:grpSpPr>
        <a:xfrm>
          <a:off x="0" y="0"/>
          <a:ext cx="0" cy="0"/>
          <a:chOff x="0" y="0"/>
          <a:chExt cx="0" cy="0"/>
        </a:xfrm>
      </p:grpSpPr>
      <p:sp>
        <p:nvSpPr>
          <p:cNvPr id="111" name="Google Shape;111;g32c08df7a2f_0_1911"/>
          <p:cNvSpPr txBox="1">
            <a:spLocks noGrp="1"/>
          </p:cNvSpPr>
          <p:nvPr>
            <p:ph type="title"/>
          </p:nvPr>
        </p:nvSpPr>
        <p:spPr>
          <a:xfrm>
            <a:off x="354600" y="170775"/>
            <a:ext cx="8434800" cy="519300"/>
          </a:xfrm>
          <a:prstGeom prst="rect">
            <a:avLst/>
          </a:prstGeom>
        </p:spPr>
        <p:txBody>
          <a:bodyPr spcFirstLastPara="1" wrap="square" lIns="68575" tIns="34275" rIns="68575" bIns="34275" anchor="ctr" anchorCtr="0">
            <a:normAutofit/>
          </a:bodyPr>
          <a:lstStyle>
            <a:lvl1pPr lvl="0" algn="ctr">
              <a:spcBef>
                <a:spcPts val="0"/>
              </a:spcBef>
              <a:spcAft>
                <a:spcPts val="0"/>
              </a:spcAft>
              <a:buSzPts val="2800"/>
              <a:buFont typeface="Ubuntu"/>
              <a:buNone/>
              <a:defRPr sz="2800">
                <a:latin typeface="Ubuntu"/>
                <a:ea typeface="Ubuntu"/>
                <a:cs typeface="Ubuntu"/>
                <a:sym typeface="Ubuntu"/>
              </a:defRPr>
            </a:lvl1pPr>
            <a:lvl2pPr lvl="1" algn="ctr">
              <a:spcBef>
                <a:spcPts val="0"/>
              </a:spcBef>
              <a:spcAft>
                <a:spcPts val="0"/>
              </a:spcAft>
              <a:buSzPts val="1100"/>
              <a:buFont typeface="Ubuntu"/>
              <a:buNone/>
              <a:defRPr>
                <a:latin typeface="Ubuntu"/>
                <a:ea typeface="Ubuntu"/>
                <a:cs typeface="Ubuntu"/>
                <a:sym typeface="Ubuntu"/>
              </a:defRPr>
            </a:lvl2pPr>
            <a:lvl3pPr lvl="2" algn="ctr">
              <a:spcBef>
                <a:spcPts val="0"/>
              </a:spcBef>
              <a:spcAft>
                <a:spcPts val="0"/>
              </a:spcAft>
              <a:buSzPts val="1100"/>
              <a:buFont typeface="Ubuntu"/>
              <a:buNone/>
              <a:defRPr>
                <a:latin typeface="Ubuntu"/>
                <a:ea typeface="Ubuntu"/>
                <a:cs typeface="Ubuntu"/>
                <a:sym typeface="Ubuntu"/>
              </a:defRPr>
            </a:lvl3pPr>
            <a:lvl4pPr lvl="3" algn="ctr">
              <a:spcBef>
                <a:spcPts val="0"/>
              </a:spcBef>
              <a:spcAft>
                <a:spcPts val="0"/>
              </a:spcAft>
              <a:buSzPts val="1100"/>
              <a:buFont typeface="Ubuntu"/>
              <a:buNone/>
              <a:defRPr>
                <a:latin typeface="Ubuntu"/>
                <a:ea typeface="Ubuntu"/>
                <a:cs typeface="Ubuntu"/>
                <a:sym typeface="Ubuntu"/>
              </a:defRPr>
            </a:lvl4pPr>
            <a:lvl5pPr lvl="4" algn="ctr">
              <a:spcBef>
                <a:spcPts val="0"/>
              </a:spcBef>
              <a:spcAft>
                <a:spcPts val="0"/>
              </a:spcAft>
              <a:buSzPts val="1100"/>
              <a:buFont typeface="Ubuntu"/>
              <a:buNone/>
              <a:defRPr>
                <a:latin typeface="Ubuntu"/>
                <a:ea typeface="Ubuntu"/>
                <a:cs typeface="Ubuntu"/>
                <a:sym typeface="Ubuntu"/>
              </a:defRPr>
            </a:lvl5pPr>
            <a:lvl6pPr lvl="5" algn="ctr">
              <a:spcBef>
                <a:spcPts val="0"/>
              </a:spcBef>
              <a:spcAft>
                <a:spcPts val="0"/>
              </a:spcAft>
              <a:buSzPts val="1100"/>
              <a:buFont typeface="Ubuntu"/>
              <a:buNone/>
              <a:defRPr>
                <a:latin typeface="Ubuntu"/>
                <a:ea typeface="Ubuntu"/>
                <a:cs typeface="Ubuntu"/>
                <a:sym typeface="Ubuntu"/>
              </a:defRPr>
            </a:lvl6pPr>
            <a:lvl7pPr lvl="6" algn="ctr">
              <a:spcBef>
                <a:spcPts val="0"/>
              </a:spcBef>
              <a:spcAft>
                <a:spcPts val="0"/>
              </a:spcAft>
              <a:buSzPts val="1100"/>
              <a:buFont typeface="Ubuntu"/>
              <a:buNone/>
              <a:defRPr>
                <a:latin typeface="Ubuntu"/>
                <a:ea typeface="Ubuntu"/>
                <a:cs typeface="Ubuntu"/>
                <a:sym typeface="Ubuntu"/>
              </a:defRPr>
            </a:lvl7pPr>
            <a:lvl8pPr lvl="7" algn="ctr">
              <a:spcBef>
                <a:spcPts val="0"/>
              </a:spcBef>
              <a:spcAft>
                <a:spcPts val="0"/>
              </a:spcAft>
              <a:buSzPts val="1100"/>
              <a:buFont typeface="Ubuntu"/>
              <a:buNone/>
              <a:defRPr>
                <a:latin typeface="Ubuntu"/>
                <a:ea typeface="Ubuntu"/>
                <a:cs typeface="Ubuntu"/>
                <a:sym typeface="Ubuntu"/>
              </a:defRPr>
            </a:lvl8pPr>
            <a:lvl9pPr lvl="8" algn="ctr">
              <a:spcBef>
                <a:spcPts val="0"/>
              </a:spcBef>
              <a:spcAft>
                <a:spcPts val="0"/>
              </a:spcAft>
              <a:buSzPts val="1100"/>
              <a:buFont typeface="Ubuntu"/>
              <a:buNone/>
              <a:defRPr>
                <a:latin typeface="Ubuntu"/>
                <a:ea typeface="Ubuntu"/>
                <a:cs typeface="Ubuntu"/>
                <a:sym typeface="Ubuntu"/>
              </a:defRPr>
            </a:lvl9pPr>
          </a:lstStyle>
          <a:p>
            <a:endParaRPr/>
          </a:p>
        </p:txBody>
      </p:sp>
      <p:grpSp>
        <p:nvGrpSpPr>
          <p:cNvPr id="112" name="Google Shape;112;g32c08df7a2f_0_1911"/>
          <p:cNvGrpSpPr/>
          <p:nvPr/>
        </p:nvGrpSpPr>
        <p:grpSpPr>
          <a:xfrm>
            <a:off x="3185277" y="1563836"/>
            <a:ext cx="2773446" cy="2573875"/>
            <a:chOff x="3156455" y="1622083"/>
            <a:chExt cx="2773446" cy="2068200"/>
          </a:xfrm>
        </p:grpSpPr>
        <p:cxnSp>
          <p:nvCxnSpPr>
            <p:cNvPr id="113" name="Google Shape;113;g32c08df7a2f_0_1911"/>
            <p:cNvCxnSpPr/>
            <p:nvPr/>
          </p:nvCxnSpPr>
          <p:spPr>
            <a:xfrm>
              <a:off x="5929901" y="1622083"/>
              <a:ext cx="0" cy="2068200"/>
            </a:xfrm>
            <a:prstGeom prst="straightConnector1">
              <a:avLst/>
            </a:prstGeom>
            <a:noFill/>
            <a:ln w="9525" cap="flat" cmpd="sng">
              <a:solidFill>
                <a:schemeClr val="accent6"/>
              </a:solidFill>
              <a:prstDash val="solid"/>
              <a:round/>
              <a:headEnd type="none" w="med" len="med"/>
              <a:tailEnd type="none" w="med" len="med"/>
            </a:ln>
          </p:spPr>
        </p:cxnSp>
        <p:cxnSp>
          <p:nvCxnSpPr>
            <p:cNvPr id="114" name="Google Shape;114;g32c08df7a2f_0_1911"/>
            <p:cNvCxnSpPr/>
            <p:nvPr/>
          </p:nvCxnSpPr>
          <p:spPr>
            <a:xfrm>
              <a:off x="3156455" y="1622083"/>
              <a:ext cx="0" cy="2068200"/>
            </a:xfrm>
            <a:prstGeom prst="straightConnector1">
              <a:avLst/>
            </a:prstGeom>
            <a:noFill/>
            <a:ln w="9525" cap="flat" cmpd="sng">
              <a:solidFill>
                <a:schemeClr val="accent6"/>
              </a:solidFill>
              <a:prstDash val="solid"/>
              <a:round/>
              <a:headEnd type="none" w="med" len="med"/>
              <a:tailEnd type="none" w="med" len="med"/>
            </a:ln>
          </p:spPr>
        </p:cxnSp>
      </p:grpSp>
      <p:sp>
        <p:nvSpPr>
          <p:cNvPr id="115" name="Google Shape;115;g32c08df7a2f_0_1911"/>
          <p:cNvSpPr txBox="1">
            <a:spLocks noGrp="1"/>
          </p:cNvSpPr>
          <p:nvPr>
            <p:ph type="subTitle" idx="1"/>
          </p:nvPr>
        </p:nvSpPr>
        <p:spPr>
          <a:xfrm>
            <a:off x="376638" y="2693475"/>
            <a:ext cx="2743200" cy="1066800"/>
          </a:xfrm>
          <a:prstGeom prst="rect">
            <a:avLst/>
          </a:prstGeom>
        </p:spPr>
        <p:txBody>
          <a:bodyPr spcFirstLastPara="1" wrap="square" lIns="68575" tIns="34275" rIns="68575" bIns="34275" anchor="t" anchorCtr="0">
            <a:normAutofit/>
          </a:bodyPr>
          <a:lstStyle>
            <a:lvl1pPr lvl="0" algn="ctr">
              <a:spcBef>
                <a:spcPts val="800"/>
              </a:spcBef>
              <a:spcAft>
                <a:spcPts val="0"/>
              </a:spcAft>
              <a:buClr>
                <a:schemeClr val="dk1"/>
              </a:buClr>
              <a:buSzPts val="1800"/>
              <a:buNone/>
              <a:defRPr sz="1800">
                <a:solidFill>
                  <a:schemeClr val="dk1"/>
                </a:solidFill>
              </a:defRPr>
            </a:lvl1pPr>
            <a:lvl2pPr lvl="1" algn="ctr">
              <a:spcBef>
                <a:spcPts val="400"/>
              </a:spcBef>
              <a:spcAft>
                <a:spcPts val="0"/>
              </a:spcAft>
              <a:buClr>
                <a:schemeClr val="dk1"/>
              </a:buClr>
              <a:buSzPts val="1800"/>
              <a:buNone/>
              <a:defRPr sz="1800">
                <a:solidFill>
                  <a:schemeClr val="dk1"/>
                </a:solidFill>
              </a:defRPr>
            </a:lvl2pPr>
            <a:lvl3pPr lvl="2" algn="ctr">
              <a:spcBef>
                <a:spcPts val="400"/>
              </a:spcBef>
              <a:spcAft>
                <a:spcPts val="0"/>
              </a:spcAft>
              <a:buClr>
                <a:schemeClr val="dk1"/>
              </a:buClr>
              <a:buSzPts val="1800"/>
              <a:buNone/>
              <a:defRPr sz="1800">
                <a:solidFill>
                  <a:schemeClr val="dk1"/>
                </a:solidFill>
              </a:defRPr>
            </a:lvl3pPr>
            <a:lvl4pPr lvl="3" algn="ctr">
              <a:spcBef>
                <a:spcPts val="400"/>
              </a:spcBef>
              <a:spcAft>
                <a:spcPts val="0"/>
              </a:spcAft>
              <a:buClr>
                <a:schemeClr val="dk1"/>
              </a:buClr>
              <a:buSzPts val="1800"/>
              <a:buNone/>
              <a:defRPr sz="1800">
                <a:solidFill>
                  <a:schemeClr val="dk1"/>
                </a:solidFill>
              </a:defRPr>
            </a:lvl4pPr>
            <a:lvl5pPr lvl="4" algn="ctr">
              <a:spcBef>
                <a:spcPts val="400"/>
              </a:spcBef>
              <a:spcAft>
                <a:spcPts val="0"/>
              </a:spcAft>
              <a:buClr>
                <a:schemeClr val="dk1"/>
              </a:buClr>
              <a:buSzPts val="1800"/>
              <a:buNone/>
              <a:defRPr sz="1800">
                <a:solidFill>
                  <a:schemeClr val="dk1"/>
                </a:solidFill>
              </a:defRPr>
            </a:lvl5pPr>
            <a:lvl6pPr lvl="5" algn="ctr">
              <a:spcBef>
                <a:spcPts val="400"/>
              </a:spcBef>
              <a:spcAft>
                <a:spcPts val="0"/>
              </a:spcAft>
              <a:buClr>
                <a:schemeClr val="dk1"/>
              </a:buClr>
              <a:buSzPts val="1800"/>
              <a:buNone/>
              <a:defRPr sz="1800">
                <a:solidFill>
                  <a:schemeClr val="dk1"/>
                </a:solidFill>
              </a:defRPr>
            </a:lvl6pPr>
            <a:lvl7pPr lvl="6" algn="ctr">
              <a:spcBef>
                <a:spcPts val="400"/>
              </a:spcBef>
              <a:spcAft>
                <a:spcPts val="0"/>
              </a:spcAft>
              <a:buClr>
                <a:schemeClr val="dk1"/>
              </a:buClr>
              <a:buSzPts val="1800"/>
              <a:buNone/>
              <a:defRPr sz="1800">
                <a:solidFill>
                  <a:schemeClr val="dk1"/>
                </a:solidFill>
              </a:defRPr>
            </a:lvl7pPr>
            <a:lvl8pPr lvl="7" algn="ctr">
              <a:spcBef>
                <a:spcPts val="400"/>
              </a:spcBef>
              <a:spcAft>
                <a:spcPts val="0"/>
              </a:spcAft>
              <a:buClr>
                <a:schemeClr val="dk1"/>
              </a:buClr>
              <a:buSzPts val="1800"/>
              <a:buNone/>
              <a:defRPr sz="1800">
                <a:solidFill>
                  <a:schemeClr val="dk1"/>
                </a:solidFill>
              </a:defRPr>
            </a:lvl8pPr>
            <a:lvl9pPr lvl="8" algn="ctr">
              <a:spcBef>
                <a:spcPts val="400"/>
              </a:spcBef>
              <a:spcAft>
                <a:spcPts val="0"/>
              </a:spcAft>
              <a:buClr>
                <a:schemeClr val="dk1"/>
              </a:buClr>
              <a:buSzPts val="1800"/>
              <a:buNone/>
              <a:defRPr sz="1800">
                <a:solidFill>
                  <a:schemeClr val="dk1"/>
                </a:solidFill>
              </a:defRPr>
            </a:lvl9pPr>
          </a:lstStyle>
          <a:p>
            <a:endParaRPr/>
          </a:p>
        </p:txBody>
      </p:sp>
      <p:sp>
        <p:nvSpPr>
          <p:cNvPr id="116" name="Google Shape;116;g32c08df7a2f_0_1911"/>
          <p:cNvSpPr txBox="1">
            <a:spLocks noGrp="1"/>
          </p:cNvSpPr>
          <p:nvPr>
            <p:ph type="subTitle" idx="2"/>
          </p:nvPr>
        </p:nvSpPr>
        <p:spPr>
          <a:xfrm>
            <a:off x="3200400" y="2693475"/>
            <a:ext cx="2743200" cy="1066800"/>
          </a:xfrm>
          <a:prstGeom prst="rect">
            <a:avLst/>
          </a:prstGeom>
        </p:spPr>
        <p:txBody>
          <a:bodyPr spcFirstLastPara="1" wrap="square" lIns="68575" tIns="34275" rIns="68575" bIns="34275" anchor="t" anchorCtr="0">
            <a:normAutofit/>
          </a:bodyPr>
          <a:lstStyle>
            <a:lvl1pPr lvl="0" algn="ctr">
              <a:spcBef>
                <a:spcPts val="800"/>
              </a:spcBef>
              <a:spcAft>
                <a:spcPts val="0"/>
              </a:spcAft>
              <a:buClr>
                <a:schemeClr val="dk1"/>
              </a:buClr>
              <a:buSzPts val="1800"/>
              <a:buNone/>
              <a:defRPr sz="1800">
                <a:solidFill>
                  <a:schemeClr val="dk1"/>
                </a:solidFill>
              </a:defRPr>
            </a:lvl1pPr>
            <a:lvl2pPr lvl="1" algn="ctr">
              <a:spcBef>
                <a:spcPts val="400"/>
              </a:spcBef>
              <a:spcAft>
                <a:spcPts val="0"/>
              </a:spcAft>
              <a:buClr>
                <a:schemeClr val="dk1"/>
              </a:buClr>
              <a:buSzPts val="1800"/>
              <a:buNone/>
              <a:defRPr sz="1800">
                <a:solidFill>
                  <a:schemeClr val="dk1"/>
                </a:solidFill>
              </a:defRPr>
            </a:lvl2pPr>
            <a:lvl3pPr lvl="2" algn="ctr">
              <a:spcBef>
                <a:spcPts val="400"/>
              </a:spcBef>
              <a:spcAft>
                <a:spcPts val="0"/>
              </a:spcAft>
              <a:buClr>
                <a:schemeClr val="dk1"/>
              </a:buClr>
              <a:buSzPts val="1800"/>
              <a:buNone/>
              <a:defRPr sz="1800">
                <a:solidFill>
                  <a:schemeClr val="dk1"/>
                </a:solidFill>
              </a:defRPr>
            </a:lvl3pPr>
            <a:lvl4pPr lvl="3" algn="ctr">
              <a:spcBef>
                <a:spcPts val="400"/>
              </a:spcBef>
              <a:spcAft>
                <a:spcPts val="0"/>
              </a:spcAft>
              <a:buClr>
                <a:schemeClr val="dk1"/>
              </a:buClr>
              <a:buSzPts val="1800"/>
              <a:buNone/>
              <a:defRPr sz="1800">
                <a:solidFill>
                  <a:schemeClr val="dk1"/>
                </a:solidFill>
              </a:defRPr>
            </a:lvl4pPr>
            <a:lvl5pPr lvl="4" algn="ctr">
              <a:spcBef>
                <a:spcPts val="400"/>
              </a:spcBef>
              <a:spcAft>
                <a:spcPts val="0"/>
              </a:spcAft>
              <a:buClr>
                <a:schemeClr val="dk1"/>
              </a:buClr>
              <a:buSzPts val="1800"/>
              <a:buNone/>
              <a:defRPr sz="1800">
                <a:solidFill>
                  <a:schemeClr val="dk1"/>
                </a:solidFill>
              </a:defRPr>
            </a:lvl5pPr>
            <a:lvl6pPr lvl="5" algn="ctr">
              <a:spcBef>
                <a:spcPts val="400"/>
              </a:spcBef>
              <a:spcAft>
                <a:spcPts val="0"/>
              </a:spcAft>
              <a:buClr>
                <a:schemeClr val="dk1"/>
              </a:buClr>
              <a:buSzPts val="1800"/>
              <a:buNone/>
              <a:defRPr sz="1800">
                <a:solidFill>
                  <a:schemeClr val="dk1"/>
                </a:solidFill>
              </a:defRPr>
            </a:lvl6pPr>
            <a:lvl7pPr lvl="6" algn="ctr">
              <a:spcBef>
                <a:spcPts val="400"/>
              </a:spcBef>
              <a:spcAft>
                <a:spcPts val="0"/>
              </a:spcAft>
              <a:buClr>
                <a:schemeClr val="dk1"/>
              </a:buClr>
              <a:buSzPts val="1800"/>
              <a:buNone/>
              <a:defRPr sz="1800">
                <a:solidFill>
                  <a:schemeClr val="dk1"/>
                </a:solidFill>
              </a:defRPr>
            </a:lvl7pPr>
            <a:lvl8pPr lvl="7" algn="ctr">
              <a:spcBef>
                <a:spcPts val="400"/>
              </a:spcBef>
              <a:spcAft>
                <a:spcPts val="0"/>
              </a:spcAft>
              <a:buClr>
                <a:schemeClr val="dk1"/>
              </a:buClr>
              <a:buSzPts val="1800"/>
              <a:buNone/>
              <a:defRPr sz="1800">
                <a:solidFill>
                  <a:schemeClr val="dk1"/>
                </a:solidFill>
              </a:defRPr>
            </a:lvl8pPr>
            <a:lvl9pPr lvl="8" algn="ctr">
              <a:spcBef>
                <a:spcPts val="400"/>
              </a:spcBef>
              <a:spcAft>
                <a:spcPts val="0"/>
              </a:spcAft>
              <a:buClr>
                <a:schemeClr val="dk1"/>
              </a:buClr>
              <a:buSzPts val="1800"/>
              <a:buNone/>
              <a:defRPr sz="1800">
                <a:solidFill>
                  <a:schemeClr val="dk1"/>
                </a:solidFill>
              </a:defRPr>
            </a:lvl9pPr>
          </a:lstStyle>
          <a:p>
            <a:endParaRPr/>
          </a:p>
        </p:txBody>
      </p:sp>
      <p:sp>
        <p:nvSpPr>
          <p:cNvPr id="117" name="Google Shape;117;g32c08df7a2f_0_1911"/>
          <p:cNvSpPr txBox="1">
            <a:spLocks noGrp="1"/>
          </p:cNvSpPr>
          <p:nvPr>
            <p:ph type="subTitle" idx="3"/>
          </p:nvPr>
        </p:nvSpPr>
        <p:spPr>
          <a:xfrm>
            <a:off x="6024138" y="2693475"/>
            <a:ext cx="2743200" cy="1066800"/>
          </a:xfrm>
          <a:prstGeom prst="rect">
            <a:avLst/>
          </a:prstGeom>
        </p:spPr>
        <p:txBody>
          <a:bodyPr spcFirstLastPara="1" wrap="square" lIns="68575" tIns="34275" rIns="68575" bIns="34275" anchor="t" anchorCtr="0">
            <a:normAutofit/>
          </a:bodyPr>
          <a:lstStyle>
            <a:lvl1pPr lvl="0" algn="ctr">
              <a:spcBef>
                <a:spcPts val="800"/>
              </a:spcBef>
              <a:spcAft>
                <a:spcPts val="0"/>
              </a:spcAft>
              <a:buClr>
                <a:schemeClr val="dk1"/>
              </a:buClr>
              <a:buSzPts val="1800"/>
              <a:buNone/>
              <a:defRPr sz="1800">
                <a:solidFill>
                  <a:schemeClr val="dk1"/>
                </a:solidFill>
              </a:defRPr>
            </a:lvl1pPr>
            <a:lvl2pPr lvl="1" algn="ctr">
              <a:spcBef>
                <a:spcPts val="400"/>
              </a:spcBef>
              <a:spcAft>
                <a:spcPts val="0"/>
              </a:spcAft>
              <a:buClr>
                <a:schemeClr val="dk1"/>
              </a:buClr>
              <a:buSzPts val="1800"/>
              <a:buNone/>
              <a:defRPr sz="1800">
                <a:solidFill>
                  <a:schemeClr val="dk1"/>
                </a:solidFill>
              </a:defRPr>
            </a:lvl2pPr>
            <a:lvl3pPr lvl="2" algn="ctr">
              <a:spcBef>
                <a:spcPts val="400"/>
              </a:spcBef>
              <a:spcAft>
                <a:spcPts val="0"/>
              </a:spcAft>
              <a:buClr>
                <a:schemeClr val="dk1"/>
              </a:buClr>
              <a:buSzPts val="1800"/>
              <a:buNone/>
              <a:defRPr sz="1800">
                <a:solidFill>
                  <a:schemeClr val="dk1"/>
                </a:solidFill>
              </a:defRPr>
            </a:lvl3pPr>
            <a:lvl4pPr lvl="3" algn="ctr">
              <a:spcBef>
                <a:spcPts val="400"/>
              </a:spcBef>
              <a:spcAft>
                <a:spcPts val="0"/>
              </a:spcAft>
              <a:buClr>
                <a:schemeClr val="dk1"/>
              </a:buClr>
              <a:buSzPts val="1800"/>
              <a:buNone/>
              <a:defRPr sz="1800">
                <a:solidFill>
                  <a:schemeClr val="dk1"/>
                </a:solidFill>
              </a:defRPr>
            </a:lvl4pPr>
            <a:lvl5pPr lvl="4" algn="ctr">
              <a:spcBef>
                <a:spcPts val="400"/>
              </a:spcBef>
              <a:spcAft>
                <a:spcPts val="0"/>
              </a:spcAft>
              <a:buClr>
                <a:schemeClr val="dk1"/>
              </a:buClr>
              <a:buSzPts val="1800"/>
              <a:buNone/>
              <a:defRPr sz="1800">
                <a:solidFill>
                  <a:schemeClr val="dk1"/>
                </a:solidFill>
              </a:defRPr>
            </a:lvl5pPr>
            <a:lvl6pPr lvl="5" algn="ctr">
              <a:spcBef>
                <a:spcPts val="400"/>
              </a:spcBef>
              <a:spcAft>
                <a:spcPts val="0"/>
              </a:spcAft>
              <a:buClr>
                <a:schemeClr val="dk1"/>
              </a:buClr>
              <a:buSzPts val="1800"/>
              <a:buNone/>
              <a:defRPr sz="1800">
                <a:solidFill>
                  <a:schemeClr val="dk1"/>
                </a:solidFill>
              </a:defRPr>
            </a:lvl6pPr>
            <a:lvl7pPr lvl="6" algn="ctr">
              <a:spcBef>
                <a:spcPts val="400"/>
              </a:spcBef>
              <a:spcAft>
                <a:spcPts val="0"/>
              </a:spcAft>
              <a:buClr>
                <a:schemeClr val="dk1"/>
              </a:buClr>
              <a:buSzPts val="1800"/>
              <a:buNone/>
              <a:defRPr sz="1800">
                <a:solidFill>
                  <a:schemeClr val="dk1"/>
                </a:solidFill>
              </a:defRPr>
            </a:lvl7pPr>
            <a:lvl8pPr lvl="7" algn="ctr">
              <a:spcBef>
                <a:spcPts val="400"/>
              </a:spcBef>
              <a:spcAft>
                <a:spcPts val="0"/>
              </a:spcAft>
              <a:buClr>
                <a:schemeClr val="dk1"/>
              </a:buClr>
              <a:buSzPts val="1800"/>
              <a:buNone/>
              <a:defRPr sz="1800">
                <a:solidFill>
                  <a:schemeClr val="dk1"/>
                </a:solidFill>
              </a:defRPr>
            </a:lvl8pPr>
            <a:lvl9pPr lvl="8" algn="ctr">
              <a:spcBef>
                <a:spcPts val="400"/>
              </a:spcBef>
              <a:spcAft>
                <a:spcPts val="0"/>
              </a:spcAft>
              <a:buClr>
                <a:schemeClr val="dk1"/>
              </a:buClr>
              <a:buSzPts val="1800"/>
              <a:buNone/>
              <a:defRPr sz="1800">
                <a:solidFill>
                  <a:schemeClr val="dk1"/>
                </a:solidFill>
              </a:defRPr>
            </a:lvl9pPr>
          </a:lstStyle>
          <a:p>
            <a:endParaRPr/>
          </a:p>
        </p:txBody>
      </p:sp>
      <p:sp>
        <p:nvSpPr>
          <p:cNvPr id="118" name="Google Shape;118;g32c08df7a2f_0_1911"/>
          <p:cNvSpPr>
            <a:spLocks noGrp="1"/>
          </p:cNvSpPr>
          <p:nvPr>
            <p:ph type="pic" idx="4"/>
          </p:nvPr>
        </p:nvSpPr>
        <p:spPr>
          <a:xfrm>
            <a:off x="1364250" y="1563825"/>
            <a:ext cx="768000" cy="768000"/>
          </a:xfrm>
          <a:prstGeom prst="rect">
            <a:avLst/>
          </a:prstGeom>
          <a:noFill/>
          <a:ln>
            <a:noFill/>
          </a:ln>
        </p:spPr>
      </p:sp>
      <p:sp>
        <p:nvSpPr>
          <p:cNvPr id="119" name="Google Shape;119;g32c08df7a2f_0_1911"/>
          <p:cNvSpPr>
            <a:spLocks noGrp="1"/>
          </p:cNvSpPr>
          <p:nvPr>
            <p:ph type="pic" idx="5"/>
          </p:nvPr>
        </p:nvSpPr>
        <p:spPr>
          <a:xfrm>
            <a:off x="4188000" y="1563825"/>
            <a:ext cx="768000" cy="768000"/>
          </a:xfrm>
          <a:prstGeom prst="rect">
            <a:avLst/>
          </a:prstGeom>
          <a:noFill/>
          <a:ln>
            <a:noFill/>
          </a:ln>
        </p:spPr>
      </p:sp>
      <p:sp>
        <p:nvSpPr>
          <p:cNvPr id="120" name="Google Shape;120;g32c08df7a2f_0_1911"/>
          <p:cNvSpPr>
            <a:spLocks noGrp="1"/>
          </p:cNvSpPr>
          <p:nvPr>
            <p:ph type="pic" idx="6"/>
          </p:nvPr>
        </p:nvSpPr>
        <p:spPr>
          <a:xfrm>
            <a:off x="7011738" y="1563825"/>
            <a:ext cx="768000" cy="768000"/>
          </a:xfrm>
          <a:prstGeom prst="rect">
            <a:avLst/>
          </a:prstGeom>
          <a:noFill/>
          <a:ln>
            <a:noFill/>
          </a:ln>
        </p:spPr>
      </p:sp>
    </p:spTree>
    <p:extLst>
      <p:ext uri="{BB962C8B-B14F-4D97-AF65-F5344CB8AC3E}">
        <p14:creationId xmlns:p14="http://schemas.microsoft.com/office/powerpoint/2010/main" val="684660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g27727325acc_0_139"/>
          <p:cNvSpPr txBox="1">
            <a:spLocks noGrp="1"/>
          </p:cNvSpPr>
          <p:nvPr>
            <p:ph type="title"/>
          </p:nvPr>
        </p:nvSpPr>
        <p:spPr>
          <a:xfrm>
            <a:off x="651510" y="342901"/>
            <a:ext cx="7886700" cy="6858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g27727325acc_0_139"/>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04_TitleOnly">
  <p:cSld name="CUSTOM_6">
    <p:spTree>
      <p:nvGrpSpPr>
        <p:cNvPr id="1" name="Shape 166"/>
        <p:cNvGrpSpPr/>
        <p:nvPr/>
      </p:nvGrpSpPr>
      <p:grpSpPr>
        <a:xfrm>
          <a:off x="0" y="0"/>
          <a:ext cx="0" cy="0"/>
          <a:chOff x="0" y="0"/>
          <a:chExt cx="0" cy="0"/>
        </a:xfrm>
      </p:grpSpPr>
      <p:sp>
        <p:nvSpPr>
          <p:cNvPr id="167" name="Google Shape;167;g32c08df7a2f_0_2404"/>
          <p:cNvSpPr txBox="1">
            <a:spLocks noGrp="1"/>
          </p:cNvSpPr>
          <p:nvPr>
            <p:ph type="title"/>
          </p:nvPr>
        </p:nvSpPr>
        <p:spPr>
          <a:xfrm>
            <a:off x="651510" y="342901"/>
            <a:ext cx="7886700" cy="6858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SzPts val="28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8" name="Google Shape;168;g32c08df7a2f_0_2404"/>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5Col_Icons">
  <p:cSld name="1_Title and Content_2_1_1_1_1_1_1">
    <p:bg>
      <p:bgPr>
        <a:solidFill>
          <a:schemeClr val="lt1"/>
        </a:solidFill>
        <a:effectLst/>
      </p:bgPr>
    </p:bg>
    <p:spTree>
      <p:nvGrpSpPr>
        <p:cNvPr id="1" name="Shape 169"/>
        <p:cNvGrpSpPr/>
        <p:nvPr/>
      </p:nvGrpSpPr>
      <p:grpSpPr>
        <a:xfrm>
          <a:off x="0" y="0"/>
          <a:ext cx="0" cy="0"/>
          <a:chOff x="0" y="0"/>
          <a:chExt cx="0" cy="0"/>
        </a:xfrm>
      </p:grpSpPr>
      <p:pic>
        <p:nvPicPr>
          <p:cNvPr id="170" name="Google Shape;170;g32c08df7a2f_0_2407"/>
          <p:cNvPicPr preferRelativeResize="0"/>
          <p:nvPr/>
        </p:nvPicPr>
        <p:blipFill rotWithShape="1">
          <a:blip r:embed="rId2">
            <a:alphaModFix/>
          </a:blip>
          <a:srcRect/>
          <a:stretch/>
        </p:blipFill>
        <p:spPr>
          <a:xfrm>
            <a:off x="8435340" y="4801869"/>
            <a:ext cx="501975" cy="193096"/>
          </a:xfrm>
          <a:prstGeom prst="rect">
            <a:avLst/>
          </a:prstGeom>
          <a:noFill/>
          <a:ln>
            <a:noFill/>
          </a:ln>
        </p:spPr>
      </p:pic>
      <p:sp>
        <p:nvSpPr>
          <p:cNvPr id="171" name="Google Shape;171;g32c08df7a2f_0_2407"/>
          <p:cNvSpPr txBox="1">
            <a:spLocks noGrp="1"/>
          </p:cNvSpPr>
          <p:nvPr>
            <p:ph type="body" idx="1"/>
          </p:nvPr>
        </p:nvSpPr>
        <p:spPr>
          <a:xfrm>
            <a:off x="588410" y="2989838"/>
            <a:ext cx="1201800" cy="1107300"/>
          </a:xfrm>
          <a:prstGeom prst="rect">
            <a:avLst/>
          </a:prstGeom>
          <a:noFill/>
          <a:ln>
            <a:noFill/>
          </a:ln>
        </p:spPr>
        <p:txBody>
          <a:bodyPr spcFirstLastPara="1" wrap="square" lIns="0" tIns="45700" rIns="0" bIns="45700" anchor="t" anchorCtr="0">
            <a:noAutofit/>
          </a:bodyPr>
          <a:lstStyle>
            <a:lvl1pPr marL="457200" marR="0" lvl="0"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1pPr>
            <a:lvl2pPr marL="914400" marR="0" lvl="1"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2pPr>
            <a:lvl3pPr marL="1371600" marR="0" lvl="2"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3pPr>
            <a:lvl4pPr marL="1828800" marR="0" lvl="3"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4pPr>
            <a:lvl5pPr marL="2286000" marR="0" lvl="4"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5pPr>
            <a:lvl6pPr marL="2743200" marR="0" lvl="5"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6pPr>
            <a:lvl7pPr marL="3200400" marR="0" lvl="6"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7pPr>
            <a:lvl8pPr marL="3657600" marR="0" lvl="7"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8pPr>
            <a:lvl9pPr marL="4114800" marR="0" lvl="8"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9pPr>
          </a:lstStyle>
          <a:p>
            <a:endParaRPr/>
          </a:p>
        </p:txBody>
      </p:sp>
      <p:sp>
        <p:nvSpPr>
          <p:cNvPr id="172" name="Google Shape;172;g32c08df7a2f_0_2407"/>
          <p:cNvSpPr txBox="1">
            <a:spLocks noGrp="1"/>
          </p:cNvSpPr>
          <p:nvPr>
            <p:ph type="body" idx="2"/>
          </p:nvPr>
        </p:nvSpPr>
        <p:spPr>
          <a:xfrm>
            <a:off x="2255831" y="2989838"/>
            <a:ext cx="1201800" cy="1107300"/>
          </a:xfrm>
          <a:prstGeom prst="rect">
            <a:avLst/>
          </a:prstGeom>
          <a:noFill/>
          <a:ln>
            <a:noFill/>
          </a:ln>
        </p:spPr>
        <p:txBody>
          <a:bodyPr spcFirstLastPara="1" wrap="square" lIns="0" tIns="45700" rIns="0" bIns="45700" anchor="t" anchorCtr="0">
            <a:noAutofit/>
          </a:bodyPr>
          <a:lstStyle>
            <a:lvl1pPr marL="457200" marR="0" lvl="0"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1pPr>
            <a:lvl2pPr marL="914400" marR="0" lvl="1"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2pPr>
            <a:lvl3pPr marL="1371600" marR="0" lvl="2"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3pPr>
            <a:lvl4pPr marL="1828800" marR="0" lvl="3"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4pPr>
            <a:lvl5pPr marL="2286000" marR="0" lvl="4"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5pPr>
            <a:lvl6pPr marL="2743200" marR="0" lvl="5"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6pPr>
            <a:lvl7pPr marL="3200400" marR="0" lvl="6"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7pPr>
            <a:lvl8pPr marL="3657600" marR="0" lvl="7"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8pPr>
            <a:lvl9pPr marL="4114800" marR="0" lvl="8"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9pPr>
          </a:lstStyle>
          <a:p>
            <a:endParaRPr/>
          </a:p>
        </p:txBody>
      </p:sp>
      <p:sp>
        <p:nvSpPr>
          <p:cNvPr id="173" name="Google Shape;173;g32c08df7a2f_0_2407"/>
          <p:cNvSpPr txBox="1">
            <a:spLocks noGrp="1"/>
          </p:cNvSpPr>
          <p:nvPr>
            <p:ph type="body" idx="3"/>
          </p:nvPr>
        </p:nvSpPr>
        <p:spPr>
          <a:xfrm>
            <a:off x="3959663" y="2989838"/>
            <a:ext cx="1201800" cy="1107300"/>
          </a:xfrm>
          <a:prstGeom prst="rect">
            <a:avLst/>
          </a:prstGeom>
          <a:noFill/>
          <a:ln>
            <a:noFill/>
          </a:ln>
        </p:spPr>
        <p:txBody>
          <a:bodyPr spcFirstLastPara="1" wrap="square" lIns="0" tIns="45700" rIns="0" bIns="45700" anchor="t" anchorCtr="0">
            <a:noAutofit/>
          </a:bodyPr>
          <a:lstStyle>
            <a:lvl1pPr marL="457200" marR="0" lvl="0"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1pPr>
            <a:lvl2pPr marL="914400" marR="0" lvl="1"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2pPr>
            <a:lvl3pPr marL="1371600" marR="0" lvl="2"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3pPr>
            <a:lvl4pPr marL="1828800" marR="0" lvl="3"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4pPr>
            <a:lvl5pPr marL="2286000" marR="0" lvl="4"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5pPr>
            <a:lvl6pPr marL="2743200" marR="0" lvl="5"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6pPr>
            <a:lvl7pPr marL="3200400" marR="0" lvl="6"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7pPr>
            <a:lvl8pPr marL="3657600" marR="0" lvl="7"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8pPr>
            <a:lvl9pPr marL="4114800" marR="0" lvl="8"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9pPr>
          </a:lstStyle>
          <a:p>
            <a:endParaRPr/>
          </a:p>
        </p:txBody>
      </p:sp>
      <p:sp>
        <p:nvSpPr>
          <p:cNvPr id="174" name="Google Shape;174;g32c08df7a2f_0_2407"/>
          <p:cNvSpPr txBox="1">
            <a:spLocks noGrp="1"/>
          </p:cNvSpPr>
          <p:nvPr>
            <p:ph type="body" idx="4"/>
          </p:nvPr>
        </p:nvSpPr>
        <p:spPr>
          <a:xfrm>
            <a:off x="5700450" y="2989838"/>
            <a:ext cx="1201800" cy="1107300"/>
          </a:xfrm>
          <a:prstGeom prst="rect">
            <a:avLst/>
          </a:prstGeom>
          <a:noFill/>
          <a:ln>
            <a:noFill/>
          </a:ln>
        </p:spPr>
        <p:txBody>
          <a:bodyPr spcFirstLastPara="1" wrap="square" lIns="0" tIns="45700" rIns="0" bIns="45700" anchor="t" anchorCtr="0">
            <a:noAutofit/>
          </a:bodyPr>
          <a:lstStyle>
            <a:lvl1pPr marL="457200" marR="0" lvl="0"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1pPr>
            <a:lvl2pPr marL="914400" marR="0" lvl="1"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2pPr>
            <a:lvl3pPr marL="1371600" marR="0" lvl="2"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3pPr>
            <a:lvl4pPr marL="1828800" marR="0" lvl="3"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4pPr>
            <a:lvl5pPr marL="2286000" marR="0" lvl="4"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5pPr>
            <a:lvl6pPr marL="2743200" marR="0" lvl="5"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6pPr>
            <a:lvl7pPr marL="3200400" marR="0" lvl="6"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7pPr>
            <a:lvl8pPr marL="3657600" marR="0" lvl="7"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8pPr>
            <a:lvl9pPr marL="4114800" marR="0" lvl="8"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9pPr>
          </a:lstStyle>
          <a:p>
            <a:endParaRPr/>
          </a:p>
        </p:txBody>
      </p:sp>
      <p:sp>
        <p:nvSpPr>
          <p:cNvPr id="175" name="Google Shape;175;g32c08df7a2f_0_2407"/>
          <p:cNvSpPr txBox="1">
            <a:spLocks noGrp="1"/>
          </p:cNvSpPr>
          <p:nvPr>
            <p:ph type="body" idx="5"/>
          </p:nvPr>
        </p:nvSpPr>
        <p:spPr>
          <a:xfrm>
            <a:off x="7402594" y="2989838"/>
            <a:ext cx="1201800" cy="1107300"/>
          </a:xfrm>
          <a:prstGeom prst="rect">
            <a:avLst/>
          </a:prstGeom>
          <a:noFill/>
          <a:ln>
            <a:noFill/>
          </a:ln>
        </p:spPr>
        <p:txBody>
          <a:bodyPr spcFirstLastPara="1" wrap="square" lIns="0" tIns="45700" rIns="0" bIns="45700" anchor="t" anchorCtr="0">
            <a:noAutofit/>
          </a:bodyPr>
          <a:lstStyle>
            <a:lvl1pPr marL="457200" marR="0" lvl="0"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1pPr>
            <a:lvl2pPr marL="914400" marR="0" lvl="1"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2pPr>
            <a:lvl3pPr marL="1371600" marR="0" lvl="2"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3pPr>
            <a:lvl4pPr marL="1828800" marR="0" lvl="3"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4pPr>
            <a:lvl5pPr marL="2286000" marR="0" lvl="4" indent="-304800" algn="ctr">
              <a:lnSpc>
                <a:spcPct val="100000"/>
              </a:lnSpc>
              <a:spcBef>
                <a:spcPts val="6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5pPr>
            <a:lvl6pPr marL="2743200" marR="0" lvl="5"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6pPr>
            <a:lvl7pPr marL="3200400" marR="0" lvl="6"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7pPr>
            <a:lvl8pPr marL="3657600" marR="0" lvl="7"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8pPr>
            <a:lvl9pPr marL="4114800" marR="0" lvl="8" indent="-304800" algn="ctr">
              <a:lnSpc>
                <a:spcPct val="100000"/>
              </a:lnSpc>
              <a:spcBef>
                <a:spcPts val="400"/>
              </a:spcBef>
              <a:spcAft>
                <a:spcPts val="0"/>
              </a:spcAft>
              <a:buClr>
                <a:schemeClr val="dk2"/>
              </a:buClr>
              <a:buSzPts val="1200"/>
              <a:buFont typeface="Ubuntu"/>
              <a:buChar char="■"/>
              <a:defRPr sz="1200" i="0" u="none" strike="noStrike" cap="none">
                <a:solidFill>
                  <a:schemeClr val="dk2"/>
                </a:solidFill>
                <a:latin typeface="Ubuntu"/>
                <a:ea typeface="Ubuntu"/>
                <a:cs typeface="Ubuntu"/>
                <a:sym typeface="Ubuntu"/>
              </a:defRPr>
            </a:lvl9pPr>
          </a:lstStyle>
          <a:p>
            <a:endParaRPr/>
          </a:p>
        </p:txBody>
      </p:sp>
      <p:sp>
        <p:nvSpPr>
          <p:cNvPr id="176" name="Google Shape;176;g32c08df7a2f_0_2407"/>
          <p:cNvSpPr txBox="1">
            <a:spLocks noGrp="1"/>
          </p:cNvSpPr>
          <p:nvPr>
            <p:ph type="title"/>
          </p:nvPr>
        </p:nvSpPr>
        <p:spPr>
          <a:xfrm>
            <a:off x="411487" y="240030"/>
            <a:ext cx="8270100" cy="4767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2300"/>
              <a:buFont typeface="Ubuntu"/>
              <a:buNone/>
              <a:defRPr sz="2300" b="1" i="0" u="none" strike="noStrike" cap="none">
                <a:latin typeface="Ubuntu"/>
                <a:ea typeface="Ubuntu"/>
                <a:cs typeface="Ubuntu"/>
                <a:sym typeface="Ubuntu"/>
              </a:defRPr>
            </a:lvl1pPr>
            <a:lvl2pPr marR="0" lvl="1"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2pPr>
            <a:lvl3pPr marR="0" lvl="2"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3pPr>
            <a:lvl4pPr marR="0" lvl="3"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4pPr>
            <a:lvl5pPr marR="0" lvl="4"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5pPr>
            <a:lvl6pPr marR="0" lvl="5"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6pPr>
            <a:lvl7pPr marR="0" lvl="6"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7pPr>
            <a:lvl8pPr marR="0" lvl="7"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8pPr>
            <a:lvl9pPr marR="0" lvl="8"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9pPr>
          </a:lstStyle>
          <a:p>
            <a:endParaRPr/>
          </a:p>
        </p:txBody>
      </p:sp>
      <p:sp>
        <p:nvSpPr>
          <p:cNvPr id="177" name="Google Shape;177;g32c08df7a2f_0_2407"/>
          <p:cNvSpPr>
            <a:spLocks noGrp="1"/>
          </p:cNvSpPr>
          <p:nvPr>
            <p:ph type="pic" idx="6"/>
          </p:nvPr>
        </p:nvSpPr>
        <p:spPr>
          <a:xfrm>
            <a:off x="674923" y="1787306"/>
            <a:ext cx="1028700" cy="1028700"/>
          </a:xfrm>
          <a:prstGeom prst="roundRect">
            <a:avLst>
              <a:gd name="adj" fmla="val 2557"/>
            </a:avLst>
          </a:prstGeom>
          <a:noFill/>
          <a:ln>
            <a:noFill/>
          </a:ln>
        </p:spPr>
      </p:sp>
      <p:sp>
        <p:nvSpPr>
          <p:cNvPr id="178" name="Google Shape;178;g32c08df7a2f_0_2407"/>
          <p:cNvSpPr>
            <a:spLocks noGrp="1"/>
          </p:cNvSpPr>
          <p:nvPr>
            <p:ph type="pic" idx="7"/>
          </p:nvPr>
        </p:nvSpPr>
        <p:spPr>
          <a:xfrm>
            <a:off x="2342344" y="1787306"/>
            <a:ext cx="1028700" cy="1028700"/>
          </a:xfrm>
          <a:prstGeom prst="roundRect">
            <a:avLst>
              <a:gd name="adj" fmla="val 2557"/>
            </a:avLst>
          </a:prstGeom>
          <a:noFill/>
          <a:ln>
            <a:noFill/>
          </a:ln>
        </p:spPr>
      </p:sp>
      <p:sp>
        <p:nvSpPr>
          <p:cNvPr id="179" name="Google Shape;179;g32c08df7a2f_0_2407"/>
          <p:cNvSpPr>
            <a:spLocks noGrp="1"/>
          </p:cNvSpPr>
          <p:nvPr>
            <p:ph type="pic" idx="8"/>
          </p:nvPr>
        </p:nvSpPr>
        <p:spPr>
          <a:xfrm>
            <a:off x="4046175" y="1787306"/>
            <a:ext cx="1028700" cy="1028700"/>
          </a:xfrm>
          <a:prstGeom prst="roundRect">
            <a:avLst>
              <a:gd name="adj" fmla="val 2557"/>
            </a:avLst>
          </a:prstGeom>
          <a:noFill/>
          <a:ln>
            <a:noFill/>
          </a:ln>
        </p:spPr>
      </p:sp>
      <p:sp>
        <p:nvSpPr>
          <p:cNvPr id="180" name="Google Shape;180;g32c08df7a2f_0_2407"/>
          <p:cNvSpPr>
            <a:spLocks noGrp="1"/>
          </p:cNvSpPr>
          <p:nvPr>
            <p:ph type="pic" idx="9"/>
          </p:nvPr>
        </p:nvSpPr>
        <p:spPr>
          <a:xfrm>
            <a:off x="5786963" y="1787306"/>
            <a:ext cx="1028700" cy="1028700"/>
          </a:xfrm>
          <a:prstGeom prst="roundRect">
            <a:avLst>
              <a:gd name="adj" fmla="val 2557"/>
            </a:avLst>
          </a:prstGeom>
          <a:noFill/>
          <a:ln>
            <a:noFill/>
          </a:ln>
        </p:spPr>
      </p:sp>
      <p:sp>
        <p:nvSpPr>
          <p:cNvPr id="181" name="Google Shape;181;g32c08df7a2f_0_2407"/>
          <p:cNvSpPr>
            <a:spLocks noGrp="1"/>
          </p:cNvSpPr>
          <p:nvPr>
            <p:ph type="pic" idx="13"/>
          </p:nvPr>
        </p:nvSpPr>
        <p:spPr>
          <a:xfrm>
            <a:off x="7489106" y="1787306"/>
            <a:ext cx="1028700" cy="1028700"/>
          </a:xfrm>
          <a:prstGeom prst="roundRect">
            <a:avLst>
              <a:gd name="adj" fmla="val 2557"/>
            </a:avLst>
          </a:prstGeom>
          <a:noFill/>
          <a:ln>
            <a:noFill/>
          </a:ln>
        </p:spPr>
      </p:sp>
      <p:pic>
        <p:nvPicPr>
          <p:cNvPr id="182" name="Google Shape;182;g32c08df7a2f_0_2407"/>
          <p:cNvPicPr preferRelativeResize="0"/>
          <p:nvPr/>
        </p:nvPicPr>
        <p:blipFill rotWithShape="1">
          <a:blip r:embed="rId3">
            <a:alphaModFix/>
          </a:blip>
          <a:srcRect/>
          <a:stretch/>
        </p:blipFill>
        <p:spPr>
          <a:xfrm>
            <a:off x="-25838" y="4505250"/>
            <a:ext cx="5069232" cy="8448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Col_Right" type="obj">
  <p:cSld name="OBJECT">
    <p:spTree>
      <p:nvGrpSpPr>
        <p:cNvPr id="1" name="Shape 183"/>
        <p:cNvGrpSpPr/>
        <p:nvPr/>
      </p:nvGrpSpPr>
      <p:grpSpPr>
        <a:xfrm>
          <a:off x="0" y="0"/>
          <a:ext cx="0" cy="0"/>
          <a:chOff x="0" y="0"/>
          <a:chExt cx="0" cy="0"/>
        </a:xfrm>
      </p:grpSpPr>
      <p:sp>
        <p:nvSpPr>
          <p:cNvPr id="184" name="Google Shape;184;g32c08df7a2f_0_2421"/>
          <p:cNvSpPr txBox="1">
            <a:spLocks noGrp="1"/>
          </p:cNvSpPr>
          <p:nvPr>
            <p:ph type="title"/>
          </p:nvPr>
        </p:nvSpPr>
        <p:spPr>
          <a:xfrm>
            <a:off x="651510" y="342901"/>
            <a:ext cx="7886700" cy="6858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5" name="Google Shape;185;g32c08df7a2f_0_2421"/>
          <p:cNvSpPr txBox="1">
            <a:spLocks noGrp="1"/>
          </p:cNvSpPr>
          <p:nvPr>
            <p:ph type="body" idx="1"/>
          </p:nvPr>
        </p:nvSpPr>
        <p:spPr>
          <a:xfrm>
            <a:off x="4114801" y="1369219"/>
            <a:ext cx="4423500" cy="3263400"/>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2800"/>
              <a:buFont typeface="Arial"/>
              <a:buNone/>
              <a:defRPr sz="2800"/>
            </a:lvl1pPr>
            <a:lvl2pPr marL="914400" lvl="1" indent="-228600" algn="l">
              <a:lnSpc>
                <a:spcPct val="90000"/>
              </a:lnSpc>
              <a:spcBef>
                <a:spcPts val="400"/>
              </a:spcBef>
              <a:spcAft>
                <a:spcPts val="0"/>
              </a:spcAft>
              <a:buSzPts val="1500"/>
              <a:buFont typeface="Arial"/>
              <a:buNone/>
              <a:defRPr/>
            </a:lvl2pPr>
            <a:lvl3pPr marL="1371600" lvl="2" indent="-228600" algn="l">
              <a:lnSpc>
                <a:spcPct val="90000"/>
              </a:lnSpc>
              <a:spcBef>
                <a:spcPts val="400"/>
              </a:spcBef>
              <a:spcAft>
                <a:spcPts val="0"/>
              </a:spcAft>
              <a:buSzPts val="1500"/>
              <a:buFont typeface="Arial"/>
              <a:buNone/>
              <a:defRPr/>
            </a:lvl3pPr>
            <a:lvl4pPr marL="1828800" lvl="3" indent="-228600" algn="l">
              <a:lnSpc>
                <a:spcPct val="90000"/>
              </a:lnSpc>
              <a:spcBef>
                <a:spcPts val="400"/>
              </a:spcBef>
              <a:spcAft>
                <a:spcPts val="0"/>
              </a:spcAft>
              <a:buSzPts val="1500"/>
              <a:buFont typeface="Arial"/>
              <a:buNone/>
              <a:defRPr/>
            </a:lvl4pPr>
            <a:lvl5pPr marL="2286000" lvl="4" indent="-228600" algn="l">
              <a:lnSpc>
                <a:spcPct val="90000"/>
              </a:lnSpc>
              <a:spcBef>
                <a:spcPts val="400"/>
              </a:spcBef>
              <a:spcAft>
                <a:spcPts val="0"/>
              </a:spcAft>
              <a:buSzPts val="1500"/>
              <a:buFont typeface="Arial"/>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6" name="Google Shape;186;g32c08df7a2f_0_2421"/>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ulletedList">
  <p:cSld name="BulletedList">
    <p:spTree>
      <p:nvGrpSpPr>
        <p:cNvPr id="1" name="Shape 187"/>
        <p:cNvGrpSpPr/>
        <p:nvPr/>
      </p:nvGrpSpPr>
      <p:grpSpPr>
        <a:xfrm>
          <a:off x="0" y="0"/>
          <a:ext cx="0" cy="0"/>
          <a:chOff x="0" y="0"/>
          <a:chExt cx="0" cy="0"/>
        </a:xfrm>
      </p:grpSpPr>
      <p:sp>
        <p:nvSpPr>
          <p:cNvPr id="188" name="Google Shape;188;g32c08df7a2f_0_2425"/>
          <p:cNvSpPr txBox="1">
            <a:spLocks noGrp="1"/>
          </p:cNvSpPr>
          <p:nvPr>
            <p:ph type="title"/>
          </p:nvPr>
        </p:nvSpPr>
        <p:spPr>
          <a:xfrm>
            <a:off x="651510" y="342901"/>
            <a:ext cx="7886700" cy="6858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9" name="Google Shape;189;g32c08df7a2f_0_2425"/>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
        <p:nvSpPr>
          <p:cNvPr id="190" name="Google Shape;190;g32c08df7a2f_0_2425"/>
          <p:cNvSpPr txBox="1">
            <a:spLocks noGrp="1"/>
          </p:cNvSpPr>
          <p:nvPr>
            <p:ph type="body" idx="1"/>
          </p:nvPr>
        </p:nvSpPr>
        <p:spPr>
          <a:xfrm>
            <a:off x="651510" y="1369219"/>
            <a:ext cx="7372200" cy="3263400"/>
          </a:xfrm>
          <a:prstGeom prst="rect">
            <a:avLst/>
          </a:prstGeom>
          <a:noFill/>
          <a:ln>
            <a:noFill/>
          </a:ln>
        </p:spPr>
        <p:txBody>
          <a:bodyPr spcFirstLastPara="1" wrap="square" lIns="0" tIns="34275" rIns="68575" bIns="34275" anchor="t" anchorCtr="0">
            <a:normAutofit/>
          </a:bodyPr>
          <a:lstStyle>
            <a:lvl1pPr marL="457200" lvl="0" indent="-323850" algn="l">
              <a:lnSpc>
                <a:spcPct val="150000"/>
              </a:lnSpc>
              <a:spcBef>
                <a:spcPts val="800"/>
              </a:spcBef>
              <a:spcAft>
                <a:spcPts val="0"/>
              </a:spcAft>
              <a:buClr>
                <a:schemeClr val="dk2"/>
              </a:buClr>
              <a:buSzPts val="1500"/>
              <a:buFont typeface="Arial"/>
              <a:buChar char="•"/>
              <a:defRPr/>
            </a:lvl1pPr>
            <a:lvl2pPr marL="914400" lvl="1" indent="-323850" algn="l">
              <a:lnSpc>
                <a:spcPct val="150000"/>
              </a:lnSpc>
              <a:spcBef>
                <a:spcPts val="400"/>
              </a:spcBef>
              <a:spcAft>
                <a:spcPts val="0"/>
              </a:spcAft>
              <a:buSzPts val="1500"/>
              <a:buFont typeface="Arial"/>
              <a:buChar char="•"/>
              <a:defRPr/>
            </a:lvl2pPr>
            <a:lvl3pPr marL="1371600" lvl="2" indent="-323850" algn="l">
              <a:lnSpc>
                <a:spcPct val="150000"/>
              </a:lnSpc>
              <a:spcBef>
                <a:spcPts val="400"/>
              </a:spcBef>
              <a:spcAft>
                <a:spcPts val="0"/>
              </a:spcAft>
              <a:buSzPts val="1500"/>
              <a:buFont typeface="Arial"/>
              <a:buChar char="•"/>
              <a:defRPr/>
            </a:lvl3pPr>
            <a:lvl4pPr marL="1828800" lvl="3" indent="-323850" algn="l">
              <a:lnSpc>
                <a:spcPct val="150000"/>
              </a:lnSpc>
              <a:spcBef>
                <a:spcPts val="400"/>
              </a:spcBef>
              <a:spcAft>
                <a:spcPts val="0"/>
              </a:spcAft>
              <a:buSzPts val="1500"/>
              <a:buFont typeface="Arial"/>
              <a:buChar char="•"/>
              <a:defRPr/>
            </a:lvl4pPr>
            <a:lvl5pPr marL="2286000" lvl="4" indent="-323850" algn="l">
              <a:lnSpc>
                <a:spcPct val="150000"/>
              </a:lnSpc>
              <a:spcBef>
                <a:spcPts val="400"/>
              </a:spcBef>
              <a:spcAft>
                <a:spcPts val="0"/>
              </a:spcAft>
              <a:buSzPts val="1500"/>
              <a:buFont typeface="Arial"/>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1"/>
        <p:cNvGrpSpPr/>
        <p:nvPr/>
      </p:nvGrpSpPr>
      <p:grpSpPr>
        <a:xfrm>
          <a:off x="0" y="0"/>
          <a:ext cx="0" cy="0"/>
          <a:chOff x="0" y="0"/>
          <a:chExt cx="0" cy="0"/>
        </a:xfrm>
      </p:grpSpPr>
      <p:sp>
        <p:nvSpPr>
          <p:cNvPr id="192" name="Google Shape;192;g32c08df7a2f_0_2429"/>
          <p:cNvSpPr txBox="1">
            <a:spLocks noGrp="1"/>
          </p:cNvSpPr>
          <p:nvPr>
            <p:ph type="title"/>
          </p:nvPr>
        </p:nvSpPr>
        <p:spPr>
          <a:xfrm>
            <a:off x="651510" y="342901"/>
            <a:ext cx="7886700" cy="6858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3" name="Google Shape;193;g32c08df7a2f_0_2429"/>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4"/>
        <p:cNvGrpSpPr/>
        <p:nvPr/>
      </p:nvGrpSpPr>
      <p:grpSpPr>
        <a:xfrm>
          <a:off x="0" y="0"/>
          <a:ext cx="0" cy="0"/>
          <a:chOff x="0" y="0"/>
          <a:chExt cx="0" cy="0"/>
        </a:xfrm>
      </p:grpSpPr>
      <p:sp>
        <p:nvSpPr>
          <p:cNvPr id="195" name="Google Shape;195;g32c08df7a2f_0_2432"/>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SzPts val="2800"/>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6" name="Google Shape;196;g32c08df7a2f_0_2432"/>
          <p:cNvSpPr>
            <a:spLocks noGrp="1"/>
          </p:cNvSpPr>
          <p:nvPr>
            <p:ph type="pic" idx="2"/>
          </p:nvPr>
        </p:nvSpPr>
        <p:spPr>
          <a:xfrm>
            <a:off x="3887391" y="740569"/>
            <a:ext cx="4629300" cy="3655200"/>
          </a:xfrm>
          <a:prstGeom prst="rect">
            <a:avLst/>
          </a:prstGeom>
          <a:noFill/>
          <a:ln>
            <a:noFill/>
          </a:ln>
        </p:spPr>
      </p:sp>
      <p:sp>
        <p:nvSpPr>
          <p:cNvPr id="197" name="Google Shape;197;g32c08df7a2f_0_2432"/>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150000"/>
              </a:lnSpc>
              <a:spcBef>
                <a:spcPts val="800"/>
              </a:spcBef>
              <a:spcAft>
                <a:spcPts val="0"/>
              </a:spcAft>
              <a:buSzPts val="1500"/>
              <a:buNone/>
              <a:defRPr sz="1200"/>
            </a:lvl1pPr>
            <a:lvl2pPr marL="914400" lvl="1" indent="-228600" algn="l">
              <a:lnSpc>
                <a:spcPct val="150000"/>
              </a:lnSpc>
              <a:spcBef>
                <a:spcPts val="400"/>
              </a:spcBef>
              <a:spcAft>
                <a:spcPts val="0"/>
              </a:spcAft>
              <a:buSzPts val="1500"/>
              <a:buNone/>
              <a:defRPr sz="1100"/>
            </a:lvl2pPr>
            <a:lvl3pPr marL="1371600" lvl="2" indent="-228600" algn="l">
              <a:lnSpc>
                <a:spcPct val="150000"/>
              </a:lnSpc>
              <a:spcBef>
                <a:spcPts val="400"/>
              </a:spcBef>
              <a:spcAft>
                <a:spcPts val="0"/>
              </a:spcAft>
              <a:buSzPts val="1500"/>
              <a:buNone/>
              <a:defRPr sz="900"/>
            </a:lvl3pPr>
            <a:lvl4pPr marL="1828800" lvl="3" indent="-228600" algn="l">
              <a:lnSpc>
                <a:spcPct val="150000"/>
              </a:lnSpc>
              <a:spcBef>
                <a:spcPts val="400"/>
              </a:spcBef>
              <a:spcAft>
                <a:spcPts val="0"/>
              </a:spcAft>
              <a:buSzPts val="1500"/>
              <a:buNone/>
              <a:defRPr sz="800"/>
            </a:lvl4pPr>
            <a:lvl5pPr marL="2286000" lvl="4" indent="-228600" algn="l">
              <a:lnSpc>
                <a:spcPct val="150000"/>
              </a:lnSpc>
              <a:spcBef>
                <a:spcPts val="400"/>
              </a:spcBef>
              <a:spcAft>
                <a:spcPts val="0"/>
              </a:spcAft>
              <a:buSzPts val="1500"/>
              <a:buNone/>
              <a:defRPr sz="800"/>
            </a:lvl5pPr>
            <a:lvl6pPr marL="2743200" lvl="5" indent="-228600" algn="l">
              <a:lnSpc>
                <a:spcPct val="90000"/>
              </a:lnSpc>
              <a:spcBef>
                <a:spcPts val="400"/>
              </a:spcBef>
              <a:spcAft>
                <a:spcPts val="0"/>
              </a:spcAft>
              <a:buSzPts val="1400"/>
              <a:buNone/>
              <a:defRPr sz="800"/>
            </a:lvl6pPr>
            <a:lvl7pPr marL="3200400" lvl="6" indent="-228600" algn="l">
              <a:lnSpc>
                <a:spcPct val="90000"/>
              </a:lnSpc>
              <a:spcBef>
                <a:spcPts val="400"/>
              </a:spcBef>
              <a:spcAft>
                <a:spcPts val="0"/>
              </a:spcAft>
              <a:buSzPts val="1400"/>
              <a:buNone/>
              <a:defRPr sz="800"/>
            </a:lvl7pPr>
            <a:lvl8pPr marL="3657600" lvl="7" indent="-228600" algn="l">
              <a:lnSpc>
                <a:spcPct val="90000"/>
              </a:lnSpc>
              <a:spcBef>
                <a:spcPts val="400"/>
              </a:spcBef>
              <a:spcAft>
                <a:spcPts val="0"/>
              </a:spcAft>
              <a:buSzPts val="1400"/>
              <a:buNone/>
              <a:defRPr sz="800"/>
            </a:lvl8pPr>
            <a:lvl9pPr marL="4114800" lvl="8" indent="-228600" algn="l">
              <a:lnSpc>
                <a:spcPct val="90000"/>
              </a:lnSpc>
              <a:spcBef>
                <a:spcPts val="400"/>
              </a:spcBef>
              <a:spcAft>
                <a:spcPts val="0"/>
              </a:spcAft>
              <a:buSzPts val="1400"/>
              <a:buNone/>
              <a:defRPr sz="800"/>
            </a:lvl9pPr>
          </a:lstStyle>
          <a:p>
            <a:endParaRPr/>
          </a:p>
        </p:txBody>
      </p:sp>
      <p:sp>
        <p:nvSpPr>
          <p:cNvPr id="198" name="Google Shape;198;g32c08df7a2f_0_2432"/>
          <p:cNvSpPr txBox="1">
            <a:spLocks noGrp="1"/>
          </p:cNvSpPr>
          <p:nvPr>
            <p:ph type="dt" idx="10"/>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99" name="Google Shape;199;g32c08df7a2f_0_2432"/>
          <p:cNvSpPr txBox="1">
            <a:spLocks noGrp="1"/>
          </p:cNvSpPr>
          <p:nvPr>
            <p:ph type="ftr" idx="11"/>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00" name="Google Shape;200;g32c08df7a2f_0_2432"/>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umberedList">
  <p:cSld name="NumberedList">
    <p:spTree>
      <p:nvGrpSpPr>
        <p:cNvPr id="1" name="Shape 201"/>
        <p:cNvGrpSpPr/>
        <p:nvPr/>
      </p:nvGrpSpPr>
      <p:grpSpPr>
        <a:xfrm>
          <a:off x="0" y="0"/>
          <a:ext cx="0" cy="0"/>
          <a:chOff x="0" y="0"/>
          <a:chExt cx="0" cy="0"/>
        </a:xfrm>
      </p:grpSpPr>
      <p:sp>
        <p:nvSpPr>
          <p:cNvPr id="202" name="Google Shape;202;g32c08df7a2f_0_2439"/>
          <p:cNvSpPr txBox="1">
            <a:spLocks noGrp="1"/>
          </p:cNvSpPr>
          <p:nvPr>
            <p:ph type="title"/>
          </p:nvPr>
        </p:nvSpPr>
        <p:spPr>
          <a:xfrm>
            <a:off x="651510" y="342901"/>
            <a:ext cx="7886700" cy="6858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3" name="Google Shape;203;g32c08df7a2f_0_2439"/>
          <p:cNvSpPr txBox="1">
            <a:spLocks noGrp="1"/>
          </p:cNvSpPr>
          <p:nvPr>
            <p:ph type="body" idx="1"/>
          </p:nvPr>
        </p:nvSpPr>
        <p:spPr>
          <a:xfrm>
            <a:off x="651510" y="1369219"/>
            <a:ext cx="7372200" cy="3263400"/>
          </a:xfrm>
          <a:prstGeom prst="rect">
            <a:avLst/>
          </a:prstGeom>
          <a:noFill/>
          <a:ln>
            <a:noFill/>
          </a:ln>
        </p:spPr>
        <p:txBody>
          <a:bodyPr spcFirstLastPara="1" wrap="square" lIns="68575" tIns="34275" rIns="68575" bIns="34275" anchor="t" anchorCtr="0">
            <a:normAutofit/>
          </a:bodyPr>
          <a:lstStyle>
            <a:lvl1pPr marL="457200" lvl="0" indent="-323850" algn="l">
              <a:lnSpc>
                <a:spcPct val="150000"/>
              </a:lnSpc>
              <a:spcBef>
                <a:spcPts val="800"/>
              </a:spcBef>
              <a:spcAft>
                <a:spcPts val="0"/>
              </a:spcAft>
              <a:buClr>
                <a:schemeClr val="dk2"/>
              </a:buClr>
              <a:buSzPts val="1500"/>
              <a:buFont typeface="Tahoma"/>
              <a:buAutoNum type="arabicPeriod"/>
              <a:defRPr/>
            </a:lvl1pPr>
            <a:lvl2pPr marL="914400" lvl="1" indent="-323850" algn="l">
              <a:lnSpc>
                <a:spcPct val="150000"/>
              </a:lnSpc>
              <a:spcBef>
                <a:spcPts val="400"/>
              </a:spcBef>
              <a:spcAft>
                <a:spcPts val="0"/>
              </a:spcAft>
              <a:buSzPts val="1500"/>
              <a:buFont typeface="Arial"/>
              <a:buChar char="•"/>
              <a:defRPr/>
            </a:lvl2pPr>
            <a:lvl3pPr marL="1371600" lvl="2" indent="-323850" algn="l">
              <a:lnSpc>
                <a:spcPct val="150000"/>
              </a:lnSpc>
              <a:spcBef>
                <a:spcPts val="400"/>
              </a:spcBef>
              <a:spcAft>
                <a:spcPts val="0"/>
              </a:spcAft>
              <a:buSzPts val="1500"/>
              <a:buFont typeface="Arial"/>
              <a:buChar char="•"/>
              <a:defRPr/>
            </a:lvl3pPr>
            <a:lvl4pPr marL="1828800" lvl="3" indent="-323850" algn="l">
              <a:lnSpc>
                <a:spcPct val="150000"/>
              </a:lnSpc>
              <a:spcBef>
                <a:spcPts val="400"/>
              </a:spcBef>
              <a:spcAft>
                <a:spcPts val="0"/>
              </a:spcAft>
              <a:buSzPts val="1500"/>
              <a:buFont typeface="Arial"/>
              <a:buChar char="•"/>
              <a:defRPr/>
            </a:lvl4pPr>
            <a:lvl5pPr marL="2286000" lvl="4" indent="-323850" algn="l">
              <a:lnSpc>
                <a:spcPct val="150000"/>
              </a:lnSpc>
              <a:spcBef>
                <a:spcPts val="400"/>
              </a:spcBef>
              <a:spcAft>
                <a:spcPts val="0"/>
              </a:spcAft>
              <a:buSzPts val="1500"/>
              <a:buFont typeface="Arial"/>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4" name="Google Shape;204;g32c08df7a2f_0_2439"/>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Col_Left">
  <p:cSld name="2Col_Left">
    <p:spTree>
      <p:nvGrpSpPr>
        <p:cNvPr id="1" name="Shape 205"/>
        <p:cNvGrpSpPr/>
        <p:nvPr/>
      </p:nvGrpSpPr>
      <p:grpSpPr>
        <a:xfrm>
          <a:off x="0" y="0"/>
          <a:ext cx="0" cy="0"/>
          <a:chOff x="0" y="0"/>
          <a:chExt cx="0" cy="0"/>
        </a:xfrm>
      </p:grpSpPr>
      <p:sp>
        <p:nvSpPr>
          <p:cNvPr id="206" name="Google Shape;206;g32c08df7a2f_0_2443"/>
          <p:cNvSpPr txBox="1">
            <a:spLocks noGrp="1"/>
          </p:cNvSpPr>
          <p:nvPr>
            <p:ph type="title"/>
          </p:nvPr>
        </p:nvSpPr>
        <p:spPr>
          <a:xfrm>
            <a:off x="651510" y="342901"/>
            <a:ext cx="7886700" cy="6858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7" name="Google Shape;207;g32c08df7a2f_0_2443"/>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
        <p:nvSpPr>
          <p:cNvPr id="208" name="Google Shape;208;g32c08df7a2f_0_2443"/>
          <p:cNvSpPr txBox="1">
            <a:spLocks noGrp="1"/>
          </p:cNvSpPr>
          <p:nvPr>
            <p:ph type="body" idx="1"/>
          </p:nvPr>
        </p:nvSpPr>
        <p:spPr>
          <a:xfrm>
            <a:off x="651510" y="1369219"/>
            <a:ext cx="3164400" cy="3263400"/>
          </a:xfrm>
          <a:prstGeom prst="rect">
            <a:avLst/>
          </a:prstGeom>
          <a:noFill/>
          <a:ln>
            <a:noFill/>
          </a:ln>
        </p:spPr>
        <p:txBody>
          <a:bodyPr spcFirstLastPara="1" wrap="square" lIns="68575" tIns="137150" rIns="68575" bIns="34275" anchor="t" anchorCtr="0">
            <a:normAutofit/>
          </a:bodyPr>
          <a:lstStyle>
            <a:lvl1pPr marL="457200" lvl="0" indent="-298450" algn="l">
              <a:lnSpc>
                <a:spcPct val="100000"/>
              </a:lnSpc>
              <a:spcBef>
                <a:spcPts val="800"/>
              </a:spcBef>
              <a:spcAft>
                <a:spcPts val="0"/>
              </a:spcAft>
              <a:buClr>
                <a:schemeClr val="dk2"/>
              </a:buClr>
              <a:buSzPts val="1100"/>
              <a:buFont typeface="Tahoma"/>
              <a:buAutoNum type="arabicPeriod"/>
              <a:defRPr sz="1100" b="1"/>
            </a:lvl1pPr>
            <a:lvl2pPr marL="914400" lvl="1" indent="-298450" algn="l">
              <a:lnSpc>
                <a:spcPct val="100000"/>
              </a:lnSpc>
              <a:spcBef>
                <a:spcPts val="400"/>
              </a:spcBef>
              <a:spcAft>
                <a:spcPts val="0"/>
              </a:spcAft>
              <a:buClr>
                <a:schemeClr val="dk2"/>
              </a:buClr>
              <a:buSzPts val="1100"/>
              <a:buFont typeface="Calibri"/>
              <a:buAutoNum type="arabicPeriod"/>
              <a:defRPr sz="1100"/>
            </a:lvl2pPr>
            <a:lvl3pPr marL="1371600" lvl="2" indent="-298450" algn="l">
              <a:lnSpc>
                <a:spcPct val="100000"/>
              </a:lnSpc>
              <a:spcBef>
                <a:spcPts val="400"/>
              </a:spcBef>
              <a:spcAft>
                <a:spcPts val="0"/>
              </a:spcAft>
              <a:buClr>
                <a:schemeClr val="dk2"/>
              </a:buClr>
              <a:buSzPts val="1100"/>
              <a:buFont typeface="Calibri"/>
              <a:buAutoNum type="arabicPeriod"/>
              <a:defRPr sz="1100"/>
            </a:lvl3pPr>
            <a:lvl4pPr marL="1828800" lvl="3" indent="-298450" algn="l">
              <a:lnSpc>
                <a:spcPct val="100000"/>
              </a:lnSpc>
              <a:spcBef>
                <a:spcPts val="400"/>
              </a:spcBef>
              <a:spcAft>
                <a:spcPts val="0"/>
              </a:spcAft>
              <a:buClr>
                <a:schemeClr val="dk2"/>
              </a:buClr>
              <a:buSzPts val="1100"/>
              <a:buFont typeface="Calibri"/>
              <a:buAutoNum type="arabicPeriod"/>
              <a:defRPr sz="1100"/>
            </a:lvl4pPr>
            <a:lvl5pPr marL="2286000" lvl="4" indent="-298450" algn="l">
              <a:lnSpc>
                <a:spcPct val="100000"/>
              </a:lnSpc>
              <a:spcBef>
                <a:spcPts val="400"/>
              </a:spcBef>
              <a:spcAft>
                <a:spcPts val="0"/>
              </a:spcAft>
              <a:buClr>
                <a:schemeClr val="dk2"/>
              </a:buClr>
              <a:buSzPts val="1100"/>
              <a:buFont typeface="Calibri"/>
              <a:buAutoNum type="arabicPeriod"/>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1">
  <p:cSld name="Blank">
    <p:bg>
      <p:bgPr>
        <a:solidFill>
          <a:srgbClr val="FFFFFF"/>
        </a:solidFill>
        <a:effectLst/>
      </p:bgPr>
    </p:bg>
    <p:spTree>
      <p:nvGrpSpPr>
        <p:cNvPr id="1" name="Shape 209"/>
        <p:cNvGrpSpPr/>
        <p:nvPr/>
      </p:nvGrpSpPr>
      <p:grpSpPr>
        <a:xfrm>
          <a:off x="0" y="0"/>
          <a:ext cx="0" cy="0"/>
          <a:chOff x="0" y="0"/>
          <a:chExt cx="0" cy="0"/>
        </a:xfrm>
      </p:grpSpPr>
      <p:sp>
        <p:nvSpPr>
          <p:cNvPr id="210" name="Google Shape;210;g32c08df7a2f_0_2447"/>
          <p:cNvSpPr/>
          <p:nvPr/>
        </p:nvSpPr>
        <p:spPr>
          <a:xfrm>
            <a:off x="351692" y="659423"/>
            <a:ext cx="8458200" cy="1320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211" name="Google Shape;211;g32c08df7a2f_0_2447"/>
          <p:cNvSpPr/>
          <p:nvPr/>
        </p:nvSpPr>
        <p:spPr>
          <a:xfrm>
            <a:off x="351692" y="659423"/>
            <a:ext cx="8458200" cy="1320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solidFill>
          <a:schemeClr val="lt1"/>
        </a:solidFill>
        <a:effectLst/>
      </p:bgPr>
    </p:bg>
    <p:spTree>
      <p:nvGrpSpPr>
        <p:cNvPr id="1" name="Shape 212"/>
        <p:cNvGrpSpPr/>
        <p:nvPr/>
      </p:nvGrpSpPr>
      <p:grpSpPr>
        <a:xfrm>
          <a:off x="0" y="0"/>
          <a:ext cx="0" cy="0"/>
          <a:chOff x="0" y="0"/>
          <a:chExt cx="0" cy="0"/>
        </a:xfrm>
      </p:grpSpPr>
      <p:sp>
        <p:nvSpPr>
          <p:cNvPr id="213" name="Google Shape;213;g32c08df7a2f_0_2450"/>
          <p:cNvSpPr/>
          <p:nvPr/>
        </p:nvSpPr>
        <p:spPr>
          <a:xfrm>
            <a:off x="0" y="0"/>
            <a:ext cx="9144000" cy="4791600"/>
          </a:xfrm>
          <a:prstGeom prst="rect">
            <a:avLst/>
          </a:prstGeom>
          <a:solidFill>
            <a:schemeClr val="lt1"/>
          </a:solidFill>
          <a:ln w="9525" cap="flat" cmpd="sng">
            <a:solidFill>
              <a:schemeClr val="lt1"/>
            </a:solidFill>
            <a:prstDash val="solid"/>
            <a:round/>
            <a:headEnd type="none" w="sm" len="sm"/>
            <a:tailEnd type="none" w="sm" len="sm"/>
          </a:ln>
          <a:effectLst>
            <a:outerShdw blurRad="40000" dist="23000" dir="5400000" rotWithShape="0">
              <a:srgbClr val="000000">
                <a:alpha val="313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g32c08df7a2f_0_2450"/>
          <p:cNvSpPr txBox="1">
            <a:spLocks noGrp="1"/>
          </p:cNvSpPr>
          <p:nvPr>
            <p:ph type="body" idx="1"/>
          </p:nvPr>
        </p:nvSpPr>
        <p:spPr>
          <a:xfrm>
            <a:off x="304799" y="900807"/>
            <a:ext cx="8539800" cy="3807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SzPts val="1890"/>
              <a:buNone/>
              <a:defRPr sz="2100">
                <a:solidFill>
                  <a:srgbClr val="393939"/>
                </a:solidFill>
              </a:defRPr>
            </a:lvl1pPr>
            <a:lvl2pPr marL="914400" lvl="1" indent="-349250" algn="l">
              <a:lnSpc>
                <a:spcPct val="90000"/>
              </a:lnSpc>
              <a:spcBef>
                <a:spcPts val="600"/>
              </a:spcBef>
              <a:spcAft>
                <a:spcPts val="0"/>
              </a:spcAft>
              <a:buSzPts val="1900"/>
              <a:buChar char="•"/>
              <a:defRPr sz="1900">
                <a:solidFill>
                  <a:srgbClr val="393939"/>
                </a:solidFill>
              </a:defRPr>
            </a:lvl2pPr>
            <a:lvl3pPr marL="1371600" lvl="2" indent="-336550" algn="l">
              <a:lnSpc>
                <a:spcPct val="90000"/>
              </a:lnSpc>
              <a:spcBef>
                <a:spcPts val="600"/>
              </a:spcBef>
              <a:spcAft>
                <a:spcPts val="0"/>
              </a:spcAft>
              <a:buSzPts val="1700"/>
              <a:buChar char="•"/>
              <a:defRPr sz="1700">
                <a:solidFill>
                  <a:srgbClr val="393939"/>
                </a:solidFill>
              </a:defRPr>
            </a:lvl3pPr>
            <a:lvl4pPr marL="1828800" lvl="3" indent="-323850" algn="l">
              <a:lnSpc>
                <a:spcPct val="90000"/>
              </a:lnSpc>
              <a:spcBef>
                <a:spcPts val="600"/>
              </a:spcBef>
              <a:spcAft>
                <a:spcPts val="0"/>
              </a:spcAft>
              <a:buSzPts val="1500"/>
              <a:buChar char="•"/>
              <a:defRPr sz="1500">
                <a:solidFill>
                  <a:srgbClr val="393939"/>
                </a:solidFill>
              </a:defRPr>
            </a:lvl4pPr>
            <a:lvl5pPr marL="2286000" lvl="4" indent="-317500" algn="l">
              <a:lnSpc>
                <a:spcPct val="90000"/>
              </a:lnSpc>
              <a:spcBef>
                <a:spcPts val="600"/>
              </a:spcBef>
              <a:spcAft>
                <a:spcPts val="0"/>
              </a:spcAft>
              <a:buSzPts val="1400"/>
              <a:buChar char="•"/>
              <a:defRPr sz="1400">
                <a:solidFill>
                  <a:srgbClr val="393939"/>
                </a:solidFill>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215" name="Google Shape;215;g32c08df7a2f_0_2450"/>
          <p:cNvSpPr/>
          <p:nvPr/>
        </p:nvSpPr>
        <p:spPr>
          <a:xfrm>
            <a:off x="0" y="0"/>
            <a:ext cx="9144000" cy="794100"/>
          </a:xfrm>
          <a:prstGeom prst="rect">
            <a:avLst/>
          </a:prstGeom>
          <a:gradFill>
            <a:gsLst>
              <a:gs pos="0">
                <a:srgbClr val="C4C4C4">
                  <a:alpha val="1960"/>
                </a:srgbClr>
              </a:gs>
              <a:gs pos="29000">
                <a:srgbClr val="C4C4C4">
                  <a:alpha val="20784"/>
                </a:srgbClr>
              </a:gs>
              <a:gs pos="69000">
                <a:srgbClr val="C4C4C4">
                  <a:alpha val="20784"/>
                </a:srgbClr>
              </a:gs>
              <a:gs pos="99000">
                <a:srgbClr val="C4C4C4">
                  <a:alpha val="784"/>
                </a:srgbClr>
              </a:gs>
              <a:gs pos="100000">
                <a:srgbClr val="C4C4C4">
                  <a:alpha val="784"/>
                </a:srgbClr>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EFFFF"/>
              </a:solidFill>
              <a:latin typeface="Calibri"/>
              <a:ea typeface="Calibri"/>
              <a:cs typeface="Calibri"/>
              <a:sym typeface="Calibri"/>
            </a:endParaRPr>
          </a:p>
        </p:txBody>
      </p:sp>
      <p:sp>
        <p:nvSpPr>
          <p:cNvPr id="216" name="Google Shape;216;g32c08df7a2f_0_2450"/>
          <p:cNvSpPr txBox="1">
            <a:spLocks noGrp="1"/>
          </p:cNvSpPr>
          <p:nvPr>
            <p:ph type="title"/>
          </p:nvPr>
        </p:nvSpPr>
        <p:spPr>
          <a:xfrm>
            <a:off x="0" y="148104"/>
            <a:ext cx="9144000" cy="476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Arial"/>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7" name="Google Shape;217;g32c08df7a2f_0_2450"/>
          <p:cNvSpPr txBox="1"/>
          <p:nvPr/>
        </p:nvSpPr>
        <p:spPr>
          <a:xfrm>
            <a:off x="304800" y="4814825"/>
            <a:ext cx="4344600" cy="37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For Internal Appian Use Only - Do not distribute</a:t>
            </a:r>
            <a:endParaRPr sz="1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4_TitleOnly">
  <p:cSld name="CUSTOM_6">
    <p:spTree>
      <p:nvGrpSpPr>
        <p:cNvPr id="1" name="Shape 39"/>
        <p:cNvGrpSpPr/>
        <p:nvPr/>
      </p:nvGrpSpPr>
      <p:grpSpPr>
        <a:xfrm>
          <a:off x="0" y="0"/>
          <a:ext cx="0" cy="0"/>
          <a:chOff x="0" y="0"/>
          <a:chExt cx="0" cy="0"/>
        </a:xfrm>
      </p:grpSpPr>
      <p:sp>
        <p:nvSpPr>
          <p:cNvPr id="40" name="Google Shape;40;g289fdb9218f_0_7"/>
          <p:cNvSpPr txBox="1">
            <a:spLocks noGrp="1"/>
          </p:cNvSpPr>
          <p:nvPr>
            <p:ph type="title"/>
          </p:nvPr>
        </p:nvSpPr>
        <p:spPr>
          <a:xfrm>
            <a:off x="651510" y="342901"/>
            <a:ext cx="7886700" cy="6858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SzPts val="28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1" name="Google Shape;41;g289fdb9218f_0_7"/>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chemeClr val="lt1"/>
        </a:solidFill>
        <a:effectLst/>
      </p:bgPr>
    </p:bg>
    <p:spTree>
      <p:nvGrpSpPr>
        <p:cNvPr id="1" name="Shape 218"/>
        <p:cNvGrpSpPr/>
        <p:nvPr/>
      </p:nvGrpSpPr>
      <p:grpSpPr>
        <a:xfrm>
          <a:off x="0" y="0"/>
          <a:ext cx="0" cy="0"/>
          <a:chOff x="0" y="0"/>
          <a:chExt cx="0" cy="0"/>
        </a:xfrm>
      </p:grpSpPr>
      <p:sp>
        <p:nvSpPr>
          <p:cNvPr id="219" name="Google Shape;219;g32c08df7a2f_0_2456"/>
          <p:cNvSpPr/>
          <p:nvPr/>
        </p:nvSpPr>
        <p:spPr>
          <a:xfrm>
            <a:off x="0" y="0"/>
            <a:ext cx="9144000" cy="4791600"/>
          </a:xfrm>
          <a:prstGeom prst="rect">
            <a:avLst/>
          </a:prstGeom>
          <a:solidFill>
            <a:schemeClr val="lt1"/>
          </a:solidFill>
          <a:ln w="9525" cap="flat" cmpd="sng">
            <a:solidFill>
              <a:schemeClr val="lt1"/>
            </a:solidFill>
            <a:prstDash val="solid"/>
            <a:round/>
            <a:headEnd type="none" w="sm" len="sm"/>
            <a:tailEnd type="none" w="sm" len="sm"/>
          </a:ln>
          <a:effectLst>
            <a:outerShdw blurRad="40000" dist="23000" dir="5400000" rotWithShape="0">
              <a:srgbClr val="000000">
                <a:alpha val="313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 name="Google Shape;220;g32c08df7a2f_0_2456"/>
          <p:cNvSpPr txBox="1">
            <a:spLocks noGrp="1"/>
          </p:cNvSpPr>
          <p:nvPr>
            <p:ph type="body" idx="1"/>
          </p:nvPr>
        </p:nvSpPr>
        <p:spPr>
          <a:xfrm>
            <a:off x="304799" y="900807"/>
            <a:ext cx="8539800" cy="3807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600"/>
              </a:spcBef>
              <a:spcAft>
                <a:spcPts val="0"/>
              </a:spcAft>
              <a:buSzPts val="1890"/>
              <a:buNone/>
              <a:defRPr sz="2100">
                <a:solidFill>
                  <a:srgbClr val="393939"/>
                </a:solidFill>
              </a:defRPr>
            </a:lvl1pPr>
            <a:lvl2pPr marL="914400" lvl="1" indent="-349250" algn="l">
              <a:lnSpc>
                <a:spcPct val="90000"/>
              </a:lnSpc>
              <a:spcBef>
                <a:spcPts val="600"/>
              </a:spcBef>
              <a:spcAft>
                <a:spcPts val="0"/>
              </a:spcAft>
              <a:buSzPts val="1900"/>
              <a:buChar char="•"/>
              <a:defRPr sz="1900">
                <a:solidFill>
                  <a:srgbClr val="393939"/>
                </a:solidFill>
              </a:defRPr>
            </a:lvl2pPr>
            <a:lvl3pPr marL="1371600" lvl="2" indent="-336550" algn="l">
              <a:lnSpc>
                <a:spcPct val="90000"/>
              </a:lnSpc>
              <a:spcBef>
                <a:spcPts val="600"/>
              </a:spcBef>
              <a:spcAft>
                <a:spcPts val="0"/>
              </a:spcAft>
              <a:buSzPts val="1700"/>
              <a:buChar char="•"/>
              <a:defRPr sz="1700">
                <a:solidFill>
                  <a:srgbClr val="393939"/>
                </a:solidFill>
              </a:defRPr>
            </a:lvl3pPr>
            <a:lvl4pPr marL="1828800" lvl="3" indent="-323850" algn="l">
              <a:lnSpc>
                <a:spcPct val="90000"/>
              </a:lnSpc>
              <a:spcBef>
                <a:spcPts val="600"/>
              </a:spcBef>
              <a:spcAft>
                <a:spcPts val="0"/>
              </a:spcAft>
              <a:buSzPts val="1500"/>
              <a:buChar char="•"/>
              <a:defRPr sz="1500">
                <a:solidFill>
                  <a:srgbClr val="393939"/>
                </a:solidFill>
              </a:defRPr>
            </a:lvl4pPr>
            <a:lvl5pPr marL="2286000" lvl="4" indent="-317500" algn="l">
              <a:lnSpc>
                <a:spcPct val="90000"/>
              </a:lnSpc>
              <a:spcBef>
                <a:spcPts val="600"/>
              </a:spcBef>
              <a:spcAft>
                <a:spcPts val="0"/>
              </a:spcAft>
              <a:buSzPts val="1400"/>
              <a:buChar char="•"/>
              <a:defRPr sz="1400">
                <a:solidFill>
                  <a:srgbClr val="393939"/>
                </a:solidFill>
              </a:defRPr>
            </a:lvl5pPr>
            <a:lvl6pPr marL="2743200" lvl="5" indent="-342900" algn="l">
              <a:lnSpc>
                <a:spcPct val="90000"/>
              </a:lnSpc>
              <a:spcBef>
                <a:spcPts val="360"/>
              </a:spcBef>
              <a:spcAft>
                <a:spcPts val="0"/>
              </a:spcAft>
              <a:buClr>
                <a:schemeClr val="dk1"/>
              </a:buClr>
              <a:buSzPts val="1800"/>
              <a:buChar char="•"/>
              <a:defRPr/>
            </a:lvl6pPr>
            <a:lvl7pPr marL="3200400" lvl="6" indent="-342900" algn="l">
              <a:lnSpc>
                <a:spcPct val="90000"/>
              </a:lnSpc>
              <a:spcBef>
                <a:spcPts val="360"/>
              </a:spcBef>
              <a:spcAft>
                <a:spcPts val="0"/>
              </a:spcAft>
              <a:buClr>
                <a:schemeClr val="dk1"/>
              </a:buClr>
              <a:buSzPts val="1800"/>
              <a:buChar char="•"/>
              <a:defRPr/>
            </a:lvl7pPr>
            <a:lvl8pPr marL="3657600" lvl="7" indent="-342900" algn="l">
              <a:lnSpc>
                <a:spcPct val="90000"/>
              </a:lnSpc>
              <a:spcBef>
                <a:spcPts val="360"/>
              </a:spcBef>
              <a:spcAft>
                <a:spcPts val="0"/>
              </a:spcAft>
              <a:buClr>
                <a:schemeClr val="dk1"/>
              </a:buClr>
              <a:buSzPts val="1800"/>
              <a:buChar char="•"/>
              <a:defRPr/>
            </a:lvl8pPr>
            <a:lvl9pPr marL="4114800" lvl="8" indent="-342900" algn="l">
              <a:lnSpc>
                <a:spcPct val="90000"/>
              </a:lnSpc>
              <a:spcBef>
                <a:spcPts val="360"/>
              </a:spcBef>
              <a:spcAft>
                <a:spcPts val="0"/>
              </a:spcAft>
              <a:buClr>
                <a:schemeClr val="dk1"/>
              </a:buClr>
              <a:buSzPts val="1800"/>
              <a:buChar char="•"/>
              <a:defRPr/>
            </a:lvl9pPr>
          </a:lstStyle>
          <a:p>
            <a:endParaRPr/>
          </a:p>
        </p:txBody>
      </p:sp>
      <p:sp>
        <p:nvSpPr>
          <p:cNvPr id="221" name="Google Shape;221;g32c08df7a2f_0_2456"/>
          <p:cNvSpPr/>
          <p:nvPr/>
        </p:nvSpPr>
        <p:spPr>
          <a:xfrm>
            <a:off x="0" y="0"/>
            <a:ext cx="9144000" cy="794100"/>
          </a:xfrm>
          <a:prstGeom prst="rect">
            <a:avLst/>
          </a:prstGeom>
          <a:gradFill>
            <a:gsLst>
              <a:gs pos="0">
                <a:srgbClr val="C4C4C4">
                  <a:alpha val="1960"/>
                </a:srgbClr>
              </a:gs>
              <a:gs pos="29000">
                <a:srgbClr val="C4C4C4">
                  <a:alpha val="20784"/>
                </a:srgbClr>
              </a:gs>
              <a:gs pos="69000">
                <a:srgbClr val="C4C4C4">
                  <a:alpha val="20784"/>
                </a:srgbClr>
              </a:gs>
              <a:gs pos="99000">
                <a:srgbClr val="C4C4C4">
                  <a:alpha val="784"/>
                </a:srgbClr>
              </a:gs>
              <a:gs pos="100000">
                <a:srgbClr val="C4C4C4">
                  <a:alpha val="784"/>
                </a:srgbClr>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EFFFF"/>
              </a:solidFill>
              <a:latin typeface="Calibri"/>
              <a:ea typeface="Calibri"/>
              <a:cs typeface="Calibri"/>
              <a:sym typeface="Calibri"/>
            </a:endParaRPr>
          </a:p>
        </p:txBody>
      </p:sp>
      <p:sp>
        <p:nvSpPr>
          <p:cNvPr id="222" name="Google Shape;222;g32c08df7a2f_0_2456"/>
          <p:cNvSpPr txBox="1">
            <a:spLocks noGrp="1"/>
          </p:cNvSpPr>
          <p:nvPr>
            <p:ph type="title"/>
          </p:nvPr>
        </p:nvSpPr>
        <p:spPr>
          <a:xfrm>
            <a:off x="0" y="148104"/>
            <a:ext cx="9144000" cy="4767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Arial"/>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3" name="Google Shape;223;g32c08df7a2f_0_2456"/>
          <p:cNvSpPr txBox="1"/>
          <p:nvPr/>
        </p:nvSpPr>
        <p:spPr>
          <a:xfrm>
            <a:off x="304800" y="4814825"/>
            <a:ext cx="4344600" cy="37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For Internal Appian Use Only - Do not distribute</a:t>
            </a:r>
            <a:endParaRPr sz="1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4"/>
        <p:cNvGrpSpPr/>
        <p:nvPr/>
      </p:nvGrpSpPr>
      <p:grpSpPr>
        <a:xfrm>
          <a:off x="0" y="0"/>
          <a:ext cx="0" cy="0"/>
          <a:chOff x="0" y="0"/>
          <a:chExt cx="0" cy="0"/>
        </a:xfrm>
      </p:grpSpPr>
      <p:sp>
        <p:nvSpPr>
          <p:cNvPr id="225" name="Google Shape;225;g32c08df7a2f_0_2462"/>
          <p:cNvSpPr txBox="1">
            <a:spLocks noGrp="1"/>
          </p:cNvSpPr>
          <p:nvPr>
            <p:ph type="sldNum" idx="12"/>
          </p:nvPr>
        </p:nvSpPr>
        <p:spPr>
          <a:xfrm>
            <a:off x="135922" y="4831492"/>
            <a:ext cx="609600" cy="3120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1pPr>
            <a:lvl2pPr marL="0" marR="0" lvl="1" indent="0" algn="l">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2pPr>
            <a:lvl3pPr marL="0" marR="0" lvl="2" indent="0" algn="l">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3pPr>
            <a:lvl4pPr marL="0" marR="0" lvl="3" indent="0" algn="l">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4pPr>
            <a:lvl5pPr marL="0" marR="0" lvl="4" indent="0" algn="l">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5pPr>
            <a:lvl6pPr marL="0" marR="0" lvl="5" indent="0" algn="l">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6pPr>
            <a:lvl7pPr marL="0" marR="0" lvl="6" indent="0" algn="l">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7pPr>
            <a:lvl8pPr marL="0" marR="0" lvl="7" indent="0" algn="l">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8pPr>
            <a:lvl9pPr marL="0" marR="0" lvl="8" indent="0" algn="l">
              <a:lnSpc>
                <a:spcPct val="100000"/>
              </a:lnSpc>
              <a:spcBef>
                <a:spcPts val="0"/>
              </a:spcBef>
              <a:spcAft>
                <a:spcPts val="0"/>
              </a:spcAft>
              <a:buClr>
                <a:srgbClr val="FFFFFF"/>
              </a:buClr>
              <a:buSzPts val="1050"/>
              <a:buFont typeface="Calibri"/>
              <a:buNone/>
              <a:defRPr sz="1050" b="0" i="0" u="none" strike="noStrike" cap="none">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226" name="Google Shape;226;g32c08df7a2f_0_2462"/>
          <p:cNvSpPr/>
          <p:nvPr/>
        </p:nvSpPr>
        <p:spPr>
          <a:xfrm>
            <a:off x="0" y="4797778"/>
            <a:ext cx="9144000" cy="3456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Title and Content 1">
  <p:cSld name="1_Title and Content_1">
    <p:bg>
      <p:bgPr>
        <a:solidFill>
          <a:schemeClr val="lt1"/>
        </a:solidFill>
        <a:effectLst/>
      </p:bgPr>
    </p:bg>
    <p:spTree>
      <p:nvGrpSpPr>
        <p:cNvPr id="1" name="Shape 227"/>
        <p:cNvGrpSpPr/>
        <p:nvPr/>
      </p:nvGrpSpPr>
      <p:grpSpPr>
        <a:xfrm>
          <a:off x="0" y="0"/>
          <a:ext cx="0" cy="0"/>
          <a:chOff x="0" y="0"/>
          <a:chExt cx="0" cy="0"/>
        </a:xfrm>
      </p:grpSpPr>
      <p:sp>
        <p:nvSpPr>
          <p:cNvPr id="228" name="Google Shape;228;g32c08df7a2f_0_2465"/>
          <p:cNvSpPr/>
          <p:nvPr/>
        </p:nvSpPr>
        <p:spPr>
          <a:xfrm>
            <a:off x="0" y="0"/>
            <a:ext cx="9144000" cy="4791600"/>
          </a:xfrm>
          <a:prstGeom prst="rect">
            <a:avLst/>
          </a:prstGeom>
          <a:solidFill>
            <a:schemeClr val="lt1"/>
          </a:solidFill>
          <a:ln w="9525" cap="flat" cmpd="sng">
            <a:solidFill>
              <a:schemeClr val="lt1"/>
            </a:solidFill>
            <a:prstDash val="solid"/>
            <a:round/>
            <a:headEnd type="none" w="sm" len="sm"/>
            <a:tailEnd type="none" w="sm" len="sm"/>
          </a:ln>
          <a:effectLst>
            <a:outerShdw blurRad="40000" dist="23000" dir="5400000" rotWithShape="0">
              <a:srgbClr val="000000">
                <a:alpha val="3137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9" name="Google Shape;229;g32c08df7a2f_0_2465"/>
          <p:cNvSpPr txBox="1">
            <a:spLocks noGrp="1"/>
          </p:cNvSpPr>
          <p:nvPr>
            <p:ph type="body" idx="1"/>
          </p:nvPr>
        </p:nvSpPr>
        <p:spPr>
          <a:xfrm>
            <a:off x="304799" y="900807"/>
            <a:ext cx="8539800" cy="380730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600"/>
              </a:spcBef>
              <a:spcAft>
                <a:spcPts val="0"/>
              </a:spcAft>
              <a:buClr>
                <a:schemeClr val="accent1"/>
              </a:buClr>
              <a:buSzPts val="1890"/>
              <a:buFont typeface="Arial"/>
              <a:buNone/>
              <a:defRPr sz="2100" b="0" i="0" u="none" strike="noStrike" cap="none">
                <a:solidFill>
                  <a:srgbClr val="393939"/>
                </a:solidFill>
                <a:latin typeface="Arial"/>
                <a:ea typeface="Arial"/>
                <a:cs typeface="Arial"/>
                <a:sym typeface="Arial"/>
              </a:defRPr>
            </a:lvl1pPr>
            <a:lvl2pPr marL="914400" marR="0" lvl="1" indent="-349250" algn="l">
              <a:lnSpc>
                <a:spcPct val="90000"/>
              </a:lnSpc>
              <a:spcBef>
                <a:spcPts val="600"/>
              </a:spcBef>
              <a:spcAft>
                <a:spcPts val="0"/>
              </a:spcAft>
              <a:buClr>
                <a:schemeClr val="lt2"/>
              </a:buClr>
              <a:buSzPts val="1900"/>
              <a:buFont typeface="Arial"/>
              <a:buChar char="•"/>
              <a:defRPr sz="1900" b="0" i="0" u="none" strike="noStrike" cap="none">
                <a:solidFill>
                  <a:srgbClr val="393939"/>
                </a:solidFill>
                <a:latin typeface="Arial"/>
                <a:ea typeface="Arial"/>
                <a:cs typeface="Arial"/>
                <a:sym typeface="Arial"/>
              </a:defRPr>
            </a:lvl2pPr>
            <a:lvl3pPr marL="1371600" marR="0" lvl="2" indent="-336550" algn="l">
              <a:lnSpc>
                <a:spcPct val="90000"/>
              </a:lnSpc>
              <a:spcBef>
                <a:spcPts val="600"/>
              </a:spcBef>
              <a:spcAft>
                <a:spcPts val="0"/>
              </a:spcAft>
              <a:buClr>
                <a:schemeClr val="lt2"/>
              </a:buClr>
              <a:buSzPts val="1700"/>
              <a:buFont typeface="Arial"/>
              <a:buChar char="•"/>
              <a:defRPr sz="1700" b="0" i="0" u="none" strike="noStrike" cap="none">
                <a:solidFill>
                  <a:srgbClr val="393939"/>
                </a:solidFill>
                <a:latin typeface="Arial"/>
                <a:ea typeface="Arial"/>
                <a:cs typeface="Arial"/>
                <a:sym typeface="Arial"/>
              </a:defRPr>
            </a:lvl3pPr>
            <a:lvl4pPr marL="1828800" marR="0" lvl="3" indent="-323850" algn="l">
              <a:lnSpc>
                <a:spcPct val="90000"/>
              </a:lnSpc>
              <a:spcBef>
                <a:spcPts val="600"/>
              </a:spcBef>
              <a:spcAft>
                <a:spcPts val="0"/>
              </a:spcAft>
              <a:buClr>
                <a:schemeClr val="lt2"/>
              </a:buClr>
              <a:buSzPts val="1500"/>
              <a:buFont typeface="Arial"/>
              <a:buChar char="•"/>
              <a:defRPr sz="1500" b="0" i="0" u="none" strike="noStrike" cap="none">
                <a:solidFill>
                  <a:srgbClr val="393939"/>
                </a:solidFill>
                <a:latin typeface="Arial"/>
                <a:ea typeface="Arial"/>
                <a:cs typeface="Arial"/>
                <a:sym typeface="Arial"/>
              </a:defRPr>
            </a:lvl4pPr>
            <a:lvl5pPr marL="2286000" marR="0" lvl="4" indent="-317500" algn="l">
              <a:lnSpc>
                <a:spcPct val="90000"/>
              </a:lnSpc>
              <a:spcBef>
                <a:spcPts val="600"/>
              </a:spcBef>
              <a:spcAft>
                <a:spcPts val="0"/>
              </a:spcAft>
              <a:buClr>
                <a:schemeClr val="lt2"/>
              </a:buClr>
              <a:buSzPts val="1400"/>
              <a:buFont typeface="Arial"/>
              <a:buChar char="•"/>
              <a:defRPr sz="1400" b="0" i="0" u="none" strike="noStrike" cap="none">
                <a:solidFill>
                  <a:srgbClr val="393939"/>
                </a:solidFill>
                <a:latin typeface="Arial"/>
                <a:ea typeface="Arial"/>
                <a:cs typeface="Arial"/>
                <a:sym typeface="Arial"/>
              </a:defRPr>
            </a:lvl5pPr>
            <a:lvl6pPr marL="2743200" marR="0" lvl="5" indent="-355600" algn="l">
              <a:lnSpc>
                <a:spcPct val="9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0" name="Google Shape;230;g32c08df7a2f_0_2465"/>
          <p:cNvSpPr/>
          <p:nvPr/>
        </p:nvSpPr>
        <p:spPr>
          <a:xfrm>
            <a:off x="0" y="0"/>
            <a:ext cx="9144000" cy="794100"/>
          </a:xfrm>
          <a:prstGeom prst="rect">
            <a:avLst/>
          </a:prstGeom>
          <a:gradFill>
            <a:gsLst>
              <a:gs pos="0">
                <a:srgbClr val="C4C4C4">
                  <a:alpha val="1960"/>
                </a:srgbClr>
              </a:gs>
              <a:gs pos="29000">
                <a:srgbClr val="C4C4C4">
                  <a:alpha val="20784"/>
                </a:srgbClr>
              </a:gs>
              <a:gs pos="69000">
                <a:srgbClr val="C4C4C4">
                  <a:alpha val="20784"/>
                </a:srgbClr>
              </a:gs>
              <a:gs pos="99000">
                <a:srgbClr val="C4C4C4">
                  <a:alpha val="784"/>
                </a:srgbClr>
              </a:gs>
              <a:gs pos="100000">
                <a:srgbClr val="C4C4C4">
                  <a:alpha val="784"/>
                </a:srgbClr>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EFFFF"/>
              </a:solidFill>
              <a:latin typeface="Calibri"/>
              <a:ea typeface="Calibri"/>
              <a:cs typeface="Calibri"/>
              <a:sym typeface="Calibri"/>
            </a:endParaRPr>
          </a:p>
        </p:txBody>
      </p:sp>
      <p:sp>
        <p:nvSpPr>
          <p:cNvPr id="231" name="Google Shape;231;g32c08df7a2f_0_2465"/>
          <p:cNvSpPr txBox="1">
            <a:spLocks noGrp="1"/>
          </p:cNvSpPr>
          <p:nvPr>
            <p:ph type="title"/>
          </p:nvPr>
        </p:nvSpPr>
        <p:spPr>
          <a:xfrm>
            <a:off x="0" y="148104"/>
            <a:ext cx="9144000" cy="476700"/>
          </a:xfrm>
          <a:prstGeom prst="rect">
            <a:avLst/>
          </a:prstGeom>
          <a:noFill/>
          <a:ln>
            <a:noFill/>
          </a:ln>
        </p:spPr>
        <p:txBody>
          <a:bodyPr spcFirstLastPara="1" wrap="square" lIns="91425" tIns="45700" rIns="91425" bIns="45700" anchor="ctr" anchorCtr="0">
            <a:normAutofit/>
          </a:bodyPr>
          <a:lstStyle>
            <a:lvl1pPr marR="0" lvl="0" algn="ctr">
              <a:lnSpc>
                <a:spcPct val="9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100"/>
              <a:buNone/>
              <a:defRPr sz="1800"/>
            </a:lvl2pPr>
            <a:lvl3pPr lvl="2" algn="l">
              <a:lnSpc>
                <a:spcPct val="100000"/>
              </a:lnSpc>
              <a:spcBef>
                <a:spcPts val="0"/>
              </a:spcBef>
              <a:spcAft>
                <a:spcPts val="0"/>
              </a:spcAft>
              <a:buSzPts val="1100"/>
              <a:buNone/>
              <a:defRPr sz="1800"/>
            </a:lvl3pPr>
            <a:lvl4pPr lvl="3" algn="l">
              <a:lnSpc>
                <a:spcPct val="100000"/>
              </a:lnSpc>
              <a:spcBef>
                <a:spcPts val="0"/>
              </a:spcBef>
              <a:spcAft>
                <a:spcPts val="0"/>
              </a:spcAft>
              <a:buSzPts val="1100"/>
              <a:buNone/>
              <a:defRPr sz="1800"/>
            </a:lvl4pPr>
            <a:lvl5pPr lvl="4" algn="l">
              <a:lnSpc>
                <a:spcPct val="100000"/>
              </a:lnSpc>
              <a:spcBef>
                <a:spcPts val="0"/>
              </a:spcBef>
              <a:spcAft>
                <a:spcPts val="0"/>
              </a:spcAft>
              <a:buSzPts val="1100"/>
              <a:buNone/>
              <a:defRPr sz="1800"/>
            </a:lvl5pPr>
            <a:lvl6pPr lvl="5" algn="l">
              <a:lnSpc>
                <a:spcPct val="100000"/>
              </a:lnSpc>
              <a:spcBef>
                <a:spcPts val="0"/>
              </a:spcBef>
              <a:spcAft>
                <a:spcPts val="0"/>
              </a:spcAft>
              <a:buSzPts val="1100"/>
              <a:buNone/>
              <a:defRPr sz="1800"/>
            </a:lvl6pPr>
            <a:lvl7pPr lvl="6" algn="l">
              <a:lnSpc>
                <a:spcPct val="100000"/>
              </a:lnSpc>
              <a:spcBef>
                <a:spcPts val="0"/>
              </a:spcBef>
              <a:spcAft>
                <a:spcPts val="0"/>
              </a:spcAft>
              <a:buSzPts val="1100"/>
              <a:buNone/>
              <a:defRPr sz="1800"/>
            </a:lvl7pPr>
            <a:lvl8pPr lvl="7" algn="l">
              <a:lnSpc>
                <a:spcPct val="100000"/>
              </a:lnSpc>
              <a:spcBef>
                <a:spcPts val="0"/>
              </a:spcBef>
              <a:spcAft>
                <a:spcPts val="0"/>
              </a:spcAft>
              <a:buSzPts val="1100"/>
              <a:buNone/>
              <a:defRPr sz="1800"/>
            </a:lvl8pPr>
            <a:lvl9pPr lvl="8" algn="l">
              <a:lnSpc>
                <a:spcPct val="100000"/>
              </a:lnSpc>
              <a:spcBef>
                <a:spcPts val="0"/>
              </a:spcBef>
              <a:spcAft>
                <a:spcPts val="0"/>
              </a:spcAft>
              <a:buSzPts val="1100"/>
              <a:buNone/>
              <a:defRPr sz="1800"/>
            </a:lvl9pPr>
          </a:lstStyle>
          <a:p>
            <a:endParaRPr/>
          </a:p>
        </p:txBody>
      </p:sp>
      <p:sp>
        <p:nvSpPr>
          <p:cNvPr id="232" name="Google Shape;232;g32c08df7a2f_0_2465"/>
          <p:cNvSpPr txBox="1">
            <a:spLocks noGrp="1"/>
          </p:cNvSpPr>
          <p:nvPr>
            <p:ph type="sldNum" idx="12"/>
          </p:nvPr>
        </p:nvSpPr>
        <p:spPr>
          <a:xfrm>
            <a:off x="8556784" y="4749851"/>
            <a:ext cx="548700" cy="393600"/>
          </a:xfrm>
          <a:prstGeom prst="rect">
            <a:avLst/>
          </a:prstGeom>
          <a:noFill/>
          <a:ln>
            <a:noFill/>
          </a:ln>
        </p:spPr>
        <p:txBody>
          <a:bodyPr spcFirstLastPara="1" wrap="square" lIns="68575" tIns="34275" rIns="68575" bIns="34275" anchor="t"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rgbClr val="393939"/>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rgbClr val="393939"/>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rgbClr val="393939"/>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rgbClr val="393939"/>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rgbClr val="393939"/>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rgbClr val="393939"/>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rgbClr val="393939"/>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rgbClr val="393939"/>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rgbClr val="393939"/>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1">
  <p:cSld name="Title Only">
    <p:spTree>
      <p:nvGrpSpPr>
        <p:cNvPr id="1" name="Shape 233"/>
        <p:cNvGrpSpPr/>
        <p:nvPr/>
      </p:nvGrpSpPr>
      <p:grpSpPr>
        <a:xfrm>
          <a:off x="0" y="0"/>
          <a:ext cx="0" cy="0"/>
          <a:chOff x="0" y="0"/>
          <a:chExt cx="0" cy="0"/>
        </a:xfrm>
      </p:grpSpPr>
      <p:sp>
        <p:nvSpPr>
          <p:cNvPr id="234" name="Google Shape;234;g32c08df7a2f_0_2471"/>
          <p:cNvSpPr/>
          <p:nvPr/>
        </p:nvSpPr>
        <p:spPr>
          <a:xfrm>
            <a:off x="0" y="0"/>
            <a:ext cx="9144000" cy="4618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35"/>
        <p:cNvGrpSpPr/>
        <p:nvPr/>
      </p:nvGrpSpPr>
      <p:grpSpPr>
        <a:xfrm>
          <a:off x="0" y="0"/>
          <a:ext cx="0" cy="0"/>
          <a:chOff x="0" y="0"/>
          <a:chExt cx="0" cy="0"/>
        </a:xfrm>
      </p:grpSpPr>
      <p:sp>
        <p:nvSpPr>
          <p:cNvPr id="236" name="Google Shape;236;g32c08df7a2f_0_2473"/>
          <p:cNvSpPr txBox="1">
            <a:spLocks noGrp="1"/>
          </p:cNvSpPr>
          <p:nvPr>
            <p:ph type="title"/>
          </p:nvPr>
        </p:nvSpPr>
        <p:spPr>
          <a:xfrm>
            <a:off x="203185" y="205979"/>
            <a:ext cx="6917700" cy="4767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37" name="Google Shape;237;g32c08df7a2f_0_2473"/>
          <p:cNvSpPr txBox="1">
            <a:spLocks noGrp="1"/>
          </p:cNvSpPr>
          <p:nvPr>
            <p:ph type="body" idx="1"/>
          </p:nvPr>
        </p:nvSpPr>
        <p:spPr>
          <a:xfrm>
            <a:off x="291793" y="900809"/>
            <a:ext cx="6917700" cy="2911800"/>
          </a:xfrm>
          <a:prstGeom prst="rect">
            <a:avLst/>
          </a:prstGeom>
          <a:noFill/>
          <a:ln>
            <a:noFill/>
          </a:ln>
        </p:spPr>
        <p:txBody>
          <a:bodyPr spcFirstLastPara="1" wrap="square" lIns="91425" tIns="91425" rIns="91425" bIns="91425" anchor="t" anchorCtr="0">
            <a:noAutofit/>
          </a:bodyPr>
          <a:lstStyle>
            <a:lvl1pPr marL="457200" marR="0" lvl="0" indent="-348615" algn="l">
              <a:lnSpc>
                <a:spcPct val="115000"/>
              </a:lnSpc>
              <a:spcBef>
                <a:spcPts val="600"/>
              </a:spcBef>
              <a:spcAft>
                <a:spcPts val="0"/>
              </a:spcAft>
              <a:buClr>
                <a:srgbClr val="2980A0"/>
              </a:buClr>
              <a:buSzPts val="1890"/>
              <a:buFont typeface="Arial"/>
              <a:buChar char="•"/>
              <a:defRPr sz="2100" b="0" i="0" u="none" strike="noStrike" cap="none">
                <a:solidFill>
                  <a:schemeClr val="lt2"/>
                </a:solidFill>
                <a:latin typeface="Arial"/>
                <a:ea typeface="Arial"/>
                <a:cs typeface="Arial"/>
                <a:sym typeface="Arial"/>
              </a:defRPr>
            </a:lvl1pPr>
            <a:lvl2pPr marL="914400" marR="0" lvl="1" indent="-349250" algn="l">
              <a:lnSpc>
                <a:spcPct val="115000"/>
              </a:lnSpc>
              <a:spcBef>
                <a:spcPts val="600"/>
              </a:spcBef>
              <a:spcAft>
                <a:spcPts val="0"/>
              </a:spcAft>
              <a:buClr>
                <a:srgbClr val="2980A0"/>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36550" algn="l">
              <a:lnSpc>
                <a:spcPct val="115000"/>
              </a:lnSpc>
              <a:spcBef>
                <a:spcPts val="600"/>
              </a:spcBef>
              <a:spcAft>
                <a:spcPts val="0"/>
              </a:spcAft>
              <a:buClr>
                <a:srgbClr val="2980A0"/>
              </a:buClr>
              <a:buSzPts val="1700"/>
              <a:buFont typeface="Arial"/>
              <a:buChar char="•"/>
              <a:defRPr sz="1700" b="0" i="0" u="none" strike="noStrike" cap="none">
                <a:solidFill>
                  <a:schemeClr val="lt2"/>
                </a:solidFill>
                <a:latin typeface="Arial"/>
                <a:ea typeface="Arial"/>
                <a:cs typeface="Arial"/>
                <a:sym typeface="Arial"/>
              </a:defRPr>
            </a:lvl3pPr>
            <a:lvl4pPr marL="1828800" marR="0" lvl="3" indent="-323850" algn="l">
              <a:lnSpc>
                <a:spcPct val="115000"/>
              </a:lnSpc>
              <a:spcBef>
                <a:spcPts val="600"/>
              </a:spcBef>
              <a:spcAft>
                <a:spcPts val="0"/>
              </a:spcAft>
              <a:buClr>
                <a:srgbClr val="2980A0"/>
              </a:buClr>
              <a:buSzPts val="1500"/>
              <a:buFont typeface="Arial"/>
              <a:buChar char="•"/>
              <a:defRPr sz="1500" b="0" i="0" u="none" strike="noStrike" cap="none">
                <a:solidFill>
                  <a:schemeClr val="lt2"/>
                </a:solidFill>
                <a:latin typeface="Arial"/>
                <a:ea typeface="Arial"/>
                <a:cs typeface="Arial"/>
                <a:sym typeface="Arial"/>
              </a:defRPr>
            </a:lvl4pPr>
            <a:lvl5pPr marL="2286000" marR="0" lvl="4" indent="-317500" algn="l">
              <a:lnSpc>
                <a:spcPct val="115000"/>
              </a:lnSpc>
              <a:spcBef>
                <a:spcPts val="600"/>
              </a:spcBef>
              <a:spcAft>
                <a:spcPts val="0"/>
              </a:spcAft>
              <a:buClr>
                <a:srgbClr val="2980A0"/>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55600" algn="l">
              <a:lnSpc>
                <a:spcPct val="115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15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15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15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8"/>
        <p:cNvGrpSpPr/>
        <p:nvPr/>
      </p:nvGrpSpPr>
      <p:grpSpPr>
        <a:xfrm>
          <a:off x="0" y="0"/>
          <a:ext cx="0" cy="0"/>
          <a:chOff x="0" y="0"/>
          <a:chExt cx="0" cy="0"/>
        </a:xfrm>
      </p:grpSpPr>
      <p:sp>
        <p:nvSpPr>
          <p:cNvPr id="239" name="Google Shape;239;g32c08df7a2f_0_247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0"/>
        <p:cNvGrpSpPr/>
        <p:nvPr/>
      </p:nvGrpSpPr>
      <p:grpSpPr>
        <a:xfrm>
          <a:off x="0" y="0"/>
          <a:ext cx="0" cy="0"/>
          <a:chOff x="0" y="0"/>
          <a:chExt cx="0" cy="0"/>
        </a:xfrm>
      </p:grpSpPr>
      <p:sp>
        <p:nvSpPr>
          <p:cNvPr id="241" name="Google Shape;241;g32c08df7a2f_0_247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2" name="Google Shape;242;g32c08df7a2f_0_247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3" name="Google Shape;243;g32c08df7a2f_0_24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_Title and Content 6">
  <p:cSld name="1_Title and Content_2">
    <p:bg>
      <p:bgPr>
        <a:solidFill>
          <a:schemeClr val="lt1"/>
        </a:solidFill>
        <a:effectLst/>
      </p:bgPr>
    </p:bg>
    <p:spTree>
      <p:nvGrpSpPr>
        <p:cNvPr id="1" name="Shape 244"/>
        <p:cNvGrpSpPr/>
        <p:nvPr/>
      </p:nvGrpSpPr>
      <p:grpSpPr>
        <a:xfrm>
          <a:off x="0" y="0"/>
          <a:ext cx="0" cy="0"/>
          <a:chOff x="0" y="0"/>
          <a:chExt cx="0" cy="0"/>
        </a:xfrm>
      </p:grpSpPr>
      <p:sp>
        <p:nvSpPr>
          <p:cNvPr id="245" name="Google Shape;245;g32c08df7a2f_0_2482"/>
          <p:cNvSpPr txBox="1">
            <a:spLocks noGrp="1"/>
          </p:cNvSpPr>
          <p:nvPr>
            <p:ph type="body" idx="1"/>
          </p:nvPr>
        </p:nvSpPr>
        <p:spPr>
          <a:xfrm>
            <a:off x="439950" y="865200"/>
            <a:ext cx="8308500" cy="3842700"/>
          </a:xfrm>
          <a:prstGeom prst="rect">
            <a:avLst/>
          </a:prstGeom>
          <a:noFill/>
          <a:ln>
            <a:noFill/>
          </a:ln>
        </p:spPr>
        <p:txBody>
          <a:bodyPr spcFirstLastPara="1" wrap="square" lIns="0" tIns="45700" rIns="0" bIns="45700" anchor="t" anchorCtr="0">
            <a:noAutofit/>
          </a:bodyPr>
          <a:lstStyle>
            <a:lvl1pPr marL="457200" marR="0" lvl="0" indent="-349250" algn="l">
              <a:lnSpc>
                <a:spcPct val="100000"/>
              </a:lnSpc>
              <a:spcBef>
                <a:spcPts val="600"/>
              </a:spcBef>
              <a:spcAft>
                <a:spcPts val="0"/>
              </a:spcAft>
              <a:buClr>
                <a:schemeClr val="dk2"/>
              </a:buClr>
              <a:buSzPts val="1900"/>
              <a:buFont typeface="Tahoma"/>
              <a:buChar char="●"/>
              <a:defRPr sz="1800" b="0" i="0" u="none" strike="noStrike" cap="none">
                <a:solidFill>
                  <a:srgbClr val="393939"/>
                </a:solidFill>
                <a:latin typeface="Tahoma"/>
                <a:ea typeface="Tahoma"/>
                <a:cs typeface="Tahoma"/>
                <a:sym typeface="Tahoma"/>
              </a:defRPr>
            </a:lvl1pPr>
            <a:lvl2pPr marL="914400" marR="0" lvl="1" indent="-342900" algn="l">
              <a:lnSpc>
                <a:spcPct val="100000"/>
              </a:lnSpc>
              <a:spcBef>
                <a:spcPts val="600"/>
              </a:spcBef>
              <a:spcAft>
                <a:spcPts val="0"/>
              </a:spcAft>
              <a:buClr>
                <a:schemeClr val="dk2"/>
              </a:buClr>
              <a:buSzPts val="1800"/>
              <a:buFont typeface="Tahoma"/>
              <a:buChar char="○"/>
              <a:defRPr sz="1800" b="0" i="0" u="none" strike="noStrike" cap="none">
                <a:solidFill>
                  <a:srgbClr val="393939"/>
                </a:solidFill>
                <a:latin typeface="Tahoma"/>
                <a:ea typeface="Tahoma"/>
                <a:cs typeface="Tahoma"/>
                <a:sym typeface="Tahoma"/>
              </a:defRPr>
            </a:lvl2pPr>
            <a:lvl3pPr marL="1371600" marR="0" lvl="2" indent="-336550" algn="l">
              <a:lnSpc>
                <a:spcPct val="100000"/>
              </a:lnSpc>
              <a:spcBef>
                <a:spcPts val="600"/>
              </a:spcBef>
              <a:spcAft>
                <a:spcPts val="0"/>
              </a:spcAft>
              <a:buClr>
                <a:schemeClr val="dk2"/>
              </a:buClr>
              <a:buSzPts val="1700"/>
              <a:buFont typeface="Tahoma"/>
              <a:buChar char="■"/>
              <a:defRPr sz="1700" b="0" i="0" u="none" strike="noStrike" cap="none">
                <a:solidFill>
                  <a:srgbClr val="393939"/>
                </a:solidFill>
                <a:latin typeface="Tahoma"/>
                <a:ea typeface="Tahoma"/>
                <a:cs typeface="Tahoma"/>
                <a:sym typeface="Tahoma"/>
              </a:defRPr>
            </a:lvl3pPr>
            <a:lvl4pPr marL="1828800" marR="0" lvl="3" indent="-323850" algn="l">
              <a:lnSpc>
                <a:spcPct val="100000"/>
              </a:lnSpc>
              <a:spcBef>
                <a:spcPts val="600"/>
              </a:spcBef>
              <a:spcAft>
                <a:spcPts val="0"/>
              </a:spcAft>
              <a:buClr>
                <a:schemeClr val="dk2"/>
              </a:buClr>
              <a:buSzPts val="1500"/>
              <a:buFont typeface="Tahoma"/>
              <a:buChar char="●"/>
              <a:defRPr sz="1500" b="0" i="0" u="none" strike="noStrike" cap="none">
                <a:solidFill>
                  <a:srgbClr val="393939"/>
                </a:solidFill>
                <a:latin typeface="Tahoma"/>
                <a:ea typeface="Tahoma"/>
                <a:cs typeface="Tahoma"/>
                <a:sym typeface="Tahoma"/>
              </a:defRPr>
            </a:lvl4pPr>
            <a:lvl5pPr marL="2286000" marR="0" lvl="4" indent="-317500" algn="l">
              <a:lnSpc>
                <a:spcPct val="100000"/>
              </a:lnSpc>
              <a:spcBef>
                <a:spcPts val="600"/>
              </a:spcBef>
              <a:spcAft>
                <a:spcPts val="0"/>
              </a:spcAft>
              <a:buClr>
                <a:schemeClr val="dk1"/>
              </a:buClr>
              <a:buSzPts val="1400"/>
              <a:buFont typeface="Tahoma"/>
              <a:buChar char="○"/>
              <a:defRPr sz="1400" b="0" i="0" u="none" strike="noStrike" cap="none">
                <a:solidFill>
                  <a:srgbClr val="393939"/>
                </a:solidFill>
                <a:latin typeface="Tahoma"/>
                <a:ea typeface="Tahoma"/>
                <a:cs typeface="Tahoma"/>
                <a:sym typeface="Tahoma"/>
              </a:defRPr>
            </a:lvl5pPr>
            <a:lvl6pPr marL="2743200" marR="0" lvl="5" indent="-342900" algn="l">
              <a:lnSpc>
                <a:spcPct val="100000"/>
              </a:lnSpc>
              <a:spcBef>
                <a:spcPts val="400"/>
              </a:spcBef>
              <a:spcAft>
                <a:spcPts val="0"/>
              </a:spcAft>
              <a:buClr>
                <a:schemeClr val="dk2"/>
              </a:buClr>
              <a:buSzPts val="1800"/>
              <a:buFont typeface="Tahoma"/>
              <a:buChar char="■"/>
              <a:defRPr sz="1400" b="0" i="0" u="none" strike="noStrike" cap="none">
                <a:solidFill>
                  <a:srgbClr val="000000"/>
                </a:solidFill>
                <a:latin typeface="Tahoma"/>
                <a:ea typeface="Tahoma"/>
                <a:cs typeface="Tahoma"/>
                <a:sym typeface="Tahoma"/>
              </a:defRPr>
            </a:lvl6pPr>
            <a:lvl7pPr marL="3200400" marR="0" lvl="6" indent="-342900" algn="l">
              <a:lnSpc>
                <a:spcPct val="100000"/>
              </a:lnSpc>
              <a:spcBef>
                <a:spcPts val="400"/>
              </a:spcBef>
              <a:spcAft>
                <a:spcPts val="0"/>
              </a:spcAft>
              <a:buClr>
                <a:schemeClr val="dk2"/>
              </a:buClr>
              <a:buSzPts val="1800"/>
              <a:buFont typeface="Tahoma"/>
              <a:buChar char="●"/>
              <a:defRPr sz="1400" b="0" i="0" u="none" strike="noStrike" cap="none">
                <a:solidFill>
                  <a:srgbClr val="000000"/>
                </a:solidFill>
                <a:latin typeface="Tahoma"/>
                <a:ea typeface="Tahoma"/>
                <a:cs typeface="Tahoma"/>
                <a:sym typeface="Tahoma"/>
              </a:defRPr>
            </a:lvl7pPr>
            <a:lvl8pPr marL="3657600" marR="0" lvl="7" indent="-342900" algn="l">
              <a:lnSpc>
                <a:spcPct val="100000"/>
              </a:lnSpc>
              <a:spcBef>
                <a:spcPts val="400"/>
              </a:spcBef>
              <a:spcAft>
                <a:spcPts val="0"/>
              </a:spcAft>
              <a:buClr>
                <a:schemeClr val="dk2"/>
              </a:buClr>
              <a:buSzPts val="1800"/>
              <a:buFont typeface="Tahoma"/>
              <a:buChar char="○"/>
              <a:defRPr sz="1400" b="0" i="0" u="none" strike="noStrike" cap="none">
                <a:solidFill>
                  <a:srgbClr val="000000"/>
                </a:solidFill>
                <a:latin typeface="Tahoma"/>
                <a:ea typeface="Tahoma"/>
                <a:cs typeface="Tahoma"/>
                <a:sym typeface="Tahoma"/>
              </a:defRPr>
            </a:lvl8pPr>
            <a:lvl9pPr marL="4114800" marR="0" lvl="8" indent="-342900" algn="l">
              <a:lnSpc>
                <a:spcPct val="100000"/>
              </a:lnSpc>
              <a:spcBef>
                <a:spcPts val="400"/>
              </a:spcBef>
              <a:spcAft>
                <a:spcPts val="0"/>
              </a:spcAft>
              <a:buClr>
                <a:schemeClr val="dk2"/>
              </a:buClr>
              <a:buSzPts val="1800"/>
              <a:buFont typeface="Tahoma"/>
              <a:buChar char="■"/>
              <a:defRPr sz="1400" b="0" i="0" u="none" strike="noStrike" cap="none">
                <a:solidFill>
                  <a:srgbClr val="000000"/>
                </a:solidFill>
                <a:latin typeface="Tahoma"/>
                <a:ea typeface="Tahoma"/>
                <a:cs typeface="Tahoma"/>
                <a:sym typeface="Tahoma"/>
              </a:defRPr>
            </a:lvl9pPr>
          </a:lstStyle>
          <a:p>
            <a:endParaRPr/>
          </a:p>
        </p:txBody>
      </p:sp>
      <p:pic>
        <p:nvPicPr>
          <p:cNvPr id="246" name="Google Shape;246;g32c08df7a2f_0_2482"/>
          <p:cNvPicPr preferRelativeResize="0"/>
          <p:nvPr/>
        </p:nvPicPr>
        <p:blipFill rotWithShape="1">
          <a:blip r:embed="rId2">
            <a:alphaModFix/>
          </a:blip>
          <a:srcRect/>
          <a:stretch/>
        </p:blipFill>
        <p:spPr>
          <a:xfrm>
            <a:off x="8435340" y="4801869"/>
            <a:ext cx="501975" cy="193096"/>
          </a:xfrm>
          <a:prstGeom prst="rect">
            <a:avLst/>
          </a:prstGeom>
          <a:noFill/>
          <a:ln>
            <a:noFill/>
          </a:ln>
        </p:spPr>
      </p:pic>
      <p:sp>
        <p:nvSpPr>
          <p:cNvPr id="247" name="Google Shape;247;g32c08df7a2f_0_2482"/>
          <p:cNvSpPr txBox="1">
            <a:spLocks noGrp="1"/>
          </p:cNvSpPr>
          <p:nvPr>
            <p:ph type="title"/>
          </p:nvPr>
        </p:nvSpPr>
        <p:spPr>
          <a:xfrm>
            <a:off x="439950" y="222450"/>
            <a:ext cx="8497500" cy="4767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chemeClr val="dk1"/>
              </a:buClr>
              <a:buSzPts val="2800"/>
              <a:buFont typeface="Arial"/>
              <a:buNone/>
              <a:defRPr sz="2800" b="0" i="0" u="none" strike="noStrike" cap="none">
                <a:solidFill>
                  <a:schemeClr val="dk1"/>
                </a:solidFill>
                <a:latin typeface="Tahoma"/>
                <a:ea typeface="Tahoma"/>
                <a:cs typeface="Tahoma"/>
                <a:sym typeface="Tahoma"/>
              </a:defRPr>
            </a:lvl1pPr>
            <a:lvl2pPr marR="0" lvl="1"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2pPr>
            <a:lvl3pPr marR="0" lvl="2"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3pPr>
            <a:lvl4pPr marR="0" lvl="3"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4pPr>
            <a:lvl5pPr marR="0" lvl="4"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5pPr>
            <a:lvl6pPr marR="0" lvl="5"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6pPr>
            <a:lvl7pPr marR="0" lvl="6"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7pPr>
            <a:lvl8pPr marR="0" lvl="7"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8pPr>
            <a:lvl9pPr marR="0" lvl="8" algn="l">
              <a:lnSpc>
                <a:spcPct val="100000"/>
              </a:lnSpc>
              <a:spcBef>
                <a:spcPts val="0"/>
              </a:spcBef>
              <a:spcAft>
                <a:spcPts val="0"/>
              </a:spcAft>
              <a:buClr>
                <a:srgbClr val="000000"/>
              </a:buClr>
              <a:buSzPts val="1100"/>
              <a:buFont typeface="Tahoma"/>
              <a:buNone/>
              <a:defRPr sz="1400" b="0" i="0" u="none" strike="noStrike" cap="none">
                <a:solidFill>
                  <a:srgbClr val="000000"/>
                </a:solidFill>
                <a:latin typeface="Tahoma"/>
                <a:ea typeface="Tahoma"/>
                <a:cs typeface="Tahoma"/>
                <a:sym typeface="Tahom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ulletedList">
  <p:cSld name="BulletedList">
    <p:spTree>
      <p:nvGrpSpPr>
        <p:cNvPr id="1" name="Shape 42"/>
        <p:cNvGrpSpPr/>
        <p:nvPr/>
      </p:nvGrpSpPr>
      <p:grpSpPr>
        <a:xfrm>
          <a:off x="0" y="0"/>
          <a:ext cx="0" cy="0"/>
          <a:chOff x="0" y="0"/>
          <a:chExt cx="0" cy="0"/>
        </a:xfrm>
      </p:grpSpPr>
      <p:sp>
        <p:nvSpPr>
          <p:cNvPr id="43" name="Google Shape;43;g27727325acc_0_135"/>
          <p:cNvSpPr txBox="1">
            <a:spLocks noGrp="1"/>
          </p:cNvSpPr>
          <p:nvPr>
            <p:ph type="title"/>
          </p:nvPr>
        </p:nvSpPr>
        <p:spPr>
          <a:xfrm>
            <a:off x="651510" y="342901"/>
            <a:ext cx="7886700" cy="6858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4" name="Google Shape;44;g27727325acc_0_135"/>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
        <p:nvSpPr>
          <p:cNvPr id="45" name="Google Shape;45;g27727325acc_0_135"/>
          <p:cNvSpPr txBox="1">
            <a:spLocks noGrp="1"/>
          </p:cNvSpPr>
          <p:nvPr>
            <p:ph type="body" idx="1"/>
          </p:nvPr>
        </p:nvSpPr>
        <p:spPr>
          <a:xfrm>
            <a:off x="651510" y="1369219"/>
            <a:ext cx="7372200" cy="3263400"/>
          </a:xfrm>
          <a:prstGeom prst="rect">
            <a:avLst/>
          </a:prstGeom>
          <a:noFill/>
          <a:ln>
            <a:noFill/>
          </a:ln>
        </p:spPr>
        <p:txBody>
          <a:bodyPr spcFirstLastPara="1" wrap="square" lIns="0" tIns="34275" rIns="68575" bIns="34275" anchor="t" anchorCtr="0">
            <a:normAutofit/>
          </a:bodyPr>
          <a:lstStyle>
            <a:lvl1pPr marL="457200" lvl="0" indent="-323850" algn="l">
              <a:lnSpc>
                <a:spcPct val="150000"/>
              </a:lnSpc>
              <a:spcBef>
                <a:spcPts val="800"/>
              </a:spcBef>
              <a:spcAft>
                <a:spcPts val="0"/>
              </a:spcAft>
              <a:buClr>
                <a:schemeClr val="dk2"/>
              </a:buClr>
              <a:buSzPts val="1500"/>
              <a:buFont typeface="Arial"/>
              <a:buChar char="•"/>
              <a:defRPr/>
            </a:lvl1pPr>
            <a:lvl2pPr marL="914400" lvl="1" indent="-323850" algn="l">
              <a:lnSpc>
                <a:spcPct val="150000"/>
              </a:lnSpc>
              <a:spcBef>
                <a:spcPts val="400"/>
              </a:spcBef>
              <a:spcAft>
                <a:spcPts val="0"/>
              </a:spcAft>
              <a:buSzPts val="1500"/>
              <a:buFont typeface="Arial"/>
              <a:buChar char="•"/>
              <a:defRPr/>
            </a:lvl2pPr>
            <a:lvl3pPr marL="1371600" lvl="2" indent="-323850" algn="l">
              <a:lnSpc>
                <a:spcPct val="150000"/>
              </a:lnSpc>
              <a:spcBef>
                <a:spcPts val="400"/>
              </a:spcBef>
              <a:spcAft>
                <a:spcPts val="0"/>
              </a:spcAft>
              <a:buSzPts val="1500"/>
              <a:buFont typeface="Arial"/>
              <a:buChar char="•"/>
              <a:defRPr/>
            </a:lvl3pPr>
            <a:lvl4pPr marL="1828800" lvl="3" indent="-323850" algn="l">
              <a:lnSpc>
                <a:spcPct val="150000"/>
              </a:lnSpc>
              <a:spcBef>
                <a:spcPts val="400"/>
              </a:spcBef>
              <a:spcAft>
                <a:spcPts val="0"/>
              </a:spcAft>
              <a:buSzPts val="1500"/>
              <a:buFont typeface="Arial"/>
              <a:buChar char="•"/>
              <a:defRPr/>
            </a:lvl4pPr>
            <a:lvl5pPr marL="2286000" lvl="4" indent="-323850" algn="l">
              <a:lnSpc>
                <a:spcPct val="150000"/>
              </a:lnSpc>
              <a:spcBef>
                <a:spcPts val="400"/>
              </a:spcBef>
              <a:spcAft>
                <a:spcPts val="0"/>
              </a:spcAft>
              <a:buSzPts val="1500"/>
              <a:buFont typeface="Arial"/>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Col_Right" type="obj">
  <p:cSld name="OBJECT">
    <p:spTree>
      <p:nvGrpSpPr>
        <p:cNvPr id="1" name="Shape 46"/>
        <p:cNvGrpSpPr/>
        <p:nvPr/>
      </p:nvGrpSpPr>
      <p:grpSpPr>
        <a:xfrm>
          <a:off x="0" y="0"/>
          <a:ext cx="0" cy="0"/>
          <a:chOff x="0" y="0"/>
          <a:chExt cx="0" cy="0"/>
        </a:xfrm>
      </p:grpSpPr>
      <p:sp>
        <p:nvSpPr>
          <p:cNvPr id="47" name="Google Shape;47;g27727325acc_0_131"/>
          <p:cNvSpPr txBox="1">
            <a:spLocks noGrp="1"/>
          </p:cNvSpPr>
          <p:nvPr>
            <p:ph type="title"/>
          </p:nvPr>
        </p:nvSpPr>
        <p:spPr>
          <a:xfrm>
            <a:off x="651510" y="342901"/>
            <a:ext cx="7886700" cy="6858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8" name="Google Shape;48;g27727325acc_0_131"/>
          <p:cNvSpPr txBox="1">
            <a:spLocks noGrp="1"/>
          </p:cNvSpPr>
          <p:nvPr>
            <p:ph type="body" idx="1"/>
          </p:nvPr>
        </p:nvSpPr>
        <p:spPr>
          <a:xfrm>
            <a:off x="4114801" y="1369219"/>
            <a:ext cx="4423500" cy="3263400"/>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2800"/>
              <a:buFont typeface="Arial"/>
              <a:buNone/>
              <a:defRPr sz="2800"/>
            </a:lvl1pPr>
            <a:lvl2pPr marL="914400" lvl="1" indent="-228600" algn="l">
              <a:lnSpc>
                <a:spcPct val="90000"/>
              </a:lnSpc>
              <a:spcBef>
                <a:spcPts val="400"/>
              </a:spcBef>
              <a:spcAft>
                <a:spcPts val="0"/>
              </a:spcAft>
              <a:buSzPts val="1500"/>
              <a:buFont typeface="Arial"/>
              <a:buNone/>
              <a:defRPr/>
            </a:lvl2pPr>
            <a:lvl3pPr marL="1371600" lvl="2" indent="-228600" algn="l">
              <a:lnSpc>
                <a:spcPct val="90000"/>
              </a:lnSpc>
              <a:spcBef>
                <a:spcPts val="400"/>
              </a:spcBef>
              <a:spcAft>
                <a:spcPts val="0"/>
              </a:spcAft>
              <a:buSzPts val="1500"/>
              <a:buFont typeface="Arial"/>
              <a:buNone/>
              <a:defRPr/>
            </a:lvl3pPr>
            <a:lvl4pPr marL="1828800" lvl="3" indent="-228600" algn="l">
              <a:lnSpc>
                <a:spcPct val="90000"/>
              </a:lnSpc>
              <a:spcBef>
                <a:spcPts val="400"/>
              </a:spcBef>
              <a:spcAft>
                <a:spcPts val="0"/>
              </a:spcAft>
              <a:buSzPts val="1500"/>
              <a:buFont typeface="Arial"/>
              <a:buNone/>
              <a:defRPr/>
            </a:lvl4pPr>
            <a:lvl5pPr marL="2286000" lvl="4" indent="-228600" algn="l">
              <a:lnSpc>
                <a:spcPct val="90000"/>
              </a:lnSpc>
              <a:spcBef>
                <a:spcPts val="400"/>
              </a:spcBef>
              <a:spcAft>
                <a:spcPts val="0"/>
              </a:spcAft>
              <a:buSzPts val="1500"/>
              <a:buFont typeface="Arial"/>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9" name="Google Shape;49;g27727325acc_0_131"/>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edList">
  <p:cSld name="NumberedList">
    <p:spTree>
      <p:nvGrpSpPr>
        <p:cNvPr id="1" name="Shape 50"/>
        <p:cNvGrpSpPr/>
        <p:nvPr/>
      </p:nvGrpSpPr>
      <p:grpSpPr>
        <a:xfrm>
          <a:off x="0" y="0"/>
          <a:ext cx="0" cy="0"/>
          <a:chOff x="0" y="0"/>
          <a:chExt cx="0" cy="0"/>
        </a:xfrm>
      </p:grpSpPr>
      <p:sp>
        <p:nvSpPr>
          <p:cNvPr id="51" name="Google Shape;51;g27727325acc_0_142"/>
          <p:cNvSpPr txBox="1">
            <a:spLocks noGrp="1"/>
          </p:cNvSpPr>
          <p:nvPr>
            <p:ph type="title"/>
          </p:nvPr>
        </p:nvSpPr>
        <p:spPr>
          <a:xfrm>
            <a:off x="651510" y="342901"/>
            <a:ext cx="7886700" cy="6858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 name="Google Shape;52;g27727325acc_0_142"/>
          <p:cNvSpPr txBox="1">
            <a:spLocks noGrp="1"/>
          </p:cNvSpPr>
          <p:nvPr>
            <p:ph type="body" idx="1"/>
          </p:nvPr>
        </p:nvSpPr>
        <p:spPr>
          <a:xfrm>
            <a:off x="651510" y="1369219"/>
            <a:ext cx="7372200" cy="3263400"/>
          </a:xfrm>
          <a:prstGeom prst="rect">
            <a:avLst/>
          </a:prstGeom>
          <a:noFill/>
          <a:ln>
            <a:noFill/>
          </a:ln>
        </p:spPr>
        <p:txBody>
          <a:bodyPr spcFirstLastPara="1" wrap="square" lIns="68575" tIns="34275" rIns="68575" bIns="34275" anchor="t" anchorCtr="0">
            <a:normAutofit/>
          </a:bodyPr>
          <a:lstStyle>
            <a:lvl1pPr marL="457200" lvl="0" indent="-323850" algn="l">
              <a:lnSpc>
                <a:spcPct val="150000"/>
              </a:lnSpc>
              <a:spcBef>
                <a:spcPts val="800"/>
              </a:spcBef>
              <a:spcAft>
                <a:spcPts val="0"/>
              </a:spcAft>
              <a:buClr>
                <a:schemeClr val="dk2"/>
              </a:buClr>
              <a:buSzPts val="1500"/>
              <a:buFont typeface="Tahoma"/>
              <a:buAutoNum type="arabicPeriod"/>
              <a:defRPr/>
            </a:lvl1pPr>
            <a:lvl2pPr marL="914400" lvl="1" indent="-323850" algn="l">
              <a:lnSpc>
                <a:spcPct val="150000"/>
              </a:lnSpc>
              <a:spcBef>
                <a:spcPts val="400"/>
              </a:spcBef>
              <a:spcAft>
                <a:spcPts val="0"/>
              </a:spcAft>
              <a:buSzPts val="1500"/>
              <a:buFont typeface="Arial"/>
              <a:buChar char="•"/>
              <a:defRPr/>
            </a:lvl2pPr>
            <a:lvl3pPr marL="1371600" lvl="2" indent="-323850" algn="l">
              <a:lnSpc>
                <a:spcPct val="150000"/>
              </a:lnSpc>
              <a:spcBef>
                <a:spcPts val="400"/>
              </a:spcBef>
              <a:spcAft>
                <a:spcPts val="0"/>
              </a:spcAft>
              <a:buSzPts val="1500"/>
              <a:buFont typeface="Arial"/>
              <a:buChar char="•"/>
              <a:defRPr/>
            </a:lvl3pPr>
            <a:lvl4pPr marL="1828800" lvl="3" indent="-323850" algn="l">
              <a:lnSpc>
                <a:spcPct val="150000"/>
              </a:lnSpc>
              <a:spcBef>
                <a:spcPts val="400"/>
              </a:spcBef>
              <a:spcAft>
                <a:spcPts val="0"/>
              </a:spcAft>
              <a:buSzPts val="1500"/>
              <a:buFont typeface="Arial"/>
              <a:buChar char="•"/>
              <a:defRPr/>
            </a:lvl4pPr>
            <a:lvl5pPr marL="2286000" lvl="4" indent="-323850" algn="l">
              <a:lnSpc>
                <a:spcPct val="150000"/>
              </a:lnSpc>
              <a:spcBef>
                <a:spcPts val="400"/>
              </a:spcBef>
              <a:spcAft>
                <a:spcPts val="0"/>
              </a:spcAft>
              <a:buSzPts val="1500"/>
              <a:buFont typeface="Arial"/>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3" name="Google Shape;53;g27727325acc_0_142"/>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Col_Left">
  <p:cSld name="2Col_Left">
    <p:spTree>
      <p:nvGrpSpPr>
        <p:cNvPr id="1" name="Shape 54"/>
        <p:cNvGrpSpPr/>
        <p:nvPr/>
      </p:nvGrpSpPr>
      <p:grpSpPr>
        <a:xfrm>
          <a:off x="0" y="0"/>
          <a:ext cx="0" cy="0"/>
          <a:chOff x="0" y="0"/>
          <a:chExt cx="0" cy="0"/>
        </a:xfrm>
      </p:grpSpPr>
      <p:sp>
        <p:nvSpPr>
          <p:cNvPr id="55" name="Google Shape;55;g27727325acc_0_146"/>
          <p:cNvSpPr txBox="1">
            <a:spLocks noGrp="1"/>
          </p:cNvSpPr>
          <p:nvPr>
            <p:ph type="title"/>
          </p:nvPr>
        </p:nvSpPr>
        <p:spPr>
          <a:xfrm>
            <a:off x="651510" y="342901"/>
            <a:ext cx="7886700" cy="6858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6" name="Google Shape;56;g27727325acc_0_146"/>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
        <p:nvSpPr>
          <p:cNvPr id="57" name="Google Shape;57;g27727325acc_0_146"/>
          <p:cNvSpPr txBox="1">
            <a:spLocks noGrp="1"/>
          </p:cNvSpPr>
          <p:nvPr>
            <p:ph type="body" idx="1"/>
          </p:nvPr>
        </p:nvSpPr>
        <p:spPr>
          <a:xfrm>
            <a:off x="651510" y="1369219"/>
            <a:ext cx="3164400" cy="3263400"/>
          </a:xfrm>
          <a:prstGeom prst="rect">
            <a:avLst/>
          </a:prstGeom>
          <a:noFill/>
          <a:ln>
            <a:noFill/>
          </a:ln>
        </p:spPr>
        <p:txBody>
          <a:bodyPr spcFirstLastPara="1" wrap="square" lIns="68575" tIns="137150" rIns="68575" bIns="34275" anchor="t" anchorCtr="0">
            <a:normAutofit/>
          </a:bodyPr>
          <a:lstStyle>
            <a:lvl1pPr marL="457200" lvl="0" indent="-298450" algn="l">
              <a:lnSpc>
                <a:spcPct val="100000"/>
              </a:lnSpc>
              <a:spcBef>
                <a:spcPts val="800"/>
              </a:spcBef>
              <a:spcAft>
                <a:spcPts val="0"/>
              </a:spcAft>
              <a:buClr>
                <a:schemeClr val="dk2"/>
              </a:buClr>
              <a:buSzPts val="1100"/>
              <a:buFont typeface="Tahoma"/>
              <a:buAutoNum type="arabicPeriod"/>
              <a:defRPr sz="1100" b="1"/>
            </a:lvl1pPr>
            <a:lvl2pPr marL="914400" lvl="1" indent="-298450" algn="l">
              <a:lnSpc>
                <a:spcPct val="100000"/>
              </a:lnSpc>
              <a:spcBef>
                <a:spcPts val="400"/>
              </a:spcBef>
              <a:spcAft>
                <a:spcPts val="0"/>
              </a:spcAft>
              <a:buClr>
                <a:schemeClr val="dk2"/>
              </a:buClr>
              <a:buSzPts val="1100"/>
              <a:buFont typeface="Calibri"/>
              <a:buAutoNum type="arabicPeriod"/>
              <a:defRPr sz="1100"/>
            </a:lvl2pPr>
            <a:lvl3pPr marL="1371600" lvl="2" indent="-298450" algn="l">
              <a:lnSpc>
                <a:spcPct val="100000"/>
              </a:lnSpc>
              <a:spcBef>
                <a:spcPts val="400"/>
              </a:spcBef>
              <a:spcAft>
                <a:spcPts val="0"/>
              </a:spcAft>
              <a:buClr>
                <a:schemeClr val="dk2"/>
              </a:buClr>
              <a:buSzPts val="1100"/>
              <a:buFont typeface="Calibri"/>
              <a:buAutoNum type="arabicPeriod"/>
              <a:defRPr sz="1100"/>
            </a:lvl3pPr>
            <a:lvl4pPr marL="1828800" lvl="3" indent="-298450" algn="l">
              <a:lnSpc>
                <a:spcPct val="100000"/>
              </a:lnSpc>
              <a:spcBef>
                <a:spcPts val="400"/>
              </a:spcBef>
              <a:spcAft>
                <a:spcPts val="0"/>
              </a:spcAft>
              <a:buClr>
                <a:schemeClr val="dk2"/>
              </a:buClr>
              <a:buSzPts val="1100"/>
              <a:buFont typeface="Calibri"/>
              <a:buAutoNum type="arabicPeriod"/>
              <a:defRPr sz="1100"/>
            </a:lvl4pPr>
            <a:lvl5pPr marL="2286000" lvl="4" indent="-298450" algn="l">
              <a:lnSpc>
                <a:spcPct val="100000"/>
              </a:lnSpc>
              <a:spcBef>
                <a:spcPts val="400"/>
              </a:spcBef>
              <a:spcAft>
                <a:spcPts val="0"/>
              </a:spcAft>
              <a:buClr>
                <a:schemeClr val="dk2"/>
              </a:buClr>
              <a:buSzPts val="1100"/>
              <a:buFont typeface="Calibri"/>
              <a:buAutoNum type="arabicPeriod"/>
              <a:defRPr sz="11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image" Target="../media/image1.png"/><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theme" Target="../theme/theme3.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image" Target="../media/image3.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image" Target="../media/image8.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image" Target="../media/image7.png"/><Relationship Id="rId5" Type="http://schemas.openxmlformats.org/officeDocument/2006/relationships/slideLayout" Target="../slideLayouts/slideLayout35.xml"/><Relationship Id="rId10" Type="http://schemas.openxmlformats.org/officeDocument/2006/relationships/theme" Target="../theme/theme5.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image" Target="../media/image1.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6.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9"/>
          <p:cNvSpPr txBox="1">
            <a:spLocks noGrp="1"/>
          </p:cNvSpPr>
          <p:nvPr>
            <p:ph type="title"/>
          </p:nvPr>
        </p:nvSpPr>
        <p:spPr>
          <a:xfrm>
            <a:off x="4462272" y="2057400"/>
            <a:ext cx="4114800" cy="1096200"/>
          </a:xfrm>
          <a:prstGeom prst="rect">
            <a:avLst/>
          </a:prstGeom>
          <a:noFill/>
          <a:ln>
            <a:noFill/>
          </a:ln>
        </p:spPr>
        <p:txBody>
          <a:bodyPr spcFirstLastPara="1" wrap="square" lIns="68575" tIns="34275" rIns="68575" bIns="34275" anchor="t" anchorCtr="0">
            <a:normAutofit/>
          </a:bodyPr>
          <a:lstStyle>
            <a:lvl1pPr marR="0" lvl="0" algn="l" rtl="0">
              <a:lnSpc>
                <a:spcPct val="100000"/>
              </a:lnSpc>
              <a:spcBef>
                <a:spcPts val="0"/>
              </a:spcBef>
              <a:spcAft>
                <a:spcPts val="0"/>
              </a:spcAft>
              <a:buClr>
                <a:schemeClr val="dk1"/>
              </a:buClr>
              <a:buSzPts val="2800"/>
              <a:buFont typeface="Tahoma"/>
              <a:buNone/>
              <a:defRPr sz="28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7" name="Google Shape;7;p59" descr="A picture containing text, clock&#10;&#10;Description automatically generated"/>
          <p:cNvPicPr preferRelativeResize="0"/>
          <p:nvPr/>
        </p:nvPicPr>
        <p:blipFill rotWithShape="1">
          <a:blip r:embed="rId3">
            <a:alphaModFix/>
          </a:blip>
          <a:srcRect/>
          <a:stretch/>
        </p:blipFill>
        <p:spPr>
          <a:xfrm>
            <a:off x="8229600" y="171450"/>
            <a:ext cx="684262" cy="266682"/>
          </a:xfrm>
          <a:prstGeom prst="rect">
            <a:avLst/>
          </a:prstGeom>
          <a:noFill/>
          <a:ln>
            <a:noFill/>
          </a:ln>
        </p:spPr>
      </p:pic>
      <p:sp>
        <p:nvSpPr>
          <p:cNvPr id="8" name="Google Shape;8;p59"/>
          <p:cNvSpPr/>
          <p:nvPr/>
        </p:nvSpPr>
        <p:spPr>
          <a:xfrm>
            <a:off x="8033600" y="3366638"/>
            <a:ext cx="1117854" cy="1789938"/>
          </a:xfrm>
          <a:custGeom>
            <a:avLst/>
            <a:gdLst/>
            <a:ahLst/>
            <a:cxnLst/>
            <a:rect l="l" t="t" r="r" b="b"/>
            <a:pathLst>
              <a:path w="1490472" h="2386584" extrusionOk="0">
                <a:moveTo>
                  <a:pt x="0" y="2377440"/>
                </a:moveTo>
                <a:lnTo>
                  <a:pt x="0" y="1490472"/>
                </a:lnTo>
                <a:lnTo>
                  <a:pt x="1490472" y="0"/>
                </a:lnTo>
                <a:lnTo>
                  <a:pt x="1490472" y="2386584"/>
                </a:lnTo>
                <a:lnTo>
                  <a:pt x="0" y="2377440"/>
                </a:lnTo>
                <a:close/>
              </a:path>
            </a:pathLst>
          </a:cu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 name="Google Shape;9;p5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
              <a:t>‹#›</a:t>
            </a:fld>
            <a:endParaRPr/>
          </a:p>
        </p:txBody>
      </p:sp>
      <p:pic>
        <p:nvPicPr>
          <p:cNvPr id="10" name="Google Shape;10;p59"/>
          <p:cNvPicPr preferRelativeResize="0"/>
          <p:nvPr/>
        </p:nvPicPr>
        <p:blipFill rotWithShape="1">
          <a:blip r:embed="rId4">
            <a:alphaModFix/>
          </a:blip>
          <a:srcRect l="-9198" t="388" r="26100" b="-381"/>
          <a:stretch/>
        </p:blipFill>
        <p:spPr>
          <a:xfrm rot="5400000">
            <a:off x="-2866025" y="-1706250"/>
            <a:ext cx="7638000" cy="6127800"/>
          </a:xfrm>
          <a:prstGeom prst="snip1Rect">
            <a:avLst>
              <a:gd name="adj" fmla="val 50000"/>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
        <p:cNvGrpSpPr/>
        <p:nvPr/>
      </p:nvGrpSpPr>
      <p:grpSpPr>
        <a:xfrm>
          <a:off x="0" y="0"/>
          <a:ext cx="0" cy="0"/>
          <a:chOff x="0" y="0"/>
          <a:chExt cx="0" cy="0"/>
        </a:xfrm>
      </p:grpSpPr>
      <p:sp>
        <p:nvSpPr>
          <p:cNvPr id="16" name="Google Shape;16;p61"/>
          <p:cNvSpPr txBox="1">
            <a:spLocks noGrp="1"/>
          </p:cNvSpPr>
          <p:nvPr>
            <p:ph type="title"/>
          </p:nvPr>
        </p:nvSpPr>
        <p:spPr>
          <a:xfrm>
            <a:off x="651510" y="342901"/>
            <a:ext cx="7886700" cy="685800"/>
          </a:xfrm>
          <a:prstGeom prst="rect">
            <a:avLst/>
          </a:prstGeom>
          <a:noFill/>
          <a:ln>
            <a:noFill/>
          </a:ln>
        </p:spPr>
        <p:txBody>
          <a:bodyPr spcFirstLastPara="1" wrap="square" lIns="68575" tIns="34275" rIns="68575" bIns="34275" anchor="t" anchorCtr="0">
            <a:normAutofit/>
          </a:bodyPr>
          <a:lstStyle>
            <a:lvl1pPr marR="0" lvl="0" algn="l" rtl="0">
              <a:lnSpc>
                <a:spcPct val="90000"/>
              </a:lnSpc>
              <a:spcBef>
                <a:spcPts val="0"/>
              </a:spcBef>
              <a:spcAft>
                <a:spcPts val="0"/>
              </a:spcAft>
              <a:buClr>
                <a:schemeClr val="dk1"/>
              </a:buClr>
              <a:buSzPts val="2800"/>
              <a:buFont typeface="Tahoma"/>
              <a:buNone/>
              <a:defRPr sz="28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 name="Google Shape;17;p61"/>
          <p:cNvSpPr txBox="1">
            <a:spLocks noGrp="1"/>
          </p:cNvSpPr>
          <p:nvPr>
            <p:ph type="body" idx="1"/>
          </p:nvPr>
        </p:nvSpPr>
        <p:spPr>
          <a:xfrm>
            <a:off x="1371600" y="1369219"/>
            <a:ext cx="7166700" cy="3263400"/>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150000"/>
              </a:lnSpc>
              <a:spcBef>
                <a:spcPts val="800"/>
              </a:spcBef>
              <a:spcAft>
                <a:spcPts val="0"/>
              </a:spcAft>
              <a:buClr>
                <a:schemeClr val="dk1"/>
              </a:buClr>
              <a:buSzPts val="1500"/>
              <a:buFont typeface="Arial"/>
              <a:buNone/>
              <a:defRPr sz="1500" b="0" i="0" u="none" strike="noStrike" cap="none">
                <a:solidFill>
                  <a:schemeClr val="dk1"/>
                </a:solidFill>
                <a:latin typeface="Tahoma"/>
                <a:ea typeface="Tahoma"/>
                <a:cs typeface="Tahoma"/>
                <a:sym typeface="Tahoma"/>
              </a:defRPr>
            </a:lvl1pPr>
            <a:lvl2pPr marL="914400" marR="0" lvl="1" indent="-323850" algn="l" rtl="0">
              <a:lnSpc>
                <a:spcPct val="150000"/>
              </a:lnSpc>
              <a:spcBef>
                <a:spcPts val="400"/>
              </a:spcBef>
              <a:spcAft>
                <a:spcPts val="0"/>
              </a:spcAft>
              <a:buClr>
                <a:schemeClr val="dk2"/>
              </a:buClr>
              <a:buSzPts val="1500"/>
              <a:buFont typeface="Arial"/>
              <a:buChar char="•"/>
              <a:defRPr sz="1500" b="0" i="0" u="none" strike="noStrike" cap="none">
                <a:solidFill>
                  <a:schemeClr val="dk1"/>
                </a:solidFill>
                <a:latin typeface="Tahoma"/>
                <a:ea typeface="Tahoma"/>
                <a:cs typeface="Tahoma"/>
                <a:sym typeface="Tahoma"/>
              </a:defRPr>
            </a:lvl2pPr>
            <a:lvl3pPr marL="1371600" marR="0" lvl="2" indent="-323850" algn="l" rtl="0">
              <a:lnSpc>
                <a:spcPct val="150000"/>
              </a:lnSpc>
              <a:spcBef>
                <a:spcPts val="400"/>
              </a:spcBef>
              <a:spcAft>
                <a:spcPts val="0"/>
              </a:spcAft>
              <a:buClr>
                <a:schemeClr val="dk2"/>
              </a:buClr>
              <a:buSzPts val="1500"/>
              <a:buFont typeface="Arial"/>
              <a:buChar char="•"/>
              <a:defRPr sz="1500" b="0" i="0" u="none" strike="noStrike" cap="none">
                <a:solidFill>
                  <a:schemeClr val="dk1"/>
                </a:solidFill>
                <a:latin typeface="Tahoma"/>
                <a:ea typeface="Tahoma"/>
                <a:cs typeface="Tahoma"/>
                <a:sym typeface="Tahoma"/>
              </a:defRPr>
            </a:lvl3pPr>
            <a:lvl4pPr marL="1828800" marR="0" lvl="3" indent="-323850" algn="l" rtl="0">
              <a:lnSpc>
                <a:spcPct val="150000"/>
              </a:lnSpc>
              <a:spcBef>
                <a:spcPts val="400"/>
              </a:spcBef>
              <a:spcAft>
                <a:spcPts val="0"/>
              </a:spcAft>
              <a:buClr>
                <a:schemeClr val="dk2"/>
              </a:buClr>
              <a:buSzPts val="1500"/>
              <a:buFont typeface="Arial"/>
              <a:buChar char="•"/>
              <a:defRPr sz="1500" b="0" i="0" u="none" strike="noStrike" cap="none">
                <a:solidFill>
                  <a:schemeClr val="dk1"/>
                </a:solidFill>
                <a:latin typeface="Tahoma"/>
                <a:ea typeface="Tahoma"/>
                <a:cs typeface="Tahoma"/>
                <a:sym typeface="Tahoma"/>
              </a:defRPr>
            </a:lvl4pPr>
            <a:lvl5pPr marL="2286000" marR="0" lvl="4" indent="-323850" algn="l" rtl="0">
              <a:lnSpc>
                <a:spcPct val="150000"/>
              </a:lnSpc>
              <a:spcBef>
                <a:spcPts val="400"/>
              </a:spcBef>
              <a:spcAft>
                <a:spcPts val="0"/>
              </a:spcAft>
              <a:buClr>
                <a:schemeClr val="dk2"/>
              </a:buClr>
              <a:buSzPts val="1500"/>
              <a:buFont typeface="Arial"/>
              <a:buChar char="•"/>
              <a:defRPr sz="1500" b="0" i="0" u="none" strike="noStrike" cap="none">
                <a:solidFill>
                  <a:schemeClr val="dk1"/>
                </a:solidFill>
                <a:latin typeface="Tahoma"/>
                <a:ea typeface="Tahoma"/>
                <a:cs typeface="Tahoma"/>
                <a:sym typeface="Tahom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8" name="Google Shape;18;p61"/>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sp>
        <p:nvSpPr>
          <p:cNvPr id="19" name="Google Shape;19;p61"/>
          <p:cNvSpPr/>
          <p:nvPr/>
        </p:nvSpPr>
        <p:spPr>
          <a:xfrm>
            <a:off x="-748" y="4846870"/>
            <a:ext cx="311147" cy="122539"/>
          </a:xfrm>
          <a:custGeom>
            <a:avLst/>
            <a:gdLst/>
            <a:ahLst/>
            <a:cxnLst/>
            <a:rect l="l" t="t" r="r" b="b"/>
            <a:pathLst>
              <a:path w="499834" h="196850" extrusionOk="0">
                <a:moveTo>
                  <a:pt x="0" y="196850"/>
                </a:moveTo>
                <a:lnTo>
                  <a:pt x="302984" y="196850"/>
                </a:lnTo>
                <a:lnTo>
                  <a:pt x="499834" y="0"/>
                </a:lnTo>
              </a:path>
            </a:pathLst>
          </a:custGeom>
          <a:noFill/>
          <a:ln w="9525" cap="rnd"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0" name="Google Shape;20;p61"/>
          <p:cNvSpPr/>
          <p:nvPr/>
        </p:nvSpPr>
        <p:spPr>
          <a:xfrm>
            <a:off x="8033600" y="3366638"/>
            <a:ext cx="1117854" cy="1789938"/>
          </a:xfrm>
          <a:custGeom>
            <a:avLst/>
            <a:gdLst/>
            <a:ahLst/>
            <a:cxnLst/>
            <a:rect l="l" t="t" r="r" b="b"/>
            <a:pathLst>
              <a:path w="1490472" h="2386584" extrusionOk="0">
                <a:moveTo>
                  <a:pt x="0" y="2377440"/>
                </a:moveTo>
                <a:lnTo>
                  <a:pt x="0" y="1490472"/>
                </a:lnTo>
                <a:lnTo>
                  <a:pt x="1490472" y="0"/>
                </a:lnTo>
                <a:lnTo>
                  <a:pt x="1490472" y="2386584"/>
                </a:lnTo>
                <a:lnTo>
                  <a:pt x="0" y="2377440"/>
                </a:lnTo>
                <a:close/>
              </a:path>
            </a:pathLst>
          </a:cu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1" name="Google Shape;21;p61"/>
          <p:cNvPicPr preferRelativeResize="0"/>
          <p:nvPr/>
        </p:nvPicPr>
        <p:blipFill rotWithShape="1">
          <a:blip r:embed="rId4">
            <a:alphaModFix/>
          </a:blip>
          <a:srcRect/>
          <a:stretch/>
        </p:blipFill>
        <p:spPr>
          <a:xfrm>
            <a:off x="8435340" y="4800600"/>
            <a:ext cx="501966" cy="19563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 id="214748365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
        <p:cNvGrpSpPr/>
        <p:nvPr/>
      </p:nvGrpSpPr>
      <p:grpSpPr>
        <a:xfrm>
          <a:off x="0" y="0"/>
          <a:ext cx="0" cy="0"/>
          <a:chOff x="0" y="0"/>
          <a:chExt cx="0" cy="0"/>
        </a:xfrm>
      </p:grpSpPr>
      <p:sp>
        <p:nvSpPr>
          <p:cNvPr id="31" name="Google Shape;31;g27727325acc_0_125"/>
          <p:cNvSpPr txBox="1">
            <a:spLocks noGrp="1"/>
          </p:cNvSpPr>
          <p:nvPr>
            <p:ph type="title"/>
          </p:nvPr>
        </p:nvSpPr>
        <p:spPr>
          <a:xfrm>
            <a:off x="651510" y="342901"/>
            <a:ext cx="7886700" cy="685800"/>
          </a:xfrm>
          <a:prstGeom prst="rect">
            <a:avLst/>
          </a:prstGeom>
          <a:noFill/>
          <a:ln>
            <a:noFill/>
          </a:ln>
        </p:spPr>
        <p:txBody>
          <a:bodyPr spcFirstLastPara="1" wrap="square" lIns="68575" tIns="34275" rIns="68575" bIns="34275" anchor="t" anchorCtr="0">
            <a:normAutofit/>
          </a:bodyPr>
          <a:lstStyle>
            <a:lvl1pPr marR="0" lvl="0" algn="l" rtl="0">
              <a:lnSpc>
                <a:spcPct val="90000"/>
              </a:lnSpc>
              <a:spcBef>
                <a:spcPts val="0"/>
              </a:spcBef>
              <a:spcAft>
                <a:spcPts val="0"/>
              </a:spcAft>
              <a:buClr>
                <a:schemeClr val="dk1"/>
              </a:buClr>
              <a:buSzPts val="2800"/>
              <a:buFont typeface="Tahoma"/>
              <a:buNone/>
              <a:defRPr sz="28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g27727325acc_0_125"/>
          <p:cNvSpPr txBox="1">
            <a:spLocks noGrp="1"/>
          </p:cNvSpPr>
          <p:nvPr>
            <p:ph type="body" idx="1"/>
          </p:nvPr>
        </p:nvSpPr>
        <p:spPr>
          <a:xfrm>
            <a:off x="65151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90000"/>
              </a:lnSpc>
              <a:spcBef>
                <a:spcPts val="800"/>
              </a:spcBef>
              <a:spcAft>
                <a:spcPts val="0"/>
              </a:spcAft>
              <a:buClr>
                <a:schemeClr val="dk1"/>
              </a:buClr>
              <a:buSzPts val="1500"/>
              <a:buFont typeface="Arial"/>
              <a:buNone/>
              <a:defRPr sz="1500" b="0" i="0" u="none" strike="noStrike" cap="none">
                <a:solidFill>
                  <a:schemeClr val="dk1"/>
                </a:solidFill>
                <a:latin typeface="Tahoma"/>
                <a:ea typeface="Tahoma"/>
                <a:cs typeface="Tahoma"/>
                <a:sym typeface="Tahoma"/>
              </a:defRPr>
            </a:lvl1pPr>
            <a:lvl2pPr marL="914400" marR="0" lvl="1" indent="-323850" algn="l" rtl="0">
              <a:lnSpc>
                <a:spcPct val="90000"/>
              </a:lnSpc>
              <a:spcBef>
                <a:spcPts val="400"/>
              </a:spcBef>
              <a:spcAft>
                <a:spcPts val="0"/>
              </a:spcAft>
              <a:buClr>
                <a:schemeClr val="dk2"/>
              </a:buClr>
              <a:buSzPts val="1500"/>
              <a:buFont typeface="Arial"/>
              <a:buChar char="•"/>
              <a:defRPr sz="1500" b="0" i="0" u="none" strike="noStrike" cap="none">
                <a:solidFill>
                  <a:schemeClr val="dk1"/>
                </a:solidFill>
                <a:latin typeface="Tahoma"/>
                <a:ea typeface="Tahoma"/>
                <a:cs typeface="Tahoma"/>
                <a:sym typeface="Tahoma"/>
              </a:defRPr>
            </a:lvl2pPr>
            <a:lvl3pPr marL="1371600" marR="0" lvl="2" indent="-323850" algn="l" rtl="0">
              <a:lnSpc>
                <a:spcPct val="90000"/>
              </a:lnSpc>
              <a:spcBef>
                <a:spcPts val="400"/>
              </a:spcBef>
              <a:spcAft>
                <a:spcPts val="0"/>
              </a:spcAft>
              <a:buClr>
                <a:schemeClr val="dk2"/>
              </a:buClr>
              <a:buSzPts val="1500"/>
              <a:buFont typeface="Arial"/>
              <a:buChar char="•"/>
              <a:defRPr sz="1500" b="0" i="0" u="none" strike="noStrike" cap="none">
                <a:solidFill>
                  <a:schemeClr val="dk1"/>
                </a:solidFill>
                <a:latin typeface="Tahoma"/>
                <a:ea typeface="Tahoma"/>
                <a:cs typeface="Tahoma"/>
                <a:sym typeface="Tahoma"/>
              </a:defRPr>
            </a:lvl3pPr>
            <a:lvl4pPr marL="1828800" marR="0" lvl="3" indent="-323850" algn="l" rtl="0">
              <a:lnSpc>
                <a:spcPct val="90000"/>
              </a:lnSpc>
              <a:spcBef>
                <a:spcPts val="400"/>
              </a:spcBef>
              <a:spcAft>
                <a:spcPts val="0"/>
              </a:spcAft>
              <a:buClr>
                <a:schemeClr val="dk2"/>
              </a:buClr>
              <a:buSzPts val="1500"/>
              <a:buFont typeface="Arial"/>
              <a:buChar char="•"/>
              <a:defRPr sz="1500" b="0" i="0" u="none" strike="noStrike" cap="none">
                <a:solidFill>
                  <a:schemeClr val="dk1"/>
                </a:solidFill>
                <a:latin typeface="Tahoma"/>
                <a:ea typeface="Tahoma"/>
                <a:cs typeface="Tahoma"/>
                <a:sym typeface="Tahoma"/>
              </a:defRPr>
            </a:lvl4pPr>
            <a:lvl5pPr marL="2286000" marR="0" lvl="4" indent="-323850" algn="l" rtl="0">
              <a:lnSpc>
                <a:spcPct val="90000"/>
              </a:lnSpc>
              <a:spcBef>
                <a:spcPts val="400"/>
              </a:spcBef>
              <a:spcAft>
                <a:spcPts val="0"/>
              </a:spcAft>
              <a:buClr>
                <a:schemeClr val="dk2"/>
              </a:buClr>
              <a:buSzPts val="1500"/>
              <a:buFont typeface="Arial"/>
              <a:buChar char="•"/>
              <a:defRPr sz="1500" b="0" i="0" u="none" strike="noStrike" cap="none">
                <a:solidFill>
                  <a:schemeClr val="dk1"/>
                </a:solidFill>
                <a:latin typeface="Tahoma"/>
                <a:ea typeface="Tahoma"/>
                <a:cs typeface="Tahoma"/>
                <a:sym typeface="Tahom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3" name="Google Shape;33;g27727325acc_0_125"/>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rtl="0">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pic>
        <p:nvPicPr>
          <p:cNvPr id="34" name="Google Shape;34;g27727325acc_0_125" descr="A picture containing text, clock&#10;&#10;Description automatically generated"/>
          <p:cNvPicPr preferRelativeResize="0"/>
          <p:nvPr/>
        </p:nvPicPr>
        <p:blipFill rotWithShape="1">
          <a:blip r:embed="rId26">
            <a:alphaModFix/>
          </a:blip>
          <a:srcRect/>
          <a:stretch/>
        </p:blipFill>
        <p:spPr>
          <a:xfrm>
            <a:off x="8435340" y="4800600"/>
            <a:ext cx="501966" cy="195636"/>
          </a:xfrm>
          <a:prstGeom prst="rect">
            <a:avLst/>
          </a:prstGeom>
          <a:noFill/>
          <a:ln>
            <a:noFill/>
          </a:ln>
        </p:spPr>
      </p:pic>
      <p:sp>
        <p:nvSpPr>
          <p:cNvPr id="35" name="Google Shape;35;g27727325acc_0_125"/>
          <p:cNvSpPr/>
          <p:nvPr/>
        </p:nvSpPr>
        <p:spPr>
          <a:xfrm>
            <a:off x="-748" y="4846870"/>
            <a:ext cx="311147" cy="122539"/>
          </a:xfrm>
          <a:custGeom>
            <a:avLst/>
            <a:gdLst/>
            <a:ahLst/>
            <a:cxnLst/>
            <a:rect l="l" t="t" r="r" b="b"/>
            <a:pathLst>
              <a:path w="499834" h="196850" extrusionOk="0">
                <a:moveTo>
                  <a:pt x="0" y="196850"/>
                </a:moveTo>
                <a:lnTo>
                  <a:pt x="302984" y="196850"/>
                </a:lnTo>
                <a:lnTo>
                  <a:pt x="499834" y="0"/>
                </a:lnTo>
              </a:path>
            </a:pathLst>
          </a:custGeom>
          <a:noFill/>
          <a:ln w="9525" cap="rnd"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701" r:id="rId23"/>
    <p:sldLayoutId id="214748370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p65"/>
          <p:cNvSpPr/>
          <p:nvPr/>
        </p:nvSpPr>
        <p:spPr>
          <a:xfrm>
            <a:off x="7553288" y="2698109"/>
            <a:ext cx="1590713" cy="2451204"/>
          </a:xfrm>
          <a:custGeom>
            <a:avLst/>
            <a:gdLst/>
            <a:ahLst/>
            <a:cxnLst/>
            <a:rect l="l" t="t" r="r" b="b"/>
            <a:pathLst>
              <a:path w="2120950" h="3268272" extrusionOk="0">
                <a:moveTo>
                  <a:pt x="2120950" y="0"/>
                </a:moveTo>
                <a:lnTo>
                  <a:pt x="2120950" y="3268272"/>
                </a:lnTo>
                <a:lnTo>
                  <a:pt x="0" y="3268272"/>
                </a:lnTo>
                <a:lnTo>
                  <a:pt x="0" y="2066147"/>
                </a:lnTo>
                <a:close/>
              </a:path>
            </a:pathLst>
          </a:custGeom>
          <a:solidFill>
            <a:schemeClr val="dk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0" name="Google Shape;140;p65"/>
          <p:cNvSpPr txBox="1">
            <a:spLocks noGrp="1"/>
          </p:cNvSpPr>
          <p:nvPr>
            <p:ph type="title"/>
          </p:nvPr>
        </p:nvSpPr>
        <p:spPr>
          <a:xfrm>
            <a:off x="3018692" y="2194560"/>
            <a:ext cx="3839400" cy="1369200"/>
          </a:xfrm>
          <a:prstGeom prst="rect">
            <a:avLst/>
          </a:prstGeom>
          <a:noFill/>
          <a:ln>
            <a:noFill/>
          </a:ln>
        </p:spPr>
        <p:txBody>
          <a:bodyPr spcFirstLastPara="1" wrap="square" lIns="68575" tIns="34275" rIns="68575" bIns="34275" anchor="t" anchorCtr="0">
            <a:normAutofit/>
          </a:bodyPr>
          <a:lstStyle>
            <a:lvl1pPr marR="0" lvl="0" algn="ctr" rtl="0">
              <a:lnSpc>
                <a:spcPct val="100000"/>
              </a:lnSpc>
              <a:spcBef>
                <a:spcPts val="0"/>
              </a:spcBef>
              <a:spcAft>
                <a:spcPts val="0"/>
              </a:spcAft>
              <a:buClr>
                <a:schemeClr val="dk1"/>
              </a:buClr>
              <a:buSzPts val="2800"/>
              <a:buFont typeface="Tahoma"/>
              <a:buNone/>
              <a:defRPr sz="28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41" name="Google Shape;141;p65"/>
          <p:cNvPicPr preferRelativeResize="0"/>
          <p:nvPr/>
        </p:nvPicPr>
        <p:blipFill rotWithShape="1">
          <a:blip r:embed="rId5">
            <a:alphaModFix/>
          </a:blip>
          <a:srcRect/>
          <a:stretch/>
        </p:blipFill>
        <p:spPr>
          <a:xfrm>
            <a:off x="8435340" y="4800600"/>
            <a:ext cx="501966" cy="195636"/>
          </a:xfrm>
          <a:prstGeom prst="rect">
            <a:avLst/>
          </a:prstGeom>
          <a:noFill/>
          <a:ln>
            <a:noFill/>
          </a:ln>
        </p:spPr>
      </p:pic>
      <p:sp>
        <p:nvSpPr>
          <p:cNvPr id="142" name="Google Shape;142;p65"/>
          <p:cNvSpPr/>
          <p:nvPr/>
        </p:nvSpPr>
        <p:spPr>
          <a:xfrm>
            <a:off x="0" y="-1"/>
            <a:ext cx="2824594" cy="4099406"/>
          </a:xfrm>
          <a:custGeom>
            <a:avLst/>
            <a:gdLst/>
            <a:ahLst/>
            <a:cxnLst/>
            <a:rect l="l" t="t" r="r" b="b"/>
            <a:pathLst>
              <a:path w="3766125" h="5465875" extrusionOk="0">
                <a:moveTo>
                  <a:pt x="0" y="0"/>
                </a:moveTo>
                <a:lnTo>
                  <a:pt x="3766125" y="0"/>
                </a:lnTo>
                <a:lnTo>
                  <a:pt x="3766125" y="2949026"/>
                </a:lnTo>
                <a:lnTo>
                  <a:pt x="1249276" y="5465875"/>
                </a:lnTo>
                <a:lnTo>
                  <a:pt x="0" y="5465875"/>
                </a:lnTo>
                <a:close/>
              </a:path>
            </a:pathLst>
          </a:cu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3" name="Google Shape;143;p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153"/>
        <p:cNvGrpSpPr/>
        <p:nvPr/>
      </p:nvGrpSpPr>
      <p:grpSpPr>
        <a:xfrm>
          <a:off x="0" y="0"/>
          <a:ext cx="0" cy="0"/>
          <a:chOff x="0" y="0"/>
          <a:chExt cx="0" cy="0"/>
        </a:xfrm>
      </p:grpSpPr>
      <p:sp>
        <p:nvSpPr>
          <p:cNvPr id="154" name="Google Shape;154;p75"/>
          <p:cNvSpPr txBox="1">
            <a:spLocks noGrp="1"/>
          </p:cNvSpPr>
          <p:nvPr>
            <p:ph type="title"/>
          </p:nvPr>
        </p:nvSpPr>
        <p:spPr>
          <a:xfrm>
            <a:off x="1097280" y="3634740"/>
            <a:ext cx="6858000" cy="548700"/>
          </a:xfrm>
          <a:prstGeom prst="rect">
            <a:avLst/>
          </a:prstGeom>
          <a:noFill/>
          <a:ln>
            <a:noFill/>
          </a:ln>
        </p:spPr>
        <p:txBody>
          <a:bodyPr spcFirstLastPara="1" wrap="square" lIns="68575" tIns="34275" rIns="68575" bIns="34275" anchor="t" anchorCtr="0">
            <a:normAutofit/>
          </a:bodyPr>
          <a:lstStyle>
            <a:lvl1pPr marR="0" lvl="0" algn="ctr" rtl="0">
              <a:lnSpc>
                <a:spcPct val="100000"/>
              </a:lnSpc>
              <a:spcBef>
                <a:spcPts val="0"/>
              </a:spcBef>
              <a:spcAft>
                <a:spcPts val="0"/>
              </a:spcAft>
              <a:buClr>
                <a:schemeClr val="lt1"/>
              </a:buClr>
              <a:buSzPts val="1500"/>
              <a:buFont typeface="Tahoma"/>
              <a:buNone/>
              <a:defRPr sz="1500" b="0" i="0" u="none" strike="noStrike" cap="none">
                <a:solidFill>
                  <a:schemeClr val="lt1"/>
                </a:solidFill>
                <a:latin typeface="Tahoma"/>
                <a:ea typeface="Tahoma"/>
                <a:cs typeface="Tahoma"/>
                <a:sym typeface="Tahom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55" name="Google Shape;155;p75"/>
          <p:cNvPicPr preferRelativeResize="0"/>
          <p:nvPr/>
        </p:nvPicPr>
        <p:blipFill rotWithShape="1">
          <a:blip r:embed="rId12">
            <a:alphaModFix/>
          </a:blip>
          <a:srcRect/>
          <a:stretch/>
        </p:blipFill>
        <p:spPr>
          <a:xfrm>
            <a:off x="3158010" y="2057400"/>
            <a:ext cx="2827978" cy="1085527"/>
          </a:xfrm>
          <a:prstGeom prst="rect">
            <a:avLst/>
          </a:prstGeom>
          <a:noFill/>
          <a:ln>
            <a:noFill/>
          </a:ln>
        </p:spPr>
      </p:pic>
      <p:sp>
        <p:nvSpPr>
          <p:cNvPr id="156" name="Google Shape;156;p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Tahoma"/>
                <a:ea typeface="Tahoma"/>
                <a:cs typeface="Tahoma"/>
                <a:sym typeface="Tahoma"/>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Tahoma"/>
                <a:ea typeface="Tahoma"/>
                <a:cs typeface="Tahoma"/>
                <a:sym typeface="Tahoma"/>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Tahoma"/>
                <a:ea typeface="Tahoma"/>
                <a:cs typeface="Tahoma"/>
                <a:sym typeface="Tahoma"/>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Tahoma"/>
                <a:ea typeface="Tahoma"/>
                <a:cs typeface="Tahoma"/>
                <a:sym typeface="Tahoma"/>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Tahoma"/>
                <a:ea typeface="Tahoma"/>
                <a:cs typeface="Tahoma"/>
                <a:sym typeface="Tahoma"/>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Tahoma"/>
                <a:ea typeface="Tahoma"/>
                <a:cs typeface="Tahoma"/>
                <a:sym typeface="Tahoma"/>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Tahoma"/>
                <a:ea typeface="Tahoma"/>
                <a:cs typeface="Tahoma"/>
                <a:sym typeface="Tahoma"/>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Tahoma"/>
                <a:ea typeface="Tahoma"/>
                <a:cs typeface="Tahoma"/>
                <a:sym typeface="Tahoma"/>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sp>
        <p:nvSpPr>
          <p:cNvPr id="161" name="Google Shape;161;g32c08df7a2f_0_2398"/>
          <p:cNvSpPr txBox="1">
            <a:spLocks noGrp="1"/>
          </p:cNvSpPr>
          <p:nvPr>
            <p:ph type="title"/>
          </p:nvPr>
        </p:nvSpPr>
        <p:spPr>
          <a:xfrm>
            <a:off x="651510" y="342901"/>
            <a:ext cx="7886700" cy="685800"/>
          </a:xfrm>
          <a:prstGeom prst="rect">
            <a:avLst/>
          </a:prstGeom>
          <a:noFill/>
          <a:ln>
            <a:noFill/>
          </a:ln>
        </p:spPr>
        <p:txBody>
          <a:bodyPr spcFirstLastPara="1" wrap="square" lIns="68575" tIns="34275" rIns="68575" bIns="34275" anchor="t" anchorCtr="0">
            <a:normAutofit/>
          </a:bodyPr>
          <a:lstStyle>
            <a:lvl1pPr marR="0" lvl="0" algn="l">
              <a:lnSpc>
                <a:spcPct val="90000"/>
              </a:lnSpc>
              <a:spcBef>
                <a:spcPts val="0"/>
              </a:spcBef>
              <a:spcAft>
                <a:spcPts val="0"/>
              </a:spcAft>
              <a:buClr>
                <a:schemeClr val="dk1"/>
              </a:buClr>
              <a:buSzPts val="2800"/>
              <a:buFont typeface="Tahoma"/>
              <a:buNone/>
              <a:defRPr sz="2800" b="0" i="0" u="none" strike="noStrike" cap="none">
                <a:solidFill>
                  <a:schemeClr val="dk1"/>
                </a:solidFill>
                <a:latin typeface="Tahoma"/>
                <a:ea typeface="Tahoma"/>
                <a:cs typeface="Tahoma"/>
                <a:sym typeface="Tahoma"/>
              </a:defRPr>
            </a:lvl1pPr>
            <a:lvl2pPr marR="0" lvl="1"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 name="Google Shape;162;g32c08df7a2f_0_2398"/>
          <p:cNvSpPr txBox="1">
            <a:spLocks noGrp="1"/>
          </p:cNvSpPr>
          <p:nvPr>
            <p:ph type="body" idx="1"/>
          </p:nvPr>
        </p:nvSpPr>
        <p:spPr>
          <a:xfrm>
            <a:off x="65151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228600" algn="l">
              <a:lnSpc>
                <a:spcPct val="90000"/>
              </a:lnSpc>
              <a:spcBef>
                <a:spcPts val="800"/>
              </a:spcBef>
              <a:spcAft>
                <a:spcPts val="0"/>
              </a:spcAft>
              <a:buClr>
                <a:schemeClr val="dk1"/>
              </a:buClr>
              <a:buSzPts val="1500"/>
              <a:buFont typeface="Arial"/>
              <a:buNone/>
              <a:defRPr sz="1500" b="0" i="0" u="none" strike="noStrike" cap="none">
                <a:solidFill>
                  <a:schemeClr val="dk1"/>
                </a:solidFill>
                <a:latin typeface="Tahoma"/>
                <a:ea typeface="Tahoma"/>
                <a:cs typeface="Tahoma"/>
                <a:sym typeface="Tahoma"/>
              </a:defRPr>
            </a:lvl1pPr>
            <a:lvl2pPr marL="914400" marR="0" lvl="1" indent="-323850" algn="l">
              <a:lnSpc>
                <a:spcPct val="90000"/>
              </a:lnSpc>
              <a:spcBef>
                <a:spcPts val="400"/>
              </a:spcBef>
              <a:spcAft>
                <a:spcPts val="0"/>
              </a:spcAft>
              <a:buClr>
                <a:schemeClr val="dk2"/>
              </a:buClr>
              <a:buSzPts val="1500"/>
              <a:buFont typeface="Arial"/>
              <a:buChar char="•"/>
              <a:defRPr sz="1500" b="0" i="0" u="none" strike="noStrike" cap="none">
                <a:solidFill>
                  <a:schemeClr val="dk1"/>
                </a:solidFill>
                <a:latin typeface="Tahoma"/>
                <a:ea typeface="Tahoma"/>
                <a:cs typeface="Tahoma"/>
                <a:sym typeface="Tahoma"/>
              </a:defRPr>
            </a:lvl2pPr>
            <a:lvl3pPr marL="1371600" marR="0" lvl="2" indent="-323850" algn="l">
              <a:lnSpc>
                <a:spcPct val="90000"/>
              </a:lnSpc>
              <a:spcBef>
                <a:spcPts val="400"/>
              </a:spcBef>
              <a:spcAft>
                <a:spcPts val="0"/>
              </a:spcAft>
              <a:buClr>
                <a:schemeClr val="dk2"/>
              </a:buClr>
              <a:buSzPts val="1500"/>
              <a:buFont typeface="Arial"/>
              <a:buChar char="•"/>
              <a:defRPr sz="1500" b="0" i="0" u="none" strike="noStrike" cap="none">
                <a:solidFill>
                  <a:schemeClr val="dk1"/>
                </a:solidFill>
                <a:latin typeface="Tahoma"/>
                <a:ea typeface="Tahoma"/>
                <a:cs typeface="Tahoma"/>
                <a:sym typeface="Tahoma"/>
              </a:defRPr>
            </a:lvl3pPr>
            <a:lvl4pPr marL="1828800" marR="0" lvl="3" indent="-323850" algn="l">
              <a:lnSpc>
                <a:spcPct val="90000"/>
              </a:lnSpc>
              <a:spcBef>
                <a:spcPts val="400"/>
              </a:spcBef>
              <a:spcAft>
                <a:spcPts val="0"/>
              </a:spcAft>
              <a:buClr>
                <a:schemeClr val="dk2"/>
              </a:buClr>
              <a:buSzPts val="1500"/>
              <a:buFont typeface="Arial"/>
              <a:buChar char="•"/>
              <a:defRPr sz="1500" b="0" i="0" u="none" strike="noStrike" cap="none">
                <a:solidFill>
                  <a:schemeClr val="dk1"/>
                </a:solidFill>
                <a:latin typeface="Tahoma"/>
                <a:ea typeface="Tahoma"/>
                <a:cs typeface="Tahoma"/>
                <a:sym typeface="Tahoma"/>
              </a:defRPr>
            </a:lvl4pPr>
            <a:lvl5pPr marL="2286000" marR="0" lvl="4" indent="-323850" algn="l">
              <a:lnSpc>
                <a:spcPct val="90000"/>
              </a:lnSpc>
              <a:spcBef>
                <a:spcPts val="400"/>
              </a:spcBef>
              <a:spcAft>
                <a:spcPts val="0"/>
              </a:spcAft>
              <a:buClr>
                <a:schemeClr val="dk2"/>
              </a:buClr>
              <a:buSzPts val="1500"/>
              <a:buFont typeface="Arial"/>
              <a:buChar char="•"/>
              <a:defRPr sz="1500" b="0" i="0" u="none" strike="noStrike" cap="none">
                <a:solidFill>
                  <a:schemeClr val="dk1"/>
                </a:solidFill>
                <a:latin typeface="Tahoma"/>
                <a:ea typeface="Tahoma"/>
                <a:cs typeface="Tahoma"/>
                <a:sym typeface="Tahoma"/>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3" name="Google Shape;163;g32c08df7a2f_0_2398"/>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
              <a:t>‹#›</a:t>
            </a:fld>
            <a:endParaRPr/>
          </a:p>
        </p:txBody>
      </p:sp>
      <p:pic>
        <p:nvPicPr>
          <p:cNvPr id="164" name="Google Shape;164;g32c08df7a2f_0_2398" descr="A picture containing text, clock&#10;&#10;Description automatically generated"/>
          <p:cNvPicPr preferRelativeResize="0"/>
          <p:nvPr/>
        </p:nvPicPr>
        <p:blipFill rotWithShape="1">
          <a:blip r:embed="rId20">
            <a:alphaModFix/>
          </a:blip>
          <a:srcRect/>
          <a:stretch/>
        </p:blipFill>
        <p:spPr>
          <a:xfrm>
            <a:off x="8435340" y="4800600"/>
            <a:ext cx="501969" cy="195635"/>
          </a:xfrm>
          <a:prstGeom prst="rect">
            <a:avLst/>
          </a:prstGeom>
          <a:noFill/>
          <a:ln>
            <a:noFill/>
          </a:ln>
        </p:spPr>
      </p:pic>
      <p:sp>
        <p:nvSpPr>
          <p:cNvPr id="165" name="Google Shape;165;g32c08df7a2f_0_2398"/>
          <p:cNvSpPr/>
          <p:nvPr/>
        </p:nvSpPr>
        <p:spPr>
          <a:xfrm>
            <a:off x="-748" y="4846870"/>
            <a:ext cx="311147" cy="122539"/>
          </a:xfrm>
          <a:custGeom>
            <a:avLst/>
            <a:gdLst/>
            <a:ahLst/>
            <a:cxnLst/>
            <a:rect l="l" t="t" r="r" b="b"/>
            <a:pathLst>
              <a:path w="499834" h="196850" extrusionOk="0">
                <a:moveTo>
                  <a:pt x="0" y="196850"/>
                </a:moveTo>
                <a:lnTo>
                  <a:pt x="302984" y="196850"/>
                </a:lnTo>
                <a:lnTo>
                  <a:pt x="499834" y="0"/>
                </a:lnTo>
              </a:path>
            </a:pathLst>
          </a:custGeom>
          <a:noFill/>
          <a:ln w="9525" cap="rnd"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0.xml"/><Relationship Id="rId1" Type="http://schemas.openxmlformats.org/officeDocument/2006/relationships/slideLayout" Target="../slideLayouts/slideLayout36.xml"/><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1.xml"/><Relationship Id="rId1" Type="http://schemas.openxmlformats.org/officeDocument/2006/relationships/slideLayout" Target="../slideLayouts/slideLayout36.xml"/><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2.xml"/><Relationship Id="rId1" Type="http://schemas.openxmlformats.org/officeDocument/2006/relationships/slideLayout" Target="../slideLayouts/slideLayout36.xml"/><Relationship Id="rId5" Type="http://schemas.openxmlformats.org/officeDocument/2006/relationships/image" Target="../media/image16.png"/><Relationship Id="rId4" Type="http://schemas.openxmlformats.org/officeDocument/2006/relationships/image" Target="../media/image15.png"/></Relationships>
</file>

<file path=ppt/slides/_rels/slide1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3.xml"/><Relationship Id="rId1" Type="http://schemas.openxmlformats.org/officeDocument/2006/relationships/slideLayout" Target="../slideLayouts/slideLayout37.xml"/><Relationship Id="rId5" Type="http://schemas.openxmlformats.org/officeDocument/2006/relationships/image" Target="../media/image9.png"/><Relationship Id="rId4" Type="http://schemas.openxmlformats.org/officeDocument/2006/relationships/image" Target="../media/image18.png"/></Relationships>
</file>

<file path=ppt/slides/_rels/slide10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4.xml"/><Relationship Id="rId1" Type="http://schemas.openxmlformats.org/officeDocument/2006/relationships/slideLayout" Target="../slideLayouts/slideLayout38.xml"/><Relationship Id="rId5" Type="http://schemas.openxmlformats.org/officeDocument/2006/relationships/image" Target="../media/image9.png"/><Relationship Id="rId4" Type="http://schemas.openxmlformats.org/officeDocument/2006/relationships/image" Target="../media/image16.png"/></Relationships>
</file>

<file path=ppt/slides/_rels/slide1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5.xml"/><Relationship Id="rId1" Type="http://schemas.openxmlformats.org/officeDocument/2006/relationships/slideLayout" Target="../slideLayouts/slideLayout39.xml"/><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image" Target="../media/image20.png"/></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6.xml"/><Relationship Id="rId1" Type="http://schemas.openxmlformats.org/officeDocument/2006/relationships/slideLayout" Target="../slideLayouts/slideLayout35.xml"/></Relationships>
</file>

<file path=ppt/slides/_rels/slide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7.xml"/><Relationship Id="rId1" Type="http://schemas.openxmlformats.org/officeDocument/2006/relationships/slideLayout" Target="../slideLayouts/slideLayout34.xml"/></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34.xml"/></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3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1.xml"/></Relationships>
</file>

<file path=ppt/slides/_rels/slide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2.xml"/><Relationship Id="rId1" Type="http://schemas.openxmlformats.org/officeDocument/2006/relationships/slideLayout" Target="../slideLayouts/slideLayout34.xml"/></Relationships>
</file>

<file path=ppt/slides/_rels/slide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3.xml"/><Relationship Id="rId1" Type="http://schemas.openxmlformats.org/officeDocument/2006/relationships/slideLayout" Target="../slideLayouts/slideLayout34.xml"/></Relationships>
</file>

<file path=ppt/slides/_rels/slide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4.xml"/><Relationship Id="rId1" Type="http://schemas.openxmlformats.org/officeDocument/2006/relationships/slideLayout" Target="../slideLayouts/slideLayout34.xml"/></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35.xml"/></Relationships>
</file>

<file path=ppt/slides/_rels/slide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6.xml"/><Relationship Id="rId1" Type="http://schemas.openxmlformats.org/officeDocument/2006/relationships/slideLayout" Target="../slideLayouts/slideLayout36.xml"/><Relationship Id="rId4" Type="http://schemas.openxmlformats.org/officeDocument/2006/relationships/image" Target="../media/image9.png"/></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7.xml"/><Relationship Id="rId1" Type="http://schemas.openxmlformats.org/officeDocument/2006/relationships/slideLayout" Target="../slideLayouts/slideLayout36.xml"/><Relationship Id="rId4" Type="http://schemas.openxmlformats.org/officeDocument/2006/relationships/image" Target="../media/image9.png"/></Relationships>
</file>

<file path=ppt/slides/_rels/slide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8.xml"/><Relationship Id="rId1" Type="http://schemas.openxmlformats.org/officeDocument/2006/relationships/slideLayout" Target="../slideLayouts/slideLayout36.xml"/><Relationship Id="rId5" Type="http://schemas.openxmlformats.org/officeDocument/2006/relationships/image" Target="../media/image16.png"/><Relationship Id="rId4" Type="http://schemas.openxmlformats.org/officeDocument/2006/relationships/image" Target="../media/image15.png"/></Relationships>
</file>

<file path=ppt/slides/_rels/slide1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9.xml"/><Relationship Id="rId1" Type="http://schemas.openxmlformats.org/officeDocument/2006/relationships/slideLayout" Target="../slideLayouts/slideLayout37.xml"/><Relationship Id="rId5" Type="http://schemas.openxmlformats.org/officeDocument/2006/relationships/image" Target="../media/image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3.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0.xml"/><Relationship Id="rId1" Type="http://schemas.openxmlformats.org/officeDocument/2006/relationships/slideLayout" Target="../slideLayouts/slideLayout38.xml"/><Relationship Id="rId5" Type="http://schemas.openxmlformats.org/officeDocument/2006/relationships/image" Target="../media/image9.png"/><Relationship Id="rId4" Type="http://schemas.openxmlformats.org/officeDocument/2006/relationships/image" Target="../media/image16.png"/></Relationships>
</file>

<file path=ppt/slides/_rels/slide1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1.xml"/><Relationship Id="rId1" Type="http://schemas.openxmlformats.org/officeDocument/2006/relationships/slideLayout" Target="../slideLayouts/slideLayout39.xml"/><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image" Target="../media/image20.png"/></Relationships>
</file>

<file path=ppt/slides/_rels/slide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2.xml"/><Relationship Id="rId1" Type="http://schemas.openxmlformats.org/officeDocument/2006/relationships/slideLayout" Target="../slideLayouts/slideLayout35.xml"/></Relationships>
</file>

<file path=ppt/slides/_rels/slide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3.xml"/><Relationship Id="rId1" Type="http://schemas.openxmlformats.org/officeDocument/2006/relationships/slideLayout" Target="../slideLayouts/slideLayout34.xml"/></Relationships>
</file>

<file path=ppt/slides/_rels/slide1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4.xml"/><Relationship Id="rId1" Type="http://schemas.openxmlformats.org/officeDocument/2006/relationships/slideLayout" Target="../slideLayouts/slideLayout34.xml"/></Relationships>
</file>

<file path=ppt/slides/_rels/slide1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5.xml"/><Relationship Id="rId1" Type="http://schemas.openxmlformats.org/officeDocument/2006/relationships/slideLayout" Target="../slideLayouts/slideLayout35.xml"/></Relationships>
</file>

<file path=ppt/slides/_rels/slide1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6.xml"/><Relationship Id="rId1" Type="http://schemas.openxmlformats.org/officeDocument/2006/relationships/slideLayout" Target="../slideLayouts/slideLayout3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1.xml"/></Relationships>
</file>

<file path=ppt/slides/_rels/slide1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8.xml"/><Relationship Id="rId1" Type="http://schemas.openxmlformats.org/officeDocument/2006/relationships/slideLayout" Target="../slideLayouts/slideLayout34.xml"/></Relationships>
</file>

<file path=ppt/slides/_rels/slide1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9.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0.xml"/><Relationship Id="rId1" Type="http://schemas.openxmlformats.org/officeDocument/2006/relationships/slideLayout" Target="../slideLayouts/slideLayout35.xml"/></Relationships>
</file>

<file path=ppt/slides/_rels/slide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1.xml"/><Relationship Id="rId1" Type="http://schemas.openxmlformats.org/officeDocument/2006/relationships/slideLayout" Target="../slideLayouts/slideLayout3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1.xml"/><Relationship Id="rId5" Type="http://schemas.openxmlformats.org/officeDocument/2006/relationships/image" Target="../media/image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9.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image" Target="../media/image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2.xml"/><Relationship Id="rId5" Type="http://schemas.openxmlformats.org/officeDocument/2006/relationships/image" Target="../media/image9.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7.xml"/><Relationship Id="rId1" Type="http://schemas.openxmlformats.org/officeDocument/2006/relationships/slideLayout" Target="../slideLayouts/slideLayout34.x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34.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36.xml"/><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36.xml"/><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8.xml"/><Relationship Id="rId1" Type="http://schemas.openxmlformats.org/officeDocument/2006/relationships/slideLayout" Target="../slideLayouts/slideLayout36.xml"/><Relationship Id="rId5" Type="http://schemas.openxmlformats.org/officeDocument/2006/relationships/image" Target="../media/image16.png"/><Relationship Id="rId4" Type="http://schemas.openxmlformats.org/officeDocument/2006/relationships/image" Target="../media/image15.png"/></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37.xml"/><Relationship Id="rId5" Type="http://schemas.openxmlformats.org/officeDocument/2006/relationships/image" Target="../media/image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0.xml"/><Relationship Id="rId1" Type="http://schemas.openxmlformats.org/officeDocument/2006/relationships/slideLayout" Target="../slideLayouts/slideLayout38.xml"/><Relationship Id="rId5" Type="http://schemas.openxmlformats.org/officeDocument/2006/relationships/image" Target="../media/image9.png"/><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39.xml"/><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2.xml"/><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3.xml"/><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4.xml"/><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6.xml"/><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8.xml"/><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0.xml"/><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1.xml"/><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2.xml"/><Relationship Id="rId1" Type="http://schemas.openxmlformats.org/officeDocument/2006/relationships/slideLayout" Target="../slideLayouts/slideLayout36.xml"/><Relationship Id="rId4" Type="http://schemas.openxmlformats.org/officeDocument/2006/relationships/image" Target="../media/image9.png"/></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3.xml"/><Relationship Id="rId1" Type="http://schemas.openxmlformats.org/officeDocument/2006/relationships/slideLayout" Target="../slideLayouts/slideLayout36.xml"/><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4.xml"/><Relationship Id="rId1" Type="http://schemas.openxmlformats.org/officeDocument/2006/relationships/slideLayout" Target="../slideLayouts/slideLayout36.xml"/><Relationship Id="rId5" Type="http://schemas.openxmlformats.org/officeDocument/2006/relationships/image" Target="../media/image16.png"/><Relationship Id="rId4" Type="http://schemas.openxmlformats.org/officeDocument/2006/relationships/image" Target="../media/image15.png"/></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5.xml"/><Relationship Id="rId1" Type="http://schemas.openxmlformats.org/officeDocument/2006/relationships/slideLayout" Target="../slideLayouts/slideLayout37.xml"/><Relationship Id="rId5" Type="http://schemas.openxmlformats.org/officeDocument/2006/relationships/image" Target="../media/image9.png"/><Relationship Id="rId4" Type="http://schemas.openxmlformats.org/officeDocument/2006/relationships/image" Target="../media/image18.png"/></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6.xml"/><Relationship Id="rId1" Type="http://schemas.openxmlformats.org/officeDocument/2006/relationships/slideLayout" Target="../slideLayouts/slideLayout38.xml"/><Relationship Id="rId5" Type="http://schemas.openxmlformats.org/officeDocument/2006/relationships/image" Target="../media/image9.png"/><Relationship Id="rId4" Type="http://schemas.openxmlformats.org/officeDocument/2006/relationships/image" Target="../media/image16.png"/></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7.xml"/><Relationship Id="rId1" Type="http://schemas.openxmlformats.org/officeDocument/2006/relationships/slideLayout" Target="../slideLayouts/slideLayout39.xml"/><Relationship Id="rId6" Type="http://schemas.openxmlformats.org/officeDocument/2006/relationships/image" Target="../media/image9.png"/><Relationship Id="rId5" Type="http://schemas.openxmlformats.org/officeDocument/2006/relationships/image" Target="../media/image21.png"/><Relationship Id="rId4" Type="http://schemas.openxmlformats.org/officeDocument/2006/relationships/image" Target="../media/image20.png"/></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8.xml"/><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9.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0.xml"/><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1.xml"/><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2.xml"/><Relationship Id="rId1" Type="http://schemas.openxmlformats.org/officeDocument/2006/relationships/slideLayout" Target="../slideLayouts/slideLayout3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1.xml"/></Relationships>
</file>

<file path=ppt/slides/_rels/slide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4.xml"/><Relationship Id="rId1" Type="http://schemas.openxmlformats.org/officeDocument/2006/relationships/slideLayout" Target="../slideLayouts/slideLayout34.xm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5.xml"/><Relationship Id="rId1" Type="http://schemas.openxmlformats.org/officeDocument/2006/relationships/slideLayout" Target="../slideLayouts/slideLayout34.xml"/></Relationships>
</file>

<file path=ppt/slides/_rels/slide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6.xml"/><Relationship Id="rId1" Type="http://schemas.openxmlformats.org/officeDocument/2006/relationships/slideLayout" Target="../slideLayouts/slideLayout35.xml"/></Relationships>
</file>

<file path=ppt/slides/_rels/slide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7.xml"/><Relationship Id="rId1" Type="http://schemas.openxmlformats.org/officeDocument/2006/relationships/slideLayout" Target="../slideLayouts/slideLayout3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9.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0.xml"/><Relationship Id="rId1" Type="http://schemas.openxmlformats.org/officeDocument/2006/relationships/slideLayout" Target="../slideLayouts/slideLayout33.xml"/></Relationships>
</file>

<file path=ppt/slides/_rels/slide9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1.xml"/><Relationship Id="rId1" Type="http://schemas.openxmlformats.org/officeDocument/2006/relationships/slideLayout" Target="../slideLayouts/slideLayout34.xml"/><Relationship Id="rId4" Type="http://schemas.openxmlformats.org/officeDocument/2006/relationships/image" Target="../media/image9.png"/></Relationships>
</file>

<file path=ppt/slides/_rels/slide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2.xml"/><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3.xml"/><Relationship Id="rId1" Type="http://schemas.openxmlformats.org/officeDocument/2006/relationships/slideLayout" Target="../slideLayouts/slideLayout34.xml"/><Relationship Id="rId5" Type="http://schemas.openxmlformats.org/officeDocument/2006/relationships/image" Target="../media/image12.png"/><Relationship Id="rId4" Type="http://schemas.openxmlformats.org/officeDocument/2006/relationships/image" Target="../media/image11.png"/></Relationships>
</file>

<file path=ppt/slides/_rels/slide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4.xml"/><Relationship Id="rId1" Type="http://schemas.openxmlformats.org/officeDocument/2006/relationships/slideLayout" Target="../slideLayouts/slideLayout34.xml"/></Relationships>
</file>

<file path=ppt/slides/_rels/slide9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5.xml"/><Relationship Id="rId1" Type="http://schemas.openxmlformats.org/officeDocument/2006/relationships/slideLayout" Target="../slideLayouts/slideLayout34.xml"/></Relationships>
</file>

<file path=ppt/slides/_rels/slide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6.xml"/><Relationship Id="rId1" Type="http://schemas.openxmlformats.org/officeDocument/2006/relationships/slideLayout" Target="../slideLayouts/slideLayout34.xml"/></Relationships>
</file>

<file path=ppt/slides/_rels/slide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7.xml"/><Relationship Id="rId1" Type="http://schemas.openxmlformats.org/officeDocument/2006/relationships/slideLayout" Target="../slideLayouts/slideLayout34.xml"/></Relationships>
</file>

<file path=ppt/slides/_rels/slide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8.xml"/><Relationship Id="rId1" Type="http://schemas.openxmlformats.org/officeDocument/2006/relationships/slideLayout" Target="../slideLayouts/slideLayout34.xml"/></Relationships>
</file>

<file path=ppt/slides/_rels/slide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9.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
          <p:cNvSpPr txBox="1">
            <a:spLocks noGrp="1"/>
          </p:cNvSpPr>
          <p:nvPr>
            <p:ph type="subTitle" idx="1"/>
          </p:nvPr>
        </p:nvSpPr>
        <p:spPr>
          <a:xfrm>
            <a:off x="4533900" y="2854950"/>
            <a:ext cx="4619400" cy="7065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800"/>
              </a:spcBef>
              <a:spcAft>
                <a:spcPts val="0"/>
              </a:spcAft>
              <a:buSzPts val="1300"/>
              <a:buNone/>
            </a:pPr>
            <a:r>
              <a:rPr lang="en" sz="1400">
                <a:latin typeface="Ubuntu"/>
                <a:ea typeface="Ubuntu"/>
                <a:cs typeface="Ubuntu"/>
                <a:sym typeface="Ubuntu"/>
              </a:rPr>
              <a:t>Mani Rajagopalan</a:t>
            </a:r>
            <a:endParaRPr sz="1400">
              <a:latin typeface="Ubuntu"/>
              <a:ea typeface="Ubuntu"/>
              <a:cs typeface="Ubuntu"/>
              <a:sym typeface="Ubuntu"/>
            </a:endParaRPr>
          </a:p>
          <a:p>
            <a:pPr marL="0" lvl="0" indent="0" algn="l" rtl="0">
              <a:lnSpc>
                <a:spcPct val="90000"/>
              </a:lnSpc>
              <a:spcBef>
                <a:spcPts val="800"/>
              </a:spcBef>
              <a:spcAft>
                <a:spcPts val="0"/>
              </a:spcAft>
              <a:buSzPts val="1300"/>
              <a:buNone/>
            </a:pPr>
            <a:r>
              <a:rPr lang="en" sz="1400">
                <a:latin typeface="Ubuntu"/>
                <a:ea typeface="Ubuntu"/>
                <a:cs typeface="Ubuntu"/>
                <a:sym typeface="Ubuntu"/>
              </a:rPr>
              <a:t>January 17, 2025</a:t>
            </a:r>
            <a:endParaRPr sz="1400">
              <a:latin typeface="Ubuntu"/>
              <a:ea typeface="Ubuntu"/>
              <a:cs typeface="Ubuntu"/>
              <a:sym typeface="Ubuntu"/>
            </a:endParaRPr>
          </a:p>
        </p:txBody>
      </p:sp>
      <p:sp>
        <p:nvSpPr>
          <p:cNvPr id="253" name="Google Shape;253;p1"/>
          <p:cNvSpPr txBox="1">
            <a:spLocks noGrp="1"/>
          </p:cNvSpPr>
          <p:nvPr>
            <p:ph type="title"/>
          </p:nvPr>
        </p:nvSpPr>
        <p:spPr>
          <a:xfrm>
            <a:off x="4533900" y="1582950"/>
            <a:ext cx="4114800" cy="1272000"/>
          </a:xfrm>
          <a:prstGeom prst="rect">
            <a:avLst/>
          </a:prstGeom>
          <a:noFill/>
          <a:ln>
            <a:noFill/>
          </a:ln>
        </p:spPr>
        <p:txBody>
          <a:bodyPr spcFirstLastPara="1" wrap="square" lIns="68575" tIns="34275" rIns="68575" bIns="34275" anchor="t" anchorCtr="0">
            <a:normAutofit/>
          </a:bodyPr>
          <a:lstStyle/>
          <a:p>
            <a:pPr marL="0" lvl="0" indent="0" algn="l" rtl="0">
              <a:lnSpc>
                <a:spcPct val="150000"/>
              </a:lnSpc>
              <a:spcBef>
                <a:spcPts val="0"/>
              </a:spcBef>
              <a:spcAft>
                <a:spcPts val="0"/>
              </a:spcAft>
              <a:buSzPts val="1400"/>
              <a:buNone/>
            </a:pPr>
            <a:r>
              <a:rPr lang="en" sz="2650">
                <a:latin typeface="Ubuntu"/>
                <a:ea typeface="Ubuntu"/>
                <a:cs typeface="Ubuntu"/>
                <a:sym typeface="Ubuntu"/>
              </a:rPr>
              <a:t>Accenture Operations</a:t>
            </a:r>
            <a:endParaRPr sz="2650">
              <a:latin typeface="Ubuntu"/>
              <a:ea typeface="Ubuntu"/>
              <a:cs typeface="Ubuntu"/>
              <a:sym typeface="Ubuntu"/>
            </a:endParaRPr>
          </a:p>
          <a:p>
            <a:pPr marL="0" lvl="0" indent="0" algn="l" rtl="0">
              <a:lnSpc>
                <a:spcPct val="150000"/>
              </a:lnSpc>
              <a:spcBef>
                <a:spcPts val="0"/>
              </a:spcBef>
              <a:spcAft>
                <a:spcPts val="0"/>
              </a:spcAft>
              <a:buSzPts val="1399"/>
              <a:buNone/>
            </a:pPr>
            <a:r>
              <a:rPr lang="en" sz="2020">
                <a:latin typeface="Ubuntu"/>
                <a:ea typeface="Ubuntu"/>
                <a:cs typeface="Ubuntu"/>
                <a:sym typeface="Ubuntu"/>
              </a:rPr>
              <a:t>Executive Success Review (ESR)</a:t>
            </a:r>
            <a:endParaRPr>
              <a:latin typeface="Ubuntu"/>
              <a:ea typeface="Ubuntu"/>
              <a:cs typeface="Ubuntu"/>
              <a:sym typeface="Ubuntu"/>
            </a:endParaRPr>
          </a:p>
        </p:txBody>
      </p:sp>
      <p:sp>
        <p:nvSpPr>
          <p:cNvPr id="254" name="Google Shape;254;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a:t>
            </a:fld>
            <a:endParaRPr/>
          </a:p>
        </p:txBody>
      </p:sp>
      <p:pic>
        <p:nvPicPr>
          <p:cNvPr id="255" name="Google Shape;255;p1"/>
          <p:cNvPicPr preferRelativeResize="0"/>
          <p:nvPr/>
        </p:nvPicPr>
        <p:blipFill rotWithShape="1">
          <a:blip r:embed="rId3">
            <a:alphaModFix/>
          </a:blip>
          <a:srcRect/>
          <a:stretch/>
        </p:blipFill>
        <p:spPr>
          <a:xfrm>
            <a:off x="4095650" y="0"/>
            <a:ext cx="1155625" cy="583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325ae4aafdc_0_45"/>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10</a:t>
            </a:fld>
            <a:endParaRPr/>
          </a:p>
        </p:txBody>
      </p:sp>
      <p:graphicFrame>
        <p:nvGraphicFramePr>
          <p:cNvPr id="391" name="Google Shape;391;g325ae4aafdc_0_45"/>
          <p:cNvGraphicFramePr/>
          <p:nvPr/>
        </p:nvGraphicFramePr>
        <p:xfrm>
          <a:off x="429700" y="967113"/>
          <a:ext cx="3000000" cy="3000000"/>
        </p:xfrm>
        <a:graphic>
          <a:graphicData uri="http://schemas.openxmlformats.org/drawingml/2006/table">
            <a:tbl>
              <a:tblPr bandRow="1">
                <a:noFill/>
                <a:tableStyleId>{5342E76C-094B-419B-B42E-AED802BB35B9}</a:tableStyleId>
              </a:tblPr>
              <a:tblGrid>
                <a:gridCol w="4466675">
                  <a:extLst>
                    <a:ext uri="{9D8B030D-6E8A-4147-A177-3AD203B41FA5}">
                      <a16:colId xmlns:a16="http://schemas.microsoft.com/office/drawing/2014/main" val="20000"/>
                    </a:ext>
                  </a:extLst>
                </a:gridCol>
                <a:gridCol w="3819025">
                  <a:extLst>
                    <a:ext uri="{9D8B030D-6E8A-4147-A177-3AD203B41FA5}">
                      <a16:colId xmlns:a16="http://schemas.microsoft.com/office/drawing/2014/main" val="20001"/>
                    </a:ext>
                  </a:extLst>
                </a:gridCol>
              </a:tblGrid>
              <a:tr h="347475">
                <a:tc gridSpan="2">
                  <a:txBody>
                    <a:bodyPr/>
                    <a:lstStyle/>
                    <a:p>
                      <a:pPr marL="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Additional Activities</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hMerge="1">
                  <a:txBody>
                    <a:bodyPr/>
                    <a:lstStyle/>
                    <a:p>
                      <a:endParaRPr lang="en-US"/>
                    </a:p>
                  </a:txBody>
                  <a:tcPr/>
                </a:tc>
                <a:extLst>
                  <a:ext uri="{0D108BD9-81ED-4DB2-BD59-A6C34878D82A}">
                    <a16:rowId xmlns:a16="http://schemas.microsoft.com/office/drawing/2014/main" val="10000"/>
                  </a:ext>
                </a:extLst>
              </a:tr>
              <a:tr h="2074375">
                <a:tc gridSpan="2">
                  <a:txBody>
                    <a:bodyPr/>
                    <a:lstStyle/>
                    <a:p>
                      <a:pPr marL="457200" lvl="0" indent="-292100" algn="l" rtl="0">
                        <a:lnSpc>
                          <a:spcPct val="115000"/>
                        </a:lnSpc>
                        <a:spcBef>
                          <a:spcPts val="1200"/>
                        </a:spcBef>
                        <a:spcAft>
                          <a:spcPts val="0"/>
                        </a:spcAft>
                        <a:buSzPts val="1000"/>
                        <a:buFont typeface="Ubuntu"/>
                        <a:buAutoNum type="arabicPeriod"/>
                      </a:pPr>
                      <a:r>
                        <a:rPr lang="en" sz="1000">
                          <a:latin typeface="Ubuntu"/>
                          <a:ea typeface="Ubuntu"/>
                          <a:cs typeface="Ubuntu"/>
                          <a:sym typeface="Ubuntu"/>
                        </a:rPr>
                        <a:t>Implementing a proof of concept (POC) to evaluate the feasibility of integrating Power BI reports with Appian. (WIP)</a:t>
                      </a:r>
                      <a:endParaRPr sz="1000">
                        <a:latin typeface="Ubuntu"/>
                        <a:ea typeface="Ubuntu"/>
                        <a:cs typeface="Ubuntu"/>
                        <a:sym typeface="Ubuntu"/>
                      </a:endParaRPr>
                    </a:p>
                    <a:p>
                      <a:pPr marL="457200" lvl="0" indent="-292100" algn="l" rtl="0">
                        <a:lnSpc>
                          <a:spcPct val="115000"/>
                        </a:lnSpc>
                        <a:spcBef>
                          <a:spcPts val="1000"/>
                        </a:spcBef>
                        <a:spcAft>
                          <a:spcPts val="0"/>
                        </a:spcAft>
                        <a:buSzPts val="1000"/>
                        <a:buFont typeface="Ubuntu"/>
                        <a:buAutoNum type="arabicPeriod"/>
                      </a:pPr>
                      <a:r>
                        <a:rPr lang="en" sz="1000">
                          <a:latin typeface="Ubuntu"/>
                          <a:ea typeface="Ubuntu"/>
                          <a:cs typeface="Ubuntu"/>
                          <a:sym typeface="Ubuntu"/>
                        </a:rPr>
                        <a:t>Supported Accenture in resolving technical issues, including file translation, text translation, and popup requirements.</a:t>
                      </a:r>
                      <a:endParaRPr sz="1000">
                        <a:latin typeface="Ubuntu"/>
                        <a:ea typeface="Ubuntu"/>
                        <a:cs typeface="Ubuntu"/>
                        <a:sym typeface="Ubuntu"/>
                      </a:endParaRPr>
                    </a:p>
                    <a:p>
                      <a:pPr marL="457200" lvl="0" indent="-292100" algn="l" rtl="0">
                        <a:lnSpc>
                          <a:spcPct val="115000"/>
                        </a:lnSpc>
                        <a:spcBef>
                          <a:spcPts val="1000"/>
                        </a:spcBef>
                        <a:spcAft>
                          <a:spcPts val="0"/>
                        </a:spcAft>
                        <a:buSzPts val="1000"/>
                        <a:buFont typeface="Ubuntu"/>
                        <a:buAutoNum type="arabicPeriod"/>
                      </a:pPr>
                      <a:r>
                        <a:rPr lang="en" sz="1000">
                          <a:latin typeface="Ubuntu"/>
                          <a:ea typeface="Ubuntu"/>
                          <a:cs typeface="Ubuntu"/>
                          <a:sym typeface="Ubuntu"/>
                        </a:rPr>
                        <a:t>Developed a POC to import Excel files and extract data from specific rows and columns.</a:t>
                      </a:r>
                      <a:endParaRPr sz="1000">
                        <a:latin typeface="Ubuntu"/>
                        <a:ea typeface="Ubuntu"/>
                        <a:cs typeface="Ubuntu"/>
                        <a:sym typeface="Ubuntu"/>
                      </a:endParaRPr>
                    </a:p>
                    <a:p>
                      <a:pPr marL="457200" lvl="0" indent="-292100" algn="l" rtl="0">
                        <a:lnSpc>
                          <a:spcPct val="115000"/>
                        </a:lnSpc>
                        <a:spcBef>
                          <a:spcPts val="1000"/>
                        </a:spcBef>
                        <a:spcAft>
                          <a:spcPts val="0"/>
                        </a:spcAft>
                        <a:buSzPts val="1000"/>
                        <a:buFont typeface="Ubuntu"/>
                        <a:buAutoNum type="arabicPeriod"/>
                      </a:pPr>
                      <a:r>
                        <a:rPr lang="en" sz="1000">
                          <a:latin typeface="Ubuntu"/>
                          <a:ea typeface="Ubuntu"/>
                          <a:cs typeface="Ubuntu"/>
                          <a:sym typeface="Ubuntu"/>
                        </a:rPr>
                        <a:t>Contributed to the implementation of Blackline external system integration and template conversion.</a:t>
                      </a:r>
                      <a:endParaRPr sz="1000">
                        <a:latin typeface="Ubuntu"/>
                        <a:ea typeface="Ubuntu"/>
                        <a:cs typeface="Ubuntu"/>
                        <a:sym typeface="Ubuntu"/>
                      </a:endParaRPr>
                    </a:p>
                    <a:p>
                      <a:pPr marL="457200" lvl="0" indent="-292100" algn="l" rtl="0">
                        <a:lnSpc>
                          <a:spcPct val="115000"/>
                        </a:lnSpc>
                        <a:spcBef>
                          <a:spcPts val="1200"/>
                        </a:spcBef>
                        <a:spcAft>
                          <a:spcPts val="0"/>
                        </a:spcAft>
                        <a:buSzPts val="1000"/>
                        <a:buFont typeface="Ubuntu"/>
                        <a:buAutoNum type="arabicPeriod"/>
                      </a:pPr>
                      <a:r>
                        <a:rPr lang="en" sz="1000">
                          <a:latin typeface="Ubuntu"/>
                          <a:ea typeface="Ubuntu"/>
                          <a:cs typeface="Ubuntu"/>
                          <a:sym typeface="Ubuntu"/>
                        </a:rPr>
                        <a:t>Assisting  in exploring the new requirement in Trading Partner Relationship module in the Intercompany Recon application. (WIP)</a:t>
                      </a:r>
                      <a:endParaRPr sz="1000">
                        <a:latin typeface="Ubuntu"/>
                        <a:ea typeface="Ubuntu"/>
                        <a:cs typeface="Ubuntu"/>
                        <a:sym typeface="Ubuntu"/>
                      </a:endParaRPr>
                    </a:p>
                    <a:p>
                      <a:pPr marL="457200" lvl="0" indent="-292100" algn="l" rtl="0">
                        <a:lnSpc>
                          <a:spcPct val="115000"/>
                        </a:lnSpc>
                        <a:spcBef>
                          <a:spcPts val="1200"/>
                        </a:spcBef>
                        <a:spcAft>
                          <a:spcPts val="1000"/>
                        </a:spcAft>
                        <a:buSzPts val="1000"/>
                        <a:buFont typeface="Ubuntu"/>
                        <a:buAutoNum type="arabicPeriod"/>
                      </a:pPr>
                      <a:r>
                        <a:rPr lang="en" sz="1000">
                          <a:latin typeface="Ubuntu"/>
                          <a:ea typeface="Ubuntu"/>
                          <a:cs typeface="Ubuntu"/>
                          <a:sym typeface="Ubuntu"/>
                        </a:rPr>
                        <a:t>Ad hoc technical support and guidance to the Accenture development team on an ongoing basis. </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308900">
                <a:tc gridSpan="2">
                  <a:txBody>
                    <a:bodyPr/>
                    <a:lstStyle/>
                    <a:p>
                      <a:pPr marL="0" lvl="0" indent="0" algn="ctr" rtl="0">
                        <a:lnSpc>
                          <a:spcPct val="115000"/>
                        </a:lnSpc>
                        <a:spcBef>
                          <a:spcPts val="1200"/>
                        </a:spcBef>
                        <a:spcAft>
                          <a:spcPts val="1200"/>
                        </a:spcAft>
                        <a:buNone/>
                      </a:pPr>
                      <a:r>
                        <a:rPr lang="en" sz="1200" b="1">
                          <a:solidFill>
                            <a:schemeClr val="dk2"/>
                          </a:solidFill>
                          <a:latin typeface="Ubuntu"/>
                          <a:ea typeface="Ubuntu"/>
                          <a:cs typeface="Ubuntu"/>
                          <a:sym typeface="Ubuntu"/>
                        </a:rPr>
                        <a:t>Impact</a:t>
                      </a:r>
                      <a:endParaRPr sz="1200" b="1">
                        <a:solidFill>
                          <a:schemeClr val="dk2"/>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2"/>
                  </a:ext>
                </a:extLst>
              </a:tr>
              <a:tr h="670500">
                <a:tc gridSpan="2">
                  <a:txBody>
                    <a:bodyPr/>
                    <a:lstStyle/>
                    <a:p>
                      <a:pPr marL="57150" lvl="0" indent="0" algn="l" rtl="0">
                        <a:lnSpc>
                          <a:spcPct val="115000"/>
                        </a:lnSpc>
                        <a:spcBef>
                          <a:spcPts val="1200"/>
                        </a:spcBef>
                        <a:spcAft>
                          <a:spcPts val="1200"/>
                        </a:spcAft>
                        <a:buNone/>
                      </a:pPr>
                      <a:r>
                        <a:rPr lang="en" sz="1000">
                          <a:latin typeface="Ubuntu"/>
                          <a:ea typeface="Ubuntu"/>
                          <a:cs typeface="Ubuntu"/>
                          <a:sym typeface="Ubuntu"/>
                        </a:rPr>
                        <a:t>Continually helping Accenture overcome technical challenges and bottlenecks, contributing to better decision-making and standardization   of existing and new applications as well as schedule adherence. Also contributing to upskilling of the Accenture development team. </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bl>
          </a:graphicData>
        </a:graphic>
      </p:graphicFrame>
      <p:pic>
        <p:nvPicPr>
          <p:cNvPr id="392" name="Google Shape;392;g325ae4aafdc_0_45"/>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393" name="Google Shape;393;g325ae4aafdc_0_45"/>
          <p:cNvSpPr txBox="1"/>
          <p:nvPr/>
        </p:nvSpPr>
        <p:spPr>
          <a:xfrm>
            <a:off x="429700" y="371475"/>
            <a:ext cx="8285700" cy="42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Progress and Impact</a:t>
            </a:r>
            <a:endParaRPr sz="2600" b="1">
              <a:solidFill>
                <a:srgbClr val="020A51"/>
              </a:solidFill>
              <a:latin typeface="Ubuntu"/>
              <a:ea typeface="Ubuntu"/>
              <a:cs typeface="Ubuntu"/>
              <a:sym typeface="Ubuntu"/>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E5701606-D974-6585-37D8-2146385D644F}"/>
            </a:ext>
          </a:extLst>
        </p:cNvPr>
        <p:cNvGrpSpPr/>
        <p:nvPr/>
      </p:nvGrpSpPr>
      <p:grpSpPr>
        <a:xfrm>
          <a:off x="0" y="0"/>
          <a:ext cx="0" cy="0"/>
          <a:chOff x="0" y="0"/>
          <a:chExt cx="0" cy="0"/>
        </a:xfrm>
      </p:grpSpPr>
      <p:sp>
        <p:nvSpPr>
          <p:cNvPr id="404" name="Google Shape;404;g32c08df7a2f_0_2384">
            <a:extLst>
              <a:ext uri="{FF2B5EF4-FFF2-40B4-BE49-F238E27FC236}">
                <a16:creationId xmlns:a16="http://schemas.microsoft.com/office/drawing/2014/main" id="{0497DD22-F83F-6C57-EF5B-106B3431506E}"/>
              </a:ext>
            </a:extLst>
          </p:cNvPr>
          <p:cNvSpPr txBox="1">
            <a:spLocks noGrp="1"/>
          </p:cNvSpPr>
          <p:nvPr>
            <p:ph type="title"/>
          </p:nvPr>
        </p:nvSpPr>
        <p:spPr>
          <a:xfrm>
            <a:off x="239525" y="306325"/>
            <a:ext cx="6957300" cy="4590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Features Spotlight - Appian AI.</a:t>
            </a:r>
            <a:endParaRPr sz="2400" b="1"/>
          </a:p>
        </p:txBody>
      </p:sp>
      <p:sp>
        <p:nvSpPr>
          <p:cNvPr id="405" name="Google Shape;405;g32c08df7a2f_0_2384">
            <a:extLst>
              <a:ext uri="{FF2B5EF4-FFF2-40B4-BE49-F238E27FC236}">
                <a16:creationId xmlns:a16="http://schemas.microsoft.com/office/drawing/2014/main" id="{C29DFC64-D622-F2CC-A875-A286A0D6259E}"/>
              </a:ext>
            </a:extLst>
          </p:cNvPr>
          <p:cNvSpPr txBox="1">
            <a:spLocks noGrp="1"/>
          </p:cNvSpPr>
          <p:nvPr>
            <p:ph type="sldNum" idx="12"/>
          </p:nvPr>
        </p:nvSpPr>
        <p:spPr>
          <a:xfrm>
            <a:off x="239530" y="483986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700"/>
              <a:buNone/>
            </a:pPr>
            <a:fld id="{00000000-1234-1234-1234-123412341234}" type="slidenum">
              <a:rPr lang="en" sz="600">
                <a:solidFill>
                  <a:srgbClr val="000000"/>
                </a:solidFill>
              </a:rPr>
              <a:t>100</a:t>
            </a:fld>
            <a:endParaRPr sz="600">
              <a:solidFill>
                <a:srgbClr val="000000"/>
              </a:solidFill>
            </a:endParaRPr>
          </a:p>
        </p:txBody>
      </p:sp>
      <p:pic>
        <p:nvPicPr>
          <p:cNvPr id="406" name="Google Shape;406;g32c08df7a2f_0_2384">
            <a:extLst>
              <a:ext uri="{FF2B5EF4-FFF2-40B4-BE49-F238E27FC236}">
                <a16:creationId xmlns:a16="http://schemas.microsoft.com/office/drawing/2014/main" id="{9AC4B796-ABD1-CFC0-7DA6-644B4588E087}"/>
              </a:ext>
            </a:extLst>
          </p:cNvPr>
          <p:cNvPicPr preferRelativeResize="0"/>
          <p:nvPr/>
        </p:nvPicPr>
        <p:blipFill rotWithShape="1">
          <a:blip r:embed="rId3">
            <a:alphaModFix/>
          </a:blip>
          <a:srcRect/>
          <a:stretch/>
        </p:blipFill>
        <p:spPr>
          <a:xfrm>
            <a:off x="2459012" y="848788"/>
            <a:ext cx="4225976" cy="3256075"/>
          </a:xfrm>
          <a:prstGeom prst="rect">
            <a:avLst/>
          </a:prstGeom>
          <a:noFill/>
          <a:ln>
            <a:noFill/>
          </a:ln>
        </p:spPr>
      </p:pic>
      <p:sp>
        <p:nvSpPr>
          <p:cNvPr id="407" name="Google Shape;407;g32c08df7a2f_0_2384">
            <a:extLst>
              <a:ext uri="{FF2B5EF4-FFF2-40B4-BE49-F238E27FC236}">
                <a16:creationId xmlns:a16="http://schemas.microsoft.com/office/drawing/2014/main" id="{292099D2-6D5E-A73C-1C57-3F97F677E690}"/>
              </a:ext>
            </a:extLst>
          </p:cNvPr>
          <p:cNvSpPr txBox="1"/>
          <p:nvPr/>
        </p:nvSpPr>
        <p:spPr>
          <a:xfrm>
            <a:off x="194300" y="1720675"/>
            <a:ext cx="2162400" cy="30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2"/>
                </a:solidFill>
                <a:latin typeface="Tahoma"/>
                <a:ea typeface="Tahoma"/>
                <a:cs typeface="Tahoma"/>
                <a:sym typeface="Tahoma"/>
              </a:rPr>
              <a:t>Appian AI Skills:</a:t>
            </a:r>
            <a:endParaRPr sz="1000" b="1" i="0" u="none" strike="noStrike" cap="none">
              <a:solidFill>
                <a:schemeClr val="dk2"/>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Tahoma"/>
                <a:ea typeface="Tahoma"/>
                <a:cs typeface="Tahoma"/>
                <a:sym typeface="Tahoma"/>
              </a:rPr>
              <a:t>Leverage native AI and machine learning (ML) services to make high-volume and routine tasks simple. </a:t>
            </a:r>
            <a:endParaRPr sz="7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Tahoma"/>
                <a:ea typeface="Tahoma"/>
                <a:cs typeface="Tahoma"/>
                <a:sym typeface="Tahoma"/>
              </a:rPr>
              <a:t>Document classification</a:t>
            </a:r>
            <a:r>
              <a:rPr lang="en" sz="700" b="0" i="0" u="none" strike="noStrike" cap="none">
                <a:solidFill>
                  <a:srgbClr val="000000"/>
                </a:solidFill>
                <a:latin typeface="Tahoma"/>
                <a:ea typeface="Tahoma"/>
                <a:cs typeface="Tahoma"/>
                <a:sym typeface="Tahoma"/>
              </a:rPr>
              <a:t>: Identify information within PDFs to classify document types, route them to the appropriate people, and ready them for processing with a custom-trained model. </a:t>
            </a:r>
            <a:endParaRPr sz="1500" b="0" i="0" u="none" strike="noStrike" cap="none">
              <a:solidFill>
                <a:srgbClr val="000000"/>
              </a:solidFill>
              <a:latin typeface="Tahoma"/>
              <a:ea typeface="Tahoma"/>
              <a:cs typeface="Tahoma"/>
              <a:sym typeface="Tahoma"/>
            </a:endParaRPr>
          </a:p>
        </p:txBody>
      </p:sp>
      <p:sp>
        <p:nvSpPr>
          <p:cNvPr id="408" name="Google Shape;408;g32c08df7a2f_0_2384">
            <a:extLst>
              <a:ext uri="{FF2B5EF4-FFF2-40B4-BE49-F238E27FC236}">
                <a16:creationId xmlns:a16="http://schemas.microsoft.com/office/drawing/2014/main" id="{243CBF6D-A0B8-3FB5-C55F-54237BBB1DF6}"/>
              </a:ext>
            </a:extLst>
          </p:cNvPr>
          <p:cNvSpPr txBox="1"/>
          <p:nvPr/>
        </p:nvSpPr>
        <p:spPr>
          <a:xfrm>
            <a:off x="194300" y="2942300"/>
            <a:ext cx="2162400" cy="68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Tahoma"/>
                <a:ea typeface="Tahoma"/>
                <a:cs typeface="Tahoma"/>
                <a:sym typeface="Tahoma"/>
              </a:rPr>
              <a:t>Email classification</a:t>
            </a:r>
            <a:r>
              <a:rPr lang="en" sz="700" b="0" i="0" u="none" strike="noStrike" cap="none">
                <a:solidFill>
                  <a:srgbClr val="000000"/>
                </a:solidFill>
                <a:latin typeface="Tahoma"/>
                <a:ea typeface="Tahoma"/>
                <a:cs typeface="Tahoma"/>
                <a:sym typeface="Tahoma"/>
              </a:rPr>
              <a:t>: Interpret and classify emails to automate communications like customer questions, feedback, and requests with your custom-trained model. </a:t>
            </a:r>
            <a:endParaRPr sz="7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Tahoma"/>
              <a:ea typeface="Tahoma"/>
              <a:cs typeface="Tahoma"/>
              <a:sym typeface="Tahoma"/>
            </a:endParaRPr>
          </a:p>
        </p:txBody>
      </p:sp>
      <p:sp>
        <p:nvSpPr>
          <p:cNvPr id="409" name="Google Shape;409;g32c08df7a2f_0_2384">
            <a:extLst>
              <a:ext uri="{FF2B5EF4-FFF2-40B4-BE49-F238E27FC236}">
                <a16:creationId xmlns:a16="http://schemas.microsoft.com/office/drawing/2014/main" id="{A513FE4E-1FF8-E0F4-9A70-0A5CB95D913C}"/>
              </a:ext>
            </a:extLst>
          </p:cNvPr>
          <p:cNvSpPr txBox="1"/>
          <p:nvPr/>
        </p:nvSpPr>
        <p:spPr>
          <a:xfrm>
            <a:off x="212093" y="3489275"/>
            <a:ext cx="2212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Tahoma"/>
                <a:ea typeface="Tahoma"/>
                <a:cs typeface="Tahoma"/>
                <a:sym typeface="Tahoma"/>
              </a:rPr>
              <a:t>Document extraction:</a:t>
            </a:r>
            <a:r>
              <a:rPr lang="en" sz="700" b="0" i="0" u="none" strike="noStrike" cap="none">
                <a:solidFill>
                  <a:srgbClr val="000000"/>
                </a:solidFill>
                <a:latin typeface="Tahoma"/>
                <a:ea typeface="Tahoma"/>
                <a:cs typeface="Tahoma"/>
                <a:sym typeface="Tahoma"/>
              </a:rPr>
              <a:t> Automatically pull critical information from semi-structured documents to make them usable in your applications, reducing manual entry and errors with a pre-built model.</a:t>
            </a:r>
            <a:endParaRPr sz="700" b="0" i="0" u="none" strike="noStrike" cap="none">
              <a:solidFill>
                <a:srgbClr val="000000"/>
              </a:solidFill>
              <a:latin typeface="Tahoma"/>
              <a:ea typeface="Tahoma"/>
              <a:cs typeface="Tahoma"/>
              <a:sym typeface="Tahoma"/>
            </a:endParaRPr>
          </a:p>
        </p:txBody>
      </p:sp>
      <p:sp>
        <p:nvSpPr>
          <p:cNvPr id="410" name="Google Shape;410;g32c08df7a2f_0_2384">
            <a:extLst>
              <a:ext uri="{FF2B5EF4-FFF2-40B4-BE49-F238E27FC236}">
                <a16:creationId xmlns:a16="http://schemas.microsoft.com/office/drawing/2014/main" id="{19E7F7C4-CFC6-EDD9-15C1-F7E65CA27BA7}"/>
              </a:ext>
            </a:extLst>
          </p:cNvPr>
          <p:cNvSpPr txBox="1"/>
          <p:nvPr/>
        </p:nvSpPr>
        <p:spPr>
          <a:xfrm>
            <a:off x="6794800" y="1702325"/>
            <a:ext cx="2162400" cy="965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600"/>
              <a:buFont typeface="Lato"/>
              <a:buNone/>
            </a:pPr>
            <a:r>
              <a:rPr lang="en" sz="1000" b="1" i="0" u="none" strike="noStrike" cap="none">
                <a:solidFill>
                  <a:schemeClr val="dk2"/>
                </a:solidFill>
                <a:latin typeface="Tahoma"/>
                <a:ea typeface="Tahoma"/>
                <a:cs typeface="Tahoma"/>
                <a:sym typeface="Tahoma"/>
              </a:rPr>
              <a:t>Appian Generative AI Plug-ins:</a:t>
            </a:r>
            <a:endParaRPr sz="600" b="0" i="0" u="none" strike="noStrike" cap="none">
              <a:solidFill>
                <a:schemeClr val="dk2"/>
              </a:solidFill>
              <a:latin typeface="Tahoma"/>
              <a:ea typeface="Tahoma"/>
              <a:cs typeface="Tahoma"/>
              <a:sym typeface="Tahoma"/>
            </a:endParaRPr>
          </a:p>
          <a:p>
            <a:pPr marL="0" marR="0" lvl="0" indent="0" algn="l" rtl="0">
              <a:lnSpc>
                <a:spcPct val="115000"/>
              </a:lnSpc>
              <a:spcBef>
                <a:spcPts val="0"/>
              </a:spcBef>
              <a:spcAft>
                <a:spcPts val="0"/>
              </a:spcAft>
              <a:buClr>
                <a:srgbClr val="000000"/>
              </a:buClr>
              <a:buSzPts val="700"/>
              <a:buFont typeface="Lato"/>
              <a:buNone/>
            </a:pPr>
            <a:endParaRPr sz="700" b="0" i="0" u="none" strike="noStrike" cap="none">
              <a:solidFill>
                <a:srgbClr val="000000"/>
              </a:solidFill>
              <a:latin typeface="Tahoma"/>
              <a:ea typeface="Tahoma"/>
              <a:cs typeface="Tahoma"/>
              <a:sym typeface="Tahoma"/>
            </a:endParaRPr>
          </a:p>
          <a:p>
            <a:pPr marL="0" marR="0" lvl="0" indent="0" algn="l" rtl="0">
              <a:lnSpc>
                <a:spcPct val="115000"/>
              </a:lnSpc>
              <a:spcBef>
                <a:spcPts val="0"/>
              </a:spcBef>
              <a:spcAft>
                <a:spcPts val="0"/>
              </a:spcAft>
              <a:buClr>
                <a:srgbClr val="000000"/>
              </a:buClr>
              <a:buSzPts val="700"/>
              <a:buFont typeface="Lato"/>
              <a:buNone/>
            </a:pPr>
            <a:r>
              <a:rPr lang="en" sz="700" b="0" i="0" u="none" strike="noStrike" cap="none">
                <a:solidFill>
                  <a:srgbClr val="000000"/>
                </a:solidFill>
                <a:latin typeface="Tahoma"/>
                <a:ea typeface="Tahoma"/>
                <a:cs typeface="Tahoma"/>
                <a:sym typeface="Tahoma"/>
              </a:rPr>
              <a:t>Leverage Appian and third-party services to build their own end-user AI capabilities, such as chatbots and custom search, in their applications. Plug-ins are available in the Appian AppMarket. </a:t>
            </a:r>
            <a:endParaRPr sz="700" b="0" i="0" u="none" strike="noStrike" cap="none">
              <a:solidFill>
                <a:srgbClr val="000000"/>
              </a:solidFill>
              <a:latin typeface="Tahoma"/>
              <a:ea typeface="Tahoma"/>
              <a:cs typeface="Tahoma"/>
              <a:sym typeface="Tahoma"/>
            </a:endParaRPr>
          </a:p>
        </p:txBody>
      </p:sp>
      <p:sp>
        <p:nvSpPr>
          <p:cNvPr id="411" name="Google Shape;411;g32c08df7a2f_0_2384">
            <a:extLst>
              <a:ext uri="{FF2B5EF4-FFF2-40B4-BE49-F238E27FC236}">
                <a16:creationId xmlns:a16="http://schemas.microsoft.com/office/drawing/2014/main" id="{AE5AB88F-3462-1BEA-9B38-8883331D1A37}"/>
              </a:ext>
            </a:extLst>
          </p:cNvPr>
          <p:cNvSpPr txBox="1"/>
          <p:nvPr/>
        </p:nvSpPr>
        <p:spPr>
          <a:xfrm>
            <a:off x="6787300" y="2789900"/>
            <a:ext cx="2288400" cy="841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600"/>
              <a:buFont typeface="Lato"/>
              <a:buNone/>
            </a:pPr>
            <a:r>
              <a:rPr lang="en" sz="1000" b="1" i="0" u="none" strike="noStrike" cap="none">
                <a:solidFill>
                  <a:schemeClr val="dk2"/>
                </a:solidFill>
                <a:latin typeface="Tahoma"/>
                <a:ea typeface="Tahoma"/>
                <a:cs typeface="Tahoma"/>
                <a:sym typeface="Tahoma"/>
              </a:rPr>
              <a:t>Appian AI Copilot:</a:t>
            </a:r>
            <a:endParaRPr sz="600" b="0" i="0" u="none" strike="noStrike" cap="none">
              <a:solidFill>
                <a:schemeClr val="dk2"/>
              </a:solidFill>
              <a:highlight>
                <a:srgbClr val="FFFFFF"/>
              </a:highlight>
              <a:latin typeface="Merriweather"/>
              <a:ea typeface="Merriweather"/>
              <a:cs typeface="Merriweather"/>
              <a:sym typeface="Merriweather"/>
            </a:endParaRPr>
          </a:p>
          <a:p>
            <a:pPr marL="0" marR="0" lvl="0" indent="0" algn="l" rtl="0">
              <a:lnSpc>
                <a:spcPct val="115000"/>
              </a:lnSpc>
              <a:spcBef>
                <a:spcPts val="0"/>
              </a:spcBef>
              <a:spcAft>
                <a:spcPts val="0"/>
              </a:spcAft>
              <a:buClr>
                <a:srgbClr val="000000"/>
              </a:buClr>
              <a:buSzPts val="700"/>
              <a:buFont typeface="Lato"/>
              <a:buNone/>
            </a:pPr>
            <a:endParaRPr sz="700" b="0" i="0" u="none" strike="noStrike" cap="none">
              <a:solidFill>
                <a:srgbClr val="000000"/>
              </a:solidFill>
              <a:latin typeface="Tahoma"/>
              <a:ea typeface="Tahoma"/>
              <a:cs typeface="Tahoma"/>
              <a:sym typeface="Tahoma"/>
            </a:endParaRPr>
          </a:p>
          <a:p>
            <a:pPr marL="0" marR="0" lvl="0" indent="0" algn="l" rtl="0">
              <a:lnSpc>
                <a:spcPct val="115000"/>
              </a:lnSpc>
              <a:spcBef>
                <a:spcPts val="0"/>
              </a:spcBef>
              <a:spcAft>
                <a:spcPts val="0"/>
              </a:spcAft>
              <a:buClr>
                <a:srgbClr val="000000"/>
              </a:buClr>
              <a:buSzPts val="700"/>
              <a:buFont typeface="Lato"/>
              <a:buNone/>
            </a:pPr>
            <a:r>
              <a:rPr lang="en" sz="700" b="0" i="0" u="none" strike="noStrike" cap="none">
                <a:solidFill>
                  <a:srgbClr val="000000"/>
                </a:solidFill>
                <a:latin typeface="Tahoma"/>
                <a:ea typeface="Tahoma"/>
                <a:cs typeface="Tahoma"/>
                <a:sym typeface="Tahoma"/>
              </a:rPr>
              <a:t>A design assistant in Appian Designer that leverages generative AI to accelerate the delivery of new applications. </a:t>
            </a:r>
            <a:endParaRPr sz="1500" b="0" i="0" u="none" strike="noStrike" cap="none">
              <a:solidFill>
                <a:srgbClr val="000000"/>
              </a:solidFill>
              <a:latin typeface="Arial"/>
              <a:ea typeface="Arial"/>
              <a:cs typeface="Arial"/>
              <a:sym typeface="Arial"/>
            </a:endParaRPr>
          </a:p>
        </p:txBody>
      </p:sp>
      <p:sp>
        <p:nvSpPr>
          <p:cNvPr id="412" name="Google Shape;412;g32c08df7a2f_0_2384">
            <a:extLst>
              <a:ext uri="{FF2B5EF4-FFF2-40B4-BE49-F238E27FC236}">
                <a16:creationId xmlns:a16="http://schemas.microsoft.com/office/drawing/2014/main" id="{C3C5F023-3EF9-9409-DEB1-FAE24E15401B}"/>
              </a:ext>
            </a:extLst>
          </p:cNvPr>
          <p:cNvSpPr txBox="1"/>
          <p:nvPr/>
        </p:nvSpPr>
        <p:spPr>
          <a:xfrm>
            <a:off x="1985875" y="540125"/>
            <a:ext cx="5255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94118"/>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3" name="Google Shape;413;g32c08df7a2f_0_2384">
            <a:extLst>
              <a:ext uri="{FF2B5EF4-FFF2-40B4-BE49-F238E27FC236}">
                <a16:creationId xmlns:a16="http://schemas.microsoft.com/office/drawing/2014/main" id="{7E7DE4D6-CFEE-5460-CDD5-4AF20A925924}"/>
              </a:ext>
            </a:extLst>
          </p:cNvPr>
          <p:cNvPicPr preferRelativeResize="0"/>
          <p:nvPr/>
        </p:nvPicPr>
        <p:blipFill rotWithShape="1">
          <a:blip r:embed="rId4">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42153093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17">
          <a:extLst>
            <a:ext uri="{FF2B5EF4-FFF2-40B4-BE49-F238E27FC236}">
              <a16:creationId xmlns:a16="http://schemas.microsoft.com/office/drawing/2014/main" id="{AD12C753-058B-9EDB-28F1-F4E4630678AC}"/>
            </a:ext>
          </a:extLst>
        </p:cNvPr>
        <p:cNvGrpSpPr/>
        <p:nvPr/>
      </p:nvGrpSpPr>
      <p:grpSpPr>
        <a:xfrm>
          <a:off x="0" y="0"/>
          <a:ext cx="0" cy="0"/>
          <a:chOff x="0" y="0"/>
          <a:chExt cx="0" cy="0"/>
        </a:xfrm>
      </p:grpSpPr>
      <p:sp>
        <p:nvSpPr>
          <p:cNvPr id="418" name="Google Shape;418;g2827e65ead6_0_53">
            <a:extLst>
              <a:ext uri="{FF2B5EF4-FFF2-40B4-BE49-F238E27FC236}">
                <a16:creationId xmlns:a16="http://schemas.microsoft.com/office/drawing/2014/main" id="{CA941C9F-5428-E498-571A-11F09A2A13CF}"/>
              </a:ext>
            </a:extLst>
          </p:cNvPr>
          <p:cNvSpPr txBox="1">
            <a:spLocks noGrp="1"/>
          </p:cNvSpPr>
          <p:nvPr>
            <p:ph type="title"/>
          </p:nvPr>
        </p:nvSpPr>
        <p:spPr>
          <a:xfrm>
            <a:off x="357925" y="266700"/>
            <a:ext cx="7768200" cy="459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400"/>
              <a:buNone/>
            </a:pPr>
            <a:r>
              <a:rPr lang="en" sz="2400" b="1"/>
              <a:t>Accenture AI Use Cases</a:t>
            </a:r>
            <a:endParaRPr sz="2400" b="1"/>
          </a:p>
        </p:txBody>
      </p:sp>
      <p:sp>
        <p:nvSpPr>
          <p:cNvPr id="419" name="Google Shape;419;g2827e65ead6_0_53">
            <a:extLst>
              <a:ext uri="{FF2B5EF4-FFF2-40B4-BE49-F238E27FC236}">
                <a16:creationId xmlns:a16="http://schemas.microsoft.com/office/drawing/2014/main" id="{037C1651-27B7-48D7-B51D-F5AEC9DD4D6E}"/>
              </a:ext>
            </a:extLst>
          </p:cNvPr>
          <p:cNvSpPr txBox="1">
            <a:spLocks noGrp="1"/>
          </p:cNvSpPr>
          <p:nvPr>
            <p:ph type="sldNum" idx="12"/>
          </p:nvPr>
        </p:nvSpPr>
        <p:spPr>
          <a:xfrm>
            <a:off x="239530" y="483986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700"/>
              <a:buNone/>
            </a:pPr>
            <a:fld id="{00000000-1234-1234-1234-123412341234}" type="slidenum">
              <a:rPr lang="en"/>
              <a:t>101</a:t>
            </a:fld>
            <a:endParaRPr/>
          </a:p>
        </p:txBody>
      </p:sp>
      <p:graphicFrame>
        <p:nvGraphicFramePr>
          <p:cNvPr id="420" name="Google Shape;420;g2827e65ead6_0_53">
            <a:extLst>
              <a:ext uri="{FF2B5EF4-FFF2-40B4-BE49-F238E27FC236}">
                <a16:creationId xmlns:a16="http://schemas.microsoft.com/office/drawing/2014/main" id="{2993EDF9-8C9C-FB93-393A-61E3F94802AC}"/>
              </a:ext>
            </a:extLst>
          </p:cNvPr>
          <p:cNvGraphicFramePr/>
          <p:nvPr/>
        </p:nvGraphicFramePr>
        <p:xfrm>
          <a:off x="357925" y="869600"/>
          <a:ext cx="3000000" cy="3000000"/>
        </p:xfrm>
        <a:graphic>
          <a:graphicData uri="http://schemas.openxmlformats.org/drawingml/2006/table">
            <a:tbl>
              <a:tblPr>
                <a:noFill/>
                <a:tableStyleId>{B606C591-869F-4ADA-BF4F-D2B1F8E89CE5}</a:tableStyleId>
              </a:tblPr>
              <a:tblGrid>
                <a:gridCol w="893800">
                  <a:extLst>
                    <a:ext uri="{9D8B030D-6E8A-4147-A177-3AD203B41FA5}">
                      <a16:colId xmlns:a16="http://schemas.microsoft.com/office/drawing/2014/main" val="20000"/>
                    </a:ext>
                  </a:extLst>
                </a:gridCol>
                <a:gridCol w="3660200">
                  <a:extLst>
                    <a:ext uri="{9D8B030D-6E8A-4147-A177-3AD203B41FA5}">
                      <a16:colId xmlns:a16="http://schemas.microsoft.com/office/drawing/2014/main" val="20001"/>
                    </a:ext>
                  </a:extLst>
                </a:gridCol>
                <a:gridCol w="36247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dk2"/>
                          </a:solidFill>
                        </a:rPr>
                        <a:t>Feature</a:t>
                      </a:r>
                      <a:endParaRPr sz="1000" b="1" u="none" strike="noStrike" cap="none">
                        <a:solidFill>
                          <a:schemeClr val="dk2"/>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dk2"/>
                          </a:solidFill>
                        </a:rPr>
                        <a:t>Use Cases </a:t>
                      </a:r>
                      <a:endParaRPr sz="1400" u="none" strike="noStrike" cap="none">
                        <a:solidFill>
                          <a:schemeClr val="dk2"/>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dk2"/>
                          </a:solidFill>
                        </a:rPr>
                        <a:t>Solution </a:t>
                      </a:r>
                      <a:endParaRPr sz="1400" u="none" strike="noStrike" cap="none">
                        <a:solidFill>
                          <a:srgbClr val="FF0000"/>
                        </a:solidFill>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t>AI</a:t>
                      </a:r>
                      <a:endParaRPr sz="1200" b="1" u="none" strike="noStrike" cap="none"/>
                    </a:p>
                  </a:txBody>
                  <a:tcPr marL="91425" marR="91425" marT="91425" marB="91425"/>
                </a:tc>
                <a:tc>
                  <a:txBody>
                    <a:bodyPr/>
                    <a:lstStyle/>
                    <a:p>
                      <a:pPr marL="228600" marR="0" lvl="0" indent="-222250" algn="l" rtl="0">
                        <a:lnSpc>
                          <a:spcPct val="115000"/>
                        </a:lnSpc>
                        <a:spcBef>
                          <a:spcPts val="0"/>
                        </a:spcBef>
                        <a:spcAft>
                          <a:spcPts val="0"/>
                        </a:spcAft>
                        <a:buClr>
                          <a:srgbClr val="1F1F1F"/>
                        </a:buClr>
                        <a:buSzPts val="800"/>
                        <a:buFont typeface="Arial"/>
                        <a:buChar char="●"/>
                      </a:pPr>
                      <a:r>
                        <a:rPr lang="en" sz="800" b="1">
                          <a:solidFill>
                            <a:srgbClr val="1F1F1F"/>
                          </a:solidFill>
                          <a:highlight>
                            <a:schemeClr val="lt1"/>
                          </a:highlight>
                        </a:rPr>
                        <a:t>Reconciliation</a:t>
                      </a:r>
                      <a:r>
                        <a:rPr lang="en" sz="800" u="none" strike="noStrike" cap="none">
                          <a:solidFill>
                            <a:srgbClr val="1F1F1F"/>
                          </a:solidFill>
                          <a:highlight>
                            <a:schemeClr val="lt1"/>
                          </a:highlight>
                        </a:rPr>
                        <a:t>:</a:t>
                      </a:r>
                      <a:r>
                        <a:rPr lang="en" sz="800" u="none" strike="noStrike" cap="none">
                          <a:solidFill>
                            <a:srgbClr val="1F1F1F"/>
                          </a:solidFill>
                        </a:rPr>
                        <a:t>In the RTR application, users upload a support file to match open items from the system. The extracted records from the support file and selected open items are passed to Gen AI for automated matching. Once the matching is complete, the system displays a user interface for reviewing, verifying, and approving the matched data.</a:t>
                      </a:r>
                      <a:endParaRPr/>
                    </a:p>
                    <a:p>
                      <a:pPr marL="228600" marR="0" lvl="0" indent="-171450" algn="l" rtl="0">
                        <a:lnSpc>
                          <a:spcPct val="115000"/>
                        </a:lnSpc>
                        <a:spcBef>
                          <a:spcPts val="0"/>
                        </a:spcBef>
                        <a:spcAft>
                          <a:spcPts val="0"/>
                        </a:spcAft>
                        <a:buClr>
                          <a:srgbClr val="1F1F1F"/>
                        </a:buClr>
                        <a:buSzPts val="800"/>
                        <a:buFont typeface="Arial"/>
                        <a:buNone/>
                      </a:pPr>
                      <a:endParaRPr sz="800" b="1" u="none" strike="noStrike" cap="none">
                        <a:solidFill>
                          <a:srgbClr val="1F1F1F"/>
                        </a:solidFill>
                      </a:endParaRPr>
                    </a:p>
                    <a:p>
                      <a:pPr marL="228600" marR="0" lvl="0" indent="-222250" algn="l" rtl="0">
                        <a:lnSpc>
                          <a:spcPct val="115000"/>
                        </a:lnSpc>
                        <a:spcBef>
                          <a:spcPts val="0"/>
                        </a:spcBef>
                        <a:spcAft>
                          <a:spcPts val="0"/>
                        </a:spcAft>
                        <a:buClr>
                          <a:srgbClr val="1F1F1F"/>
                        </a:buClr>
                        <a:buSzPts val="800"/>
                        <a:buFont typeface="Arial"/>
                        <a:buChar char="●"/>
                      </a:pPr>
                      <a:r>
                        <a:rPr lang="en" sz="800" b="1" u="none" strike="noStrike" cap="none">
                          <a:solidFill>
                            <a:srgbClr val="1F1F1F"/>
                          </a:solidFill>
                          <a:highlight>
                            <a:schemeClr val="lt1"/>
                          </a:highlight>
                        </a:rPr>
                        <a:t>Bank Statement Extraction</a:t>
                      </a:r>
                      <a:r>
                        <a:rPr lang="en" sz="800" u="none" strike="noStrike" cap="none">
                          <a:solidFill>
                            <a:srgbClr val="1F1F1F"/>
                          </a:solidFill>
                          <a:highlight>
                            <a:schemeClr val="lt1"/>
                          </a:highlight>
                        </a:rPr>
                        <a:t>: </a:t>
                      </a:r>
                      <a:r>
                        <a:rPr lang="en" sz="800">
                          <a:solidFill>
                            <a:srgbClr val="1F1F1F"/>
                          </a:solidFill>
                          <a:highlight>
                            <a:schemeClr val="lt1"/>
                          </a:highlight>
                        </a:rPr>
                        <a:t>Extract bank statement details from various clients, handling differently structured statements to ensure accurate data extraction.</a:t>
                      </a:r>
                      <a:endParaRPr sz="800">
                        <a:solidFill>
                          <a:srgbClr val="1F1F1F"/>
                        </a:solidFill>
                        <a:highlight>
                          <a:schemeClr val="lt1"/>
                        </a:highlight>
                      </a:endParaRPr>
                    </a:p>
                    <a:p>
                      <a:pPr marL="6350" marR="0" lvl="0" indent="0" algn="l" rtl="0">
                        <a:lnSpc>
                          <a:spcPct val="115000"/>
                        </a:lnSpc>
                        <a:spcBef>
                          <a:spcPts val="0"/>
                        </a:spcBef>
                        <a:spcAft>
                          <a:spcPts val="0"/>
                        </a:spcAft>
                        <a:buClr>
                          <a:srgbClr val="1F1F1F"/>
                        </a:buClr>
                        <a:buSzPts val="800"/>
                        <a:buFont typeface="Arial"/>
                        <a:buNone/>
                      </a:pPr>
                      <a:endParaRPr sz="800" u="none" strike="noStrike" cap="none">
                        <a:solidFill>
                          <a:srgbClr val="1F1F1F"/>
                        </a:solidFill>
                        <a:highlight>
                          <a:srgbClr val="FF0000"/>
                        </a:highlight>
                      </a:endParaRPr>
                    </a:p>
                    <a:p>
                      <a:pPr marL="228600" marR="0" lvl="0" indent="-222250" algn="l" rtl="0">
                        <a:lnSpc>
                          <a:spcPct val="115000"/>
                        </a:lnSpc>
                        <a:spcBef>
                          <a:spcPts val="0"/>
                        </a:spcBef>
                        <a:spcAft>
                          <a:spcPts val="0"/>
                        </a:spcAft>
                        <a:buClr>
                          <a:srgbClr val="1F1F1F"/>
                        </a:buClr>
                        <a:buSzPts val="800"/>
                        <a:buFont typeface="Arial"/>
                        <a:buChar char="●"/>
                      </a:pPr>
                      <a:r>
                        <a:rPr lang="en" sz="800" b="1" i="0" u="none" strike="noStrike" cap="none">
                          <a:solidFill>
                            <a:srgbClr val="1F1F1F"/>
                          </a:solidFill>
                          <a:highlight>
                            <a:schemeClr val="lt1"/>
                          </a:highlight>
                          <a:latin typeface="Arial"/>
                          <a:ea typeface="Arial"/>
                          <a:cs typeface="Arial"/>
                          <a:sym typeface="Arial"/>
                        </a:rPr>
                        <a:t>Copilot Assistant: </a:t>
                      </a:r>
                      <a:r>
                        <a:rPr lang="en" sz="1400" b="0" i="0" u="none" strike="noStrike" cap="none">
                          <a:solidFill>
                            <a:srgbClr val="000000"/>
                          </a:solidFill>
                          <a:highlight>
                            <a:schemeClr val="lt1"/>
                          </a:highlight>
                          <a:latin typeface="Arial"/>
                          <a:ea typeface="Arial"/>
                          <a:cs typeface="Arial"/>
                          <a:sym typeface="Arial"/>
                        </a:rPr>
                        <a:t> </a:t>
                      </a:r>
                      <a:r>
                        <a:rPr lang="en" sz="800">
                          <a:solidFill>
                            <a:srgbClr val="1F1F1F"/>
                          </a:solidFill>
                          <a:highlight>
                            <a:schemeClr val="lt1"/>
                          </a:highlight>
                        </a:rPr>
                        <a:t>Copilot assistant to guide business users through the next steps needed to complete complex, dynamic forms by providing real-time instructions, context-aware tips, and validation checks.</a:t>
                      </a:r>
                      <a:endParaRPr/>
                    </a:p>
                    <a:p>
                      <a:pPr marL="6350" marR="0" lvl="0" indent="0" algn="l" rtl="0">
                        <a:lnSpc>
                          <a:spcPct val="115000"/>
                        </a:lnSpc>
                        <a:spcBef>
                          <a:spcPts val="0"/>
                        </a:spcBef>
                        <a:spcAft>
                          <a:spcPts val="0"/>
                        </a:spcAft>
                        <a:buClr>
                          <a:srgbClr val="1F1F1F"/>
                        </a:buClr>
                        <a:buSzPts val="800"/>
                        <a:buFont typeface="Arial"/>
                        <a:buNone/>
                      </a:pPr>
                      <a:endParaRPr sz="800" b="0" i="0" u="none" strike="noStrike" cap="none">
                        <a:solidFill>
                          <a:srgbClr val="1F1F1F"/>
                        </a:solidFill>
                        <a:highlight>
                          <a:schemeClr val="lt1"/>
                        </a:highlight>
                        <a:latin typeface="Arial"/>
                        <a:ea typeface="Arial"/>
                        <a:cs typeface="Arial"/>
                        <a:sym typeface="Arial"/>
                      </a:endParaRPr>
                    </a:p>
                    <a:p>
                      <a:pPr marL="228600" marR="0" lvl="0" indent="-222250" algn="l" rtl="0">
                        <a:lnSpc>
                          <a:spcPct val="115000"/>
                        </a:lnSpc>
                        <a:spcBef>
                          <a:spcPts val="0"/>
                        </a:spcBef>
                        <a:spcAft>
                          <a:spcPts val="0"/>
                        </a:spcAft>
                        <a:buClr>
                          <a:srgbClr val="1F1F1F"/>
                        </a:buClr>
                        <a:buSzPts val="800"/>
                        <a:buFont typeface="Arial"/>
                        <a:buChar char="●"/>
                      </a:pPr>
                      <a:r>
                        <a:rPr lang="en" sz="800" b="1" i="0" u="none" strike="noStrike" cap="none">
                          <a:solidFill>
                            <a:srgbClr val="1F1F1F"/>
                          </a:solidFill>
                          <a:highlight>
                            <a:schemeClr val="lt1"/>
                          </a:highlight>
                          <a:latin typeface="Arial"/>
                          <a:ea typeface="Arial"/>
                          <a:cs typeface="Arial"/>
                          <a:sym typeface="Arial"/>
                        </a:rPr>
                        <a:t>Email Ingestion: </a:t>
                      </a:r>
                      <a:r>
                        <a:rPr lang="en" sz="800">
                          <a:solidFill>
                            <a:srgbClr val="1F1F1F"/>
                          </a:solidFill>
                          <a:highlight>
                            <a:schemeClr val="lt1"/>
                          </a:highlight>
                        </a:rPr>
                        <a:t>Read emails from a shared Outlook mailbox, extract the email content along with any attachments, and send an acknowledgment response through the same shared mailbox.</a:t>
                      </a:r>
                      <a:endParaRPr sz="800">
                        <a:solidFill>
                          <a:srgbClr val="1F1F1F"/>
                        </a:solidFill>
                        <a:highlight>
                          <a:schemeClr val="lt1"/>
                        </a:highlight>
                      </a:endParaRPr>
                    </a:p>
                    <a:p>
                      <a:pPr marL="457200" marR="0" lvl="0" indent="0" algn="l" rtl="0">
                        <a:lnSpc>
                          <a:spcPct val="115000"/>
                        </a:lnSpc>
                        <a:spcBef>
                          <a:spcPts val="0"/>
                        </a:spcBef>
                        <a:spcAft>
                          <a:spcPts val="0"/>
                        </a:spcAft>
                        <a:buNone/>
                      </a:pPr>
                      <a:endParaRPr sz="800">
                        <a:solidFill>
                          <a:srgbClr val="1F1F1F"/>
                        </a:solidFill>
                        <a:highlight>
                          <a:schemeClr val="lt1"/>
                        </a:highlight>
                      </a:endParaRPr>
                    </a:p>
                    <a:p>
                      <a:pPr marL="228600" marR="0" lvl="0" indent="-171450" algn="l" rtl="0">
                        <a:lnSpc>
                          <a:spcPct val="115000"/>
                        </a:lnSpc>
                        <a:spcBef>
                          <a:spcPts val="0"/>
                        </a:spcBef>
                        <a:spcAft>
                          <a:spcPts val="0"/>
                        </a:spcAft>
                        <a:buClr>
                          <a:srgbClr val="1F1F1F"/>
                        </a:buClr>
                        <a:buSzPts val="800"/>
                        <a:buFont typeface="Arial"/>
                        <a:buNone/>
                      </a:pPr>
                      <a:endParaRPr sz="900" u="none" strike="noStrike" cap="none">
                        <a:solidFill>
                          <a:srgbClr val="1F1F1F"/>
                        </a:solidFill>
                        <a:highlight>
                          <a:schemeClr val="lt1"/>
                        </a:highlight>
                      </a:endParaRPr>
                    </a:p>
                  </a:txBody>
                  <a:tcPr marL="91425" marR="91425" marT="91425" marB="91425"/>
                </a:tc>
                <a:tc>
                  <a:txBody>
                    <a:bodyPr/>
                    <a:lstStyle/>
                    <a:p>
                      <a:pPr marL="457200" lvl="0" indent="-279400" algn="l" rtl="0">
                        <a:lnSpc>
                          <a:spcPct val="115000"/>
                        </a:lnSpc>
                        <a:spcBef>
                          <a:spcPts val="0"/>
                        </a:spcBef>
                        <a:spcAft>
                          <a:spcPts val="0"/>
                        </a:spcAft>
                        <a:buSzPts val="800"/>
                        <a:buChar char="●"/>
                      </a:pPr>
                      <a:r>
                        <a:rPr lang="en" sz="800">
                          <a:highlight>
                            <a:schemeClr val="lt1"/>
                          </a:highlight>
                        </a:rPr>
                        <a:t>The </a:t>
                      </a:r>
                      <a:r>
                        <a:rPr lang="en" sz="800" b="1">
                          <a:highlight>
                            <a:schemeClr val="lt1"/>
                          </a:highlight>
                        </a:rPr>
                        <a:t>Prompt Builder AI Skill</a:t>
                      </a:r>
                      <a:r>
                        <a:rPr lang="en" sz="800">
                          <a:highlight>
                            <a:schemeClr val="lt1"/>
                          </a:highlight>
                        </a:rPr>
                        <a:t> allows users to create generative AI prompts for their processes. It's part of Appian's Private AI umbrella, which lets users use AI and machine learning (ML) while maintaining control over their AI processing.</a:t>
                      </a:r>
                      <a:br>
                        <a:rPr lang="en" sz="800">
                          <a:highlight>
                            <a:schemeClr val="lt1"/>
                          </a:highlight>
                        </a:rPr>
                      </a:b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Document classification</a:t>
                      </a:r>
                      <a:r>
                        <a:rPr lang="en" sz="800">
                          <a:highlight>
                            <a:schemeClr val="lt1"/>
                          </a:highlight>
                        </a:rPr>
                        <a:t>: Identify information within PDFs to classify document types, route them to the appropriate people, and ready them for processing with a custom-trained model. </a:t>
                      </a:r>
                      <a:endParaRPr sz="800">
                        <a:highlight>
                          <a:schemeClr val="lt1"/>
                        </a:highlight>
                      </a:endParaRPr>
                    </a:p>
                    <a:p>
                      <a:pPr marL="0" lvl="0" indent="0" algn="l" rtl="0">
                        <a:lnSpc>
                          <a:spcPct val="115000"/>
                        </a:lnSpc>
                        <a:spcBef>
                          <a:spcPts val="0"/>
                        </a:spcBef>
                        <a:spcAft>
                          <a:spcPts val="0"/>
                        </a:spcAft>
                        <a:buNone/>
                      </a:pP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Document extraction</a:t>
                      </a:r>
                      <a:r>
                        <a:rPr lang="en" sz="800">
                          <a:highlight>
                            <a:schemeClr val="lt1"/>
                          </a:highlight>
                        </a:rPr>
                        <a:t>: Automatically pull critical information from semi-structured documents to make them usable in your applications, reducing manual entry and errors with a pre-built model.</a:t>
                      </a:r>
                      <a:br>
                        <a:rPr lang="en" sz="800">
                          <a:highlight>
                            <a:schemeClr val="lt1"/>
                          </a:highlight>
                        </a:rPr>
                      </a:b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Advanced IDP Tools </a:t>
                      </a:r>
                      <a:r>
                        <a:rPr lang="en" sz="800">
                          <a:highlight>
                            <a:schemeClr val="lt1"/>
                          </a:highlight>
                        </a:rPr>
                        <a:t>: Automatically pull critical information from unstructured complex  documents to make them usable in your applications, reducing manual entry and errors.</a:t>
                      </a:r>
                      <a:endParaRPr sz="800">
                        <a:highlight>
                          <a:schemeClr val="lt1"/>
                        </a:highlight>
                      </a:endParaRPr>
                    </a:p>
                    <a:p>
                      <a:pPr marL="457200" lvl="0" indent="0" algn="l" rtl="0">
                        <a:lnSpc>
                          <a:spcPct val="115000"/>
                        </a:lnSpc>
                        <a:spcBef>
                          <a:spcPts val="0"/>
                        </a:spcBef>
                        <a:spcAft>
                          <a:spcPts val="0"/>
                        </a:spcAft>
                        <a:buNone/>
                      </a:pP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MS Mail Email Graph</a:t>
                      </a:r>
                      <a:r>
                        <a:rPr lang="en" sz="800">
                          <a:highlight>
                            <a:schemeClr val="lt1"/>
                          </a:highlight>
                        </a:rPr>
                        <a:t> Plugin  to connect to  extract the data from the Microsoft Exchange server using the MS Graph API</a:t>
                      </a:r>
                      <a:endParaRPr sz="800">
                        <a:highlight>
                          <a:schemeClr val="lt1"/>
                        </a:highlight>
                      </a:endParaRPr>
                    </a:p>
                    <a:p>
                      <a:pPr marL="457200" marR="0" lvl="0" indent="0" algn="l" rtl="0">
                        <a:lnSpc>
                          <a:spcPct val="115000"/>
                        </a:lnSpc>
                        <a:spcBef>
                          <a:spcPts val="0"/>
                        </a:spcBef>
                        <a:spcAft>
                          <a:spcPts val="0"/>
                        </a:spcAft>
                        <a:buNone/>
                      </a:pPr>
                      <a:endParaRPr sz="800">
                        <a:highlight>
                          <a:schemeClr val="lt1"/>
                        </a:highlight>
                      </a:endParaRPr>
                    </a:p>
                  </a:txBody>
                  <a:tcPr marL="91425" marR="91425" marT="91425" marB="91425"/>
                </a:tc>
                <a:extLst>
                  <a:ext uri="{0D108BD9-81ED-4DB2-BD59-A6C34878D82A}">
                    <a16:rowId xmlns:a16="http://schemas.microsoft.com/office/drawing/2014/main" val="10001"/>
                  </a:ext>
                </a:extLst>
              </a:tr>
            </a:tbl>
          </a:graphicData>
        </a:graphic>
      </p:graphicFrame>
      <p:pic>
        <p:nvPicPr>
          <p:cNvPr id="421" name="Google Shape;421;g2827e65ead6_0_53">
            <a:extLst>
              <a:ext uri="{FF2B5EF4-FFF2-40B4-BE49-F238E27FC236}">
                <a16:creationId xmlns:a16="http://schemas.microsoft.com/office/drawing/2014/main" id="{428E7CC6-9BA8-484D-FA32-17FB5C01FC21}"/>
              </a:ext>
            </a:extLst>
          </p:cNvPr>
          <p:cNvPicPr preferRelativeResize="0"/>
          <p:nvPr/>
        </p:nvPicPr>
        <p:blipFill rotWithShape="1">
          <a:blip r:embed="rId3">
            <a:alphaModFix/>
          </a:blip>
          <a:srcRect/>
          <a:stretch/>
        </p:blipFill>
        <p:spPr>
          <a:xfrm>
            <a:off x="357922" y="2185100"/>
            <a:ext cx="559200" cy="561900"/>
          </a:xfrm>
          <a:prstGeom prst="rect">
            <a:avLst/>
          </a:prstGeom>
          <a:noFill/>
          <a:ln>
            <a:noFill/>
          </a:ln>
        </p:spPr>
      </p:pic>
      <p:pic>
        <p:nvPicPr>
          <p:cNvPr id="422" name="Google Shape;422;g2827e65ead6_0_53">
            <a:extLst>
              <a:ext uri="{FF2B5EF4-FFF2-40B4-BE49-F238E27FC236}">
                <a16:creationId xmlns:a16="http://schemas.microsoft.com/office/drawing/2014/main" id="{0D7DA822-63D6-F06E-B8E9-12C9189ED0C4}"/>
              </a:ext>
            </a:extLst>
          </p:cNvPr>
          <p:cNvPicPr preferRelativeResize="0"/>
          <p:nvPr/>
        </p:nvPicPr>
        <p:blipFill rotWithShape="1">
          <a:blip r:embed="rId4">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34179494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3F8968A7-BF9E-DD63-CE8E-F1AD82D1903C}"/>
            </a:ext>
          </a:extLst>
        </p:cNvPr>
        <p:cNvGrpSpPr/>
        <p:nvPr/>
      </p:nvGrpSpPr>
      <p:grpSpPr>
        <a:xfrm>
          <a:off x="0" y="0"/>
          <a:ext cx="0" cy="0"/>
          <a:chOff x="0" y="0"/>
          <a:chExt cx="0" cy="0"/>
        </a:xfrm>
      </p:grpSpPr>
      <p:sp>
        <p:nvSpPr>
          <p:cNvPr id="427" name="Google Shape;427;g32c08df7a2f_0_2250">
            <a:extLst>
              <a:ext uri="{FF2B5EF4-FFF2-40B4-BE49-F238E27FC236}">
                <a16:creationId xmlns:a16="http://schemas.microsoft.com/office/drawing/2014/main" id="{3AF71865-5663-6CB6-8299-5251F5169B04}"/>
              </a:ext>
            </a:extLst>
          </p:cNvPr>
          <p:cNvSpPr txBox="1">
            <a:spLocks noGrp="1"/>
          </p:cNvSpPr>
          <p:nvPr>
            <p:ph type="title"/>
          </p:nvPr>
        </p:nvSpPr>
        <p:spPr>
          <a:xfrm>
            <a:off x="443475" y="251450"/>
            <a:ext cx="7682700" cy="459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400"/>
              <a:buNone/>
            </a:pPr>
            <a:r>
              <a:rPr lang="en" sz="2400" b="1"/>
              <a:t>Process HQ</a:t>
            </a:r>
            <a:endParaRPr sz="2400" b="1"/>
          </a:p>
        </p:txBody>
      </p:sp>
      <p:sp>
        <p:nvSpPr>
          <p:cNvPr id="428" name="Google Shape;428;g32c08df7a2f_0_2250">
            <a:extLst>
              <a:ext uri="{FF2B5EF4-FFF2-40B4-BE49-F238E27FC236}">
                <a16:creationId xmlns:a16="http://schemas.microsoft.com/office/drawing/2014/main" id="{6DA761FF-7099-20B2-02AF-DB0BCB76698E}"/>
              </a:ext>
            </a:extLst>
          </p:cNvPr>
          <p:cNvSpPr txBox="1">
            <a:spLocks noGrp="1"/>
          </p:cNvSpPr>
          <p:nvPr>
            <p:ph type="sldNum" idx="12"/>
          </p:nvPr>
        </p:nvSpPr>
        <p:spPr>
          <a:xfrm>
            <a:off x="239530" y="483986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700"/>
              <a:buNone/>
            </a:pPr>
            <a:fld id="{00000000-1234-1234-1234-123412341234}" type="slidenum">
              <a:rPr lang="en"/>
              <a:t>102</a:t>
            </a:fld>
            <a:endParaRPr/>
          </a:p>
        </p:txBody>
      </p:sp>
      <p:pic>
        <p:nvPicPr>
          <p:cNvPr id="429" name="Google Shape;429;g32c08df7a2f_0_2250">
            <a:extLst>
              <a:ext uri="{FF2B5EF4-FFF2-40B4-BE49-F238E27FC236}">
                <a16:creationId xmlns:a16="http://schemas.microsoft.com/office/drawing/2014/main" id="{50D62218-777B-99A3-CE78-65D36EA7E9BE}"/>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430" name="Google Shape;430;g32c08df7a2f_0_2250">
            <a:extLst>
              <a:ext uri="{FF2B5EF4-FFF2-40B4-BE49-F238E27FC236}">
                <a16:creationId xmlns:a16="http://schemas.microsoft.com/office/drawing/2014/main" id="{5B8E4BC2-04F9-4C4C-FA96-5C43B3DBA8A7}"/>
              </a:ext>
            </a:extLst>
          </p:cNvPr>
          <p:cNvSpPr txBox="1"/>
          <p:nvPr/>
        </p:nvSpPr>
        <p:spPr>
          <a:xfrm>
            <a:off x="2296812" y="3415124"/>
            <a:ext cx="20754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solidFill>
                <a:schemeClr val="lt1"/>
              </a:solidFill>
              <a:latin typeface="Ubuntu"/>
              <a:ea typeface="Ubuntu"/>
              <a:cs typeface="Ubuntu"/>
              <a:sym typeface="Ubuntu"/>
            </a:endParaRPr>
          </a:p>
          <a:p>
            <a:pPr marL="0" lvl="0" indent="0" algn="ctr" rtl="0">
              <a:spcBef>
                <a:spcPts val="0"/>
              </a:spcBef>
              <a:spcAft>
                <a:spcPts val="0"/>
              </a:spcAft>
              <a:buNone/>
            </a:pPr>
            <a:endParaRPr>
              <a:solidFill>
                <a:schemeClr val="lt1"/>
              </a:solidFill>
              <a:latin typeface="Ubuntu"/>
              <a:ea typeface="Ubuntu"/>
              <a:cs typeface="Ubuntu"/>
              <a:sym typeface="Ubuntu"/>
            </a:endParaRPr>
          </a:p>
          <a:p>
            <a:pPr marL="0" lvl="0" indent="0" algn="ctr" rtl="0">
              <a:spcBef>
                <a:spcPts val="0"/>
              </a:spcBef>
              <a:spcAft>
                <a:spcPts val="0"/>
              </a:spcAft>
              <a:buNone/>
            </a:pPr>
            <a:endParaRPr>
              <a:solidFill>
                <a:schemeClr val="lt1"/>
              </a:solidFill>
              <a:latin typeface="Ubuntu"/>
              <a:ea typeface="Ubuntu"/>
              <a:cs typeface="Ubuntu"/>
              <a:sym typeface="Ubuntu"/>
            </a:endParaRPr>
          </a:p>
        </p:txBody>
      </p:sp>
      <p:pic>
        <p:nvPicPr>
          <p:cNvPr id="431" name="Google Shape;431;g32c08df7a2f_0_2250">
            <a:extLst>
              <a:ext uri="{FF2B5EF4-FFF2-40B4-BE49-F238E27FC236}">
                <a16:creationId xmlns:a16="http://schemas.microsoft.com/office/drawing/2014/main" id="{BAD3F708-EBA4-D729-D9D5-E72674570765}"/>
              </a:ext>
            </a:extLst>
          </p:cNvPr>
          <p:cNvPicPr preferRelativeResize="0"/>
          <p:nvPr/>
        </p:nvPicPr>
        <p:blipFill rotWithShape="1">
          <a:blip r:embed="rId4">
            <a:alphaModFix/>
          </a:blip>
          <a:srcRect r="25909"/>
          <a:stretch/>
        </p:blipFill>
        <p:spPr>
          <a:xfrm>
            <a:off x="4839752" y="1237375"/>
            <a:ext cx="4304252" cy="3168276"/>
          </a:xfrm>
          <a:prstGeom prst="rect">
            <a:avLst/>
          </a:prstGeom>
          <a:noFill/>
          <a:ln>
            <a:noFill/>
          </a:ln>
        </p:spPr>
      </p:pic>
      <p:grpSp>
        <p:nvGrpSpPr>
          <p:cNvPr id="432" name="Google Shape;432;g32c08df7a2f_0_2250">
            <a:extLst>
              <a:ext uri="{FF2B5EF4-FFF2-40B4-BE49-F238E27FC236}">
                <a16:creationId xmlns:a16="http://schemas.microsoft.com/office/drawing/2014/main" id="{C19DAED7-C099-C87B-4496-562E9057EDD7}"/>
              </a:ext>
            </a:extLst>
          </p:cNvPr>
          <p:cNvGrpSpPr/>
          <p:nvPr/>
        </p:nvGrpSpPr>
        <p:grpSpPr>
          <a:xfrm>
            <a:off x="576425" y="1532713"/>
            <a:ext cx="1572900" cy="2577500"/>
            <a:chOff x="571550" y="1427150"/>
            <a:chExt cx="1572900" cy="2577500"/>
          </a:xfrm>
        </p:grpSpPr>
        <p:sp>
          <p:nvSpPr>
            <p:cNvPr id="433" name="Google Shape;433;g32c08df7a2f_0_2250">
              <a:extLst>
                <a:ext uri="{FF2B5EF4-FFF2-40B4-BE49-F238E27FC236}">
                  <a16:creationId xmlns:a16="http://schemas.microsoft.com/office/drawing/2014/main" id="{50DA12C3-A154-5D72-9FEF-E2FF1B61F4BE}"/>
                </a:ext>
              </a:extLst>
            </p:cNvPr>
            <p:cNvSpPr txBox="1"/>
            <p:nvPr/>
          </p:nvSpPr>
          <p:spPr>
            <a:xfrm>
              <a:off x="571550" y="1427150"/>
              <a:ext cx="1572900" cy="5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dk2"/>
                  </a:solidFill>
                  <a:latin typeface="Ubuntu"/>
                  <a:ea typeface="Ubuntu"/>
                  <a:cs typeface="Ubuntu"/>
                  <a:sym typeface="Ubuntu"/>
                </a:rPr>
                <a:t>Discover</a:t>
              </a:r>
              <a:endParaRPr sz="2400">
                <a:solidFill>
                  <a:schemeClr val="dk2"/>
                </a:solidFill>
                <a:latin typeface="Ubuntu"/>
                <a:ea typeface="Ubuntu"/>
                <a:cs typeface="Ubuntu"/>
                <a:sym typeface="Ubuntu"/>
              </a:endParaRPr>
            </a:p>
          </p:txBody>
        </p:sp>
        <p:sp>
          <p:nvSpPr>
            <p:cNvPr id="434" name="Google Shape;434;g32c08df7a2f_0_2250">
              <a:extLst>
                <a:ext uri="{FF2B5EF4-FFF2-40B4-BE49-F238E27FC236}">
                  <a16:creationId xmlns:a16="http://schemas.microsoft.com/office/drawing/2014/main" id="{DF0D08B1-E741-B8FA-F66A-8D24D4E904F2}"/>
                </a:ext>
              </a:extLst>
            </p:cNvPr>
            <p:cNvSpPr txBox="1"/>
            <p:nvPr/>
          </p:nvSpPr>
          <p:spPr>
            <a:xfrm>
              <a:off x="571550" y="2437966"/>
              <a:ext cx="1572900" cy="5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dk2"/>
                  </a:solidFill>
                  <a:latin typeface="Ubuntu"/>
                  <a:ea typeface="Ubuntu"/>
                  <a:cs typeface="Ubuntu"/>
                  <a:sym typeface="Ubuntu"/>
                </a:rPr>
                <a:t>Improve</a:t>
              </a:r>
              <a:endParaRPr sz="2400">
                <a:solidFill>
                  <a:schemeClr val="dk2"/>
                </a:solidFill>
                <a:latin typeface="Ubuntu"/>
                <a:ea typeface="Ubuntu"/>
                <a:cs typeface="Ubuntu"/>
                <a:sym typeface="Ubuntu"/>
              </a:endParaRPr>
            </a:p>
          </p:txBody>
        </p:sp>
        <p:sp>
          <p:nvSpPr>
            <p:cNvPr id="435" name="Google Shape;435;g32c08df7a2f_0_2250">
              <a:extLst>
                <a:ext uri="{FF2B5EF4-FFF2-40B4-BE49-F238E27FC236}">
                  <a16:creationId xmlns:a16="http://schemas.microsoft.com/office/drawing/2014/main" id="{1F5BED6D-C719-D8E8-CD9D-7733CAD14388}"/>
                </a:ext>
              </a:extLst>
            </p:cNvPr>
            <p:cNvSpPr txBox="1"/>
            <p:nvPr/>
          </p:nvSpPr>
          <p:spPr>
            <a:xfrm>
              <a:off x="571550" y="3502750"/>
              <a:ext cx="1572900" cy="5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dk2"/>
                  </a:solidFill>
                  <a:latin typeface="Ubuntu"/>
                  <a:ea typeface="Ubuntu"/>
                  <a:cs typeface="Ubuntu"/>
                  <a:sym typeface="Ubuntu"/>
                </a:rPr>
                <a:t>Achieve</a:t>
              </a:r>
              <a:endParaRPr sz="2400">
                <a:solidFill>
                  <a:schemeClr val="dk2"/>
                </a:solidFill>
                <a:latin typeface="Ubuntu"/>
                <a:ea typeface="Ubuntu"/>
                <a:cs typeface="Ubuntu"/>
                <a:sym typeface="Ubuntu"/>
              </a:endParaRPr>
            </a:p>
          </p:txBody>
        </p:sp>
      </p:grpSp>
      <p:sp>
        <p:nvSpPr>
          <p:cNvPr id="436" name="Google Shape;436;g32c08df7a2f_0_2250">
            <a:extLst>
              <a:ext uri="{FF2B5EF4-FFF2-40B4-BE49-F238E27FC236}">
                <a16:creationId xmlns:a16="http://schemas.microsoft.com/office/drawing/2014/main" id="{BABF77F2-70F4-1887-58AA-653E99262BD6}"/>
              </a:ext>
            </a:extLst>
          </p:cNvPr>
          <p:cNvSpPr txBox="1"/>
          <p:nvPr/>
        </p:nvSpPr>
        <p:spPr>
          <a:xfrm>
            <a:off x="2205275" y="2605975"/>
            <a:ext cx="2878200" cy="43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Ubuntu Light"/>
                <a:ea typeface="Ubuntu Light"/>
                <a:cs typeface="Ubuntu Light"/>
                <a:sym typeface="Ubuntu Light"/>
              </a:rPr>
              <a:t>With automated process insights.</a:t>
            </a:r>
            <a:endParaRPr sz="1600">
              <a:solidFill>
                <a:schemeClr val="dk1"/>
              </a:solidFill>
              <a:latin typeface="Ubuntu Light"/>
              <a:ea typeface="Ubuntu Light"/>
              <a:cs typeface="Ubuntu Light"/>
              <a:sym typeface="Ubuntu Light"/>
            </a:endParaRPr>
          </a:p>
        </p:txBody>
      </p:sp>
      <p:sp>
        <p:nvSpPr>
          <p:cNvPr id="437" name="Google Shape;437;g32c08df7a2f_0_2250">
            <a:extLst>
              <a:ext uri="{FF2B5EF4-FFF2-40B4-BE49-F238E27FC236}">
                <a16:creationId xmlns:a16="http://schemas.microsoft.com/office/drawing/2014/main" id="{4F1E7B17-A547-198A-BE09-661FC1CE7D76}"/>
              </a:ext>
            </a:extLst>
          </p:cNvPr>
          <p:cNvSpPr txBox="1"/>
          <p:nvPr/>
        </p:nvSpPr>
        <p:spPr>
          <a:xfrm>
            <a:off x="2205275" y="3520775"/>
            <a:ext cx="3015600" cy="67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Ubuntu Light"/>
                <a:ea typeface="Ubuntu Light"/>
                <a:cs typeface="Ubuntu Light"/>
                <a:sym typeface="Ubuntu Light"/>
              </a:rPr>
              <a:t>Intelligent process optimization.</a:t>
            </a:r>
            <a:endParaRPr sz="1600">
              <a:solidFill>
                <a:schemeClr val="dk1"/>
              </a:solidFill>
              <a:latin typeface="Ubuntu Light"/>
              <a:ea typeface="Ubuntu Light"/>
              <a:cs typeface="Ubuntu Light"/>
              <a:sym typeface="Ubuntu Light"/>
            </a:endParaRPr>
          </a:p>
        </p:txBody>
      </p:sp>
      <p:sp>
        <p:nvSpPr>
          <p:cNvPr id="438" name="Google Shape;438;g32c08df7a2f_0_2250">
            <a:extLst>
              <a:ext uri="{FF2B5EF4-FFF2-40B4-BE49-F238E27FC236}">
                <a16:creationId xmlns:a16="http://schemas.microsoft.com/office/drawing/2014/main" id="{1EACE837-60DC-7920-156C-B1E9E77315D2}"/>
              </a:ext>
            </a:extLst>
          </p:cNvPr>
          <p:cNvSpPr txBox="1"/>
          <p:nvPr/>
        </p:nvSpPr>
        <p:spPr>
          <a:xfrm>
            <a:off x="2205275" y="1446350"/>
            <a:ext cx="2878200" cy="67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Ubuntu Light"/>
                <a:ea typeface="Ubuntu Light"/>
                <a:cs typeface="Ubuntu Light"/>
                <a:sym typeface="Ubuntu Light"/>
              </a:rPr>
              <a:t>Enterprise data and processes.</a:t>
            </a:r>
            <a:endParaRPr sz="1600">
              <a:solidFill>
                <a:schemeClr val="dk1"/>
              </a:solidFill>
              <a:latin typeface="Ubuntu Light"/>
              <a:ea typeface="Ubuntu Light"/>
              <a:cs typeface="Ubuntu Light"/>
              <a:sym typeface="Ubuntu Light"/>
            </a:endParaRPr>
          </a:p>
        </p:txBody>
      </p:sp>
      <p:pic>
        <p:nvPicPr>
          <p:cNvPr id="439" name="Google Shape;439;g32c08df7a2f_0_2250" title="1) Process Insights Main.png">
            <a:extLst>
              <a:ext uri="{FF2B5EF4-FFF2-40B4-BE49-F238E27FC236}">
                <a16:creationId xmlns:a16="http://schemas.microsoft.com/office/drawing/2014/main" id="{727CF533-F0F8-1D42-D722-5BF27920C0B0}"/>
              </a:ext>
            </a:extLst>
          </p:cNvPr>
          <p:cNvPicPr preferRelativeResize="0"/>
          <p:nvPr/>
        </p:nvPicPr>
        <p:blipFill rotWithShape="1">
          <a:blip r:embed="rId5">
            <a:alphaModFix/>
          </a:blip>
          <a:srcRect r="10554"/>
          <a:stretch/>
        </p:blipFill>
        <p:spPr>
          <a:xfrm>
            <a:off x="5542600" y="1441625"/>
            <a:ext cx="3601398" cy="2516451"/>
          </a:xfrm>
          <a:prstGeom prst="rect">
            <a:avLst/>
          </a:prstGeom>
          <a:noFill/>
          <a:ln>
            <a:noFill/>
          </a:ln>
        </p:spPr>
      </p:pic>
    </p:spTree>
    <p:extLst>
      <p:ext uri="{BB962C8B-B14F-4D97-AF65-F5344CB8AC3E}">
        <p14:creationId xmlns:p14="http://schemas.microsoft.com/office/powerpoint/2010/main" val="15790974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109D7679-BBDE-7DA5-4331-5A37C544F651}"/>
            </a:ext>
          </a:extLst>
        </p:cNvPr>
        <p:cNvGrpSpPr/>
        <p:nvPr/>
      </p:nvGrpSpPr>
      <p:grpSpPr>
        <a:xfrm>
          <a:off x="0" y="0"/>
          <a:ext cx="0" cy="0"/>
          <a:chOff x="0" y="0"/>
          <a:chExt cx="0" cy="0"/>
        </a:xfrm>
      </p:grpSpPr>
      <p:sp>
        <p:nvSpPr>
          <p:cNvPr id="445" name="Google Shape;445;g32c08df7a2f_0_2487">
            <a:extLst>
              <a:ext uri="{FF2B5EF4-FFF2-40B4-BE49-F238E27FC236}">
                <a16:creationId xmlns:a16="http://schemas.microsoft.com/office/drawing/2014/main" id="{F586A3DB-A5B7-C698-0570-84952AFF51BF}"/>
              </a:ext>
            </a:extLst>
          </p:cNvPr>
          <p:cNvSpPr txBox="1">
            <a:spLocks noGrp="1"/>
          </p:cNvSpPr>
          <p:nvPr>
            <p:ph type="title"/>
          </p:nvPr>
        </p:nvSpPr>
        <p:spPr>
          <a:xfrm>
            <a:off x="411487" y="544830"/>
            <a:ext cx="8270100" cy="476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600">
                <a:solidFill>
                  <a:srgbClr val="020A51"/>
                </a:solidFill>
              </a:rPr>
              <a:t>Improve Any Process, Inform Any Decision</a:t>
            </a:r>
            <a:endParaRPr sz="2800"/>
          </a:p>
        </p:txBody>
      </p:sp>
      <p:sp>
        <p:nvSpPr>
          <p:cNvPr id="446" name="Google Shape;446;g32c08df7a2f_0_2487">
            <a:extLst>
              <a:ext uri="{FF2B5EF4-FFF2-40B4-BE49-F238E27FC236}">
                <a16:creationId xmlns:a16="http://schemas.microsoft.com/office/drawing/2014/main" id="{AD42A159-EF00-E000-316B-96DD5DB89F59}"/>
              </a:ext>
            </a:extLst>
          </p:cNvPr>
          <p:cNvSpPr txBox="1">
            <a:spLocks noGrp="1"/>
          </p:cNvSpPr>
          <p:nvPr>
            <p:ph type="title" idx="2"/>
          </p:nvPr>
        </p:nvSpPr>
        <p:spPr>
          <a:xfrm>
            <a:off x="5184094" y="2855214"/>
            <a:ext cx="3033600" cy="870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100">
                <a:solidFill>
                  <a:schemeClr val="dk2"/>
                </a:solidFill>
              </a:rPr>
              <a:t>Data Fabric</a:t>
            </a:r>
            <a:br>
              <a:rPr lang="en" sz="2100">
                <a:solidFill>
                  <a:schemeClr val="dk2"/>
                </a:solidFill>
              </a:rPr>
            </a:br>
            <a:r>
              <a:rPr lang="en" sz="2100">
                <a:solidFill>
                  <a:schemeClr val="dk2"/>
                </a:solidFill>
              </a:rPr>
              <a:t>Insights</a:t>
            </a:r>
            <a:endParaRPr sz="2100">
              <a:solidFill>
                <a:schemeClr val="dk2"/>
              </a:solidFill>
            </a:endParaRPr>
          </a:p>
        </p:txBody>
      </p:sp>
      <p:sp>
        <p:nvSpPr>
          <p:cNvPr id="447" name="Google Shape;447;g32c08df7a2f_0_2487">
            <a:extLst>
              <a:ext uri="{FF2B5EF4-FFF2-40B4-BE49-F238E27FC236}">
                <a16:creationId xmlns:a16="http://schemas.microsoft.com/office/drawing/2014/main" id="{090186FA-72C5-F48C-13AD-A6B583F71562}"/>
              </a:ext>
            </a:extLst>
          </p:cNvPr>
          <p:cNvSpPr txBox="1">
            <a:spLocks noGrp="1"/>
          </p:cNvSpPr>
          <p:nvPr>
            <p:ph type="title" idx="3"/>
          </p:nvPr>
        </p:nvSpPr>
        <p:spPr>
          <a:xfrm>
            <a:off x="925688" y="2855214"/>
            <a:ext cx="3033600" cy="870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100">
                <a:solidFill>
                  <a:schemeClr val="dk2"/>
                </a:solidFill>
              </a:rPr>
              <a:t>Process </a:t>
            </a:r>
            <a:endParaRPr sz="2100">
              <a:solidFill>
                <a:schemeClr val="dk2"/>
              </a:solidFill>
            </a:endParaRPr>
          </a:p>
          <a:p>
            <a:pPr marL="0" lvl="0" indent="0" algn="ctr" rtl="0">
              <a:spcBef>
                <a:spcPts val="0"/>
              </a:spcBef>
              <a:spcAft>
                <a:spcPts val="0"/>
              </a:spcAft>
              <a:buNone/>
            </a:pPr>
            <a:r>
              <a:rPr lang="en" sz="2100">
                <a:solidFill>
                  <a:schemeClr val="dk2"/>
                </a:solidFill>
              </a:rPr>
              <a:t>Insights</a:t>
            </a:r>
            <a:endParaRPr sz="2100">
              <a:solidFill>
                <a:schemeClr val="dk2"/>
              </a:solidFill>
            </a:endParaRPr>
          </a:p>
        </p:txBody>
      </p:sp>
      <p:pic>
        <p:nvPicPr>
          <p:cNvPr id="448" name="Google Shape;448;g32c08df7a2f_0_2487">
            <a:extLst>
              <a:ext uri="{FF2B5EF4-FFF2-40B4-BE49-F238E27FC236}">
                <a16:creationId xmlns:a16="http://schemas.microsoft.com/office/drawing/2014/main" id="{3D44DC7A-C18B-30CD-0534-A8E90EAE16ED}"/>
              </a:ext>
            </a:extLst>
          </p:cNvPr>
          <p:cNvPicPr preferRelativeResize="0"/>
          <p:nvPr/>
        </p:nvPicPr>
        <p:blipFill>
          <a:blip r:embed="rId3">
            <a:alphaModFix/>
          </a:blip>
          <a:stretch>
            <a:fillRect/>
          </a:stretch>
        </p:blipFill>
        <p:spPr>
          <a:xfrm>
            <a:off x="1842340" y="1600198"/>
            <a:ext cx="1200150" cy="1205886"/>
          </a:xfrm>
          <a:prstGeom prst="rect">
            <a:avLst/>
          </a:prstGeom>
          <a:noFill/>
          <a:ln>
            <a:noFill/>
          </a:ln>
        </p:spPr>
      </p:pic>
      <p:pic>
        <p:nvPicPr>
          <p:cNvPr id="449" name="Google Shape;449;g32c08df7a2f_0_2487">
            <a:extLst>
              <a:ext uri="{FF2B5EF4-FFF2-40B4-BE49-F238E27FC236}">
                <a16:creationId xmlns:a16="http://schemas.microsoft.com/office/drawing/2014/main" id="{563047DC-82F2-40EA-4CEA-BF2034E55C5C}"/>
              </a:ext>
            </a:extLst>
          </p:cNvPr>
          <p:cNvPicPr preferRelativeResize="0"/>
          <p:nvPr/>
        </p:nvPicPr>
        <p:blipFill>
          <a:blip r:embed="rId4">
            <a:alphaModFix/>
          </a:blip>
          <a:stretch>
            <a:fillRect/>
          </a:stretch>
        </p:blipFill>
        <p:spPr>
          <a:xfrm>
            <a:off x="6100736" y="1600199"/>
            <a:ext cx="1194668" cy="1200150"/>
          </a:xfrm>
          <a:prstGeom prst="rect">
            <a:avLst/>
          </a:prstGeom>
          <a:noFill/>
          <a:ln>
            <a:noFill/>
          </a:ln>
        </p:spPr>
      </p:pic>
      <p:pic>
        <p:nvPicPr>
          <p:cNvPr id="450" name="Google Shape;450;g32c08df7a2f_0_2487">
            <a:extLst>
              <a:ext uri="{FF2B5EF4-FFF2-40B4-BE49-F238E27FC236}">
                <a16:creationId xmlns:a16="http://schemas.microsoft.com/office/drawing/2014/main" id="{5A610FA4-3805-E42B-CA44-15A6FB10765A}"/>
              </a:ext>
            </a:extLst>
          </p:cNvPr>
          <p:cNvPicPr preferRelativeResize="0"/>
          <p:nvPr/>
        </p:nvPicPr>
        <p:blipFill rotWithShape="1">
          <a:blip r:embed="rId5">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10349640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B8BF2B0D-96FD-DE90-F606-8CC0FE085910}"/>
            </a:ext>
          </a:extLst>
        </p:cNvPr>
        <p:cNvGrpSpPr/>
        <p:nvPr/>
      </p:nvGrpSpPr>
      <p:grpSpPr>
        <a:xfrm>
          <a:off x="0" y="0"/>
          <a:ext cx="0" cy="0"/>
          <a:chOff x="0" y="0"/>
          <a:chExt cx="0" cy="0"/>
        </a:xfrm>
      </p:grpSpPr>
      <p:sp>
        <p:nvSpPr>
          <p:cNvPr id="455" name="Google Shape;455;g32c08df7a2f_0_1565">
            <a:extLst>
              <a:ext uri="{FF2B5EF4-FFF2-40B4-BE49-F238E27FC236}">
                <a16:creationId xmlns:a16="http://schemas.microsoft.com/office/drawing/2014/main" id="{F093FA45-475D-68D4-D7DC-D8DB3D888A5A}"/>
              </a:ext>
            </a:extLst>
          </p:cNvPr>
          <p:cNvSpPr txBox="1">
            <a:spLocks noGrp="1"/>
          </p:cNvSpPr>
          <p:nvPr>
            <p:ph type="body" idx="1"/>
          </p:nvPr>
        </p:nvSpPr>
        <p:spPr>
          <a:xfrm>
            <a:off x="249242" y="1143000"/>
            <a:ext cx="4533300" cy="3913200"/>
          </a:xfrm>
          <a:prstGeom prst="rect">
            <a:avLst/>
          </a:prstGeom>
        </p:spPr>
        <p:txBody>
          <a:bodyPr spcFirstLastPara="1" wrap="square" lIns="68575" tIns="34275" rIns="68575" bIns="34275" anchor="t" anchorCtr="0">
            <a:normAutofit/>
          </a:bodyPr>
          <a:lstStyle/>
          <a:p>
            <a:pPr marL="457200" lvl="0" indent="-323850" algn="l" rtl="0">
              <a:lnSpc>
                <a:spcPct val="100000"/>
              </a:lnSpc>
              <a:spcBef>
                <a:spcPts val="600"/>
              </a:spcBef>
              <a:spcAft>
                <a:spcPts val="0"/>
              </a:spcAft>
              <a:buSzPts val="1500"/>
              <a:buFont typeface="Ubuntu"/>
              <a:buChar char="●"/>
            </a:pPr>
            <a:r>
              <a:rPr lang="en" sz="1900">
                <a:latin typeface="Ubuntu"/>
                <a:ea typeface="Ubuntu"/>
                <a:cs typeface="Ubuntu"/>
                <a:sym typeface="Ubuntu"/>
              </a:rPr>
              <a:t>Prep data for mining from </a:t>
            </a:r>
            <a:br>
              <a:rPr lang="en" sz="1900">
                <a:latin typeface="Ubuntu"/>
                <a:ea typeface="Ubuntu"/>
                <a:cs typeface="Ubuntu"/>
                <a:sym typeface="Ubuntu"/>
              </a:rPr>
            </a:br>
            <a:r>
              <a:rPr lang="en" sz="1900">
                <a:latin typeface="Ubuntu"/>
                <a:ea typeface="Ubuntu"/>
                <a:cs typeface="Ubuntu"/>
                <a:sym typeface="Ubuntu"/>
              </a:rPr>
              <a:t>multiple sources with low-code.</a:t>
            </a:r>
            <a:br>
              <a:rPr lang="en" sz="1900">
                <a:latin typeface="Ubuntu"/>
                <a:ea typeface="Ubuntu"/>
                <a:cs typeface="Ubuntu"/>
                <a:sym typeface="Ubuntu"/>
              </a:rPr>
            </a:br>
            <a:endParaRPr sz="1900">
              <a:latin typeface="Ubuntu"/>
              <a:ea typeface="Ubuntu"/>
              <a:cs typeface="Ubuntu"/>
              <a:sym typeface="Ubuntu"/>
            </a:endParaRPr>
          </a:p>
          <a:p>
            <a:pPr marL="457200" lvl="0" indent="-323850" algn="l" rtl="0">
              <a:lnSpc>
                <a:spcPct val="100000"/>
              </a:lnSpc>
              <a:spcBef>
                <a:spcPts val="800"/>
              </a:spcBef>
              <a:spcAft>
                <a:spcPts val="0"/>
              </a:spcAft>
              <a:buSzPts val="1500"/>
              <a:buFont typeface="Ubuntu"/>
              <a:buChar char="●"/>
            </a:pPr>
            <a:r>
              <a:rPr lang="en" sz="1900">
                <a:latin typeface="Ubuntu"/>
                <a:ea typeface="Ubuntu"/>
                <a:cs typeface="Ubuntu"/>
                <a:sym typeface="Ubuntu"/>
              </a:rPr>
              <a:t>Follow a guided experience to identify process problems. </a:t>
            </a:r>
            <a:br>
              <a:rPr lang="en" sz="1900">
                <a:latin typeface="Ubuntu"/>
                <a:ea typeface="Ubuntu"/>
                <a:cs typeface="Ubuntu"/>
                <a:sym typeface="Ubuntu"/>
              </a:rPr>
            </a:br>
            <a:endParaRPr sz="1900">
              <a:latin typeface="Ubuntu"/>
              <a:ea typeface="Ubuntu"/>
              <a:cs typeface="Ubuntu"/>
              <a:sym typeface="Ubuntu"/>
            </a:endParaRPr>
          </a:p>
          <a:p>
            <a:pPr marL="457200" lvl="0" indent="-323850" algn="l" rtl="0">
              <a:lnSpc>
                <a:spcPct val="100000"/>
              </a:lnSpc>
              <a:spcBef>
                <a:spcPts val="800"/>
              </a:spcBef>
              <a:spcAft>
                <a:spcPts val="0"/>
              </a:spcAft>
              <a:buSzPts val="1500"/>
              <a:buFont typeface="Ubuntu"/>
              <a:buChar char="●"/>
            </a:pPr>
            <a:r>
              <a:rPr lang="en" sz="1900">
                <a:latin typeface="Ubuntu"/>
                <a:ea typeface="Ubuntu"/>
                <a:cs typeface="Ubuntu"/>
                <a:sym typeface="Ubuntu"/>
              </a:rPr>
              <a:t>Take action with intelligent recommendations.</a:t>
            </a:r>
            <a:br>
              <a:rPr lang="en" sz="1900">
                <a:latin typeface="Ubuntu"/>
                <a:ea typeface="Ubuntu"/>
                <a:cs typeface="Ubuntu"/>
                <a:sym typeface="Ubuntu"/>
              </a:rPr>
            </a:br>
            <a:endParaRPr sz="1900">
              <a:latin typeface="Ubuntu"/>
              <a:ea typeface="Ubuntu"/>
              <a:cs typeface="Ubuntu"/>
              <a:sym typeface="Ubuntu"/>
            </a:endParaRPr>
          </a:p>
          <a:p>
            <a:pPr marL="457200" lvl="0" indent="-323850" algn="l" rtl="0">
              <a:lnSpc>
                <a:spcPct val="100000"/>
              </a:lnSpc>
              <a:spcBef>
                <a:spcPts val="600"/>
              </a:spcBef>
              <a:spcAft>
                <a:spcPts val="0"/>
              </a:spcAft>
              <a:buSzPts val="1500"/>
              <a:buFont typeface="Ubuntu"/>
              <a:buChar char="●"/>
            </a:pPr>
            <a:r>
              <a:rPr lang="en" sz="1900">
                <a:latin typeface="Ubuntu"/>
                <a:ea typeface="Ubuntu"/>
                <a:cs typeface="Ubuntu"/>
                <a:sym typeface="Ubuntu"/>
              </a:rPr>
              <a:t>Track process performance </a:t>
            </a:r>
            <a:br>
              <a:rPr lang="en" sz="1900">
                <a:latin typeface="Ubuntu"/>
                <a:ea typeface="Ubuntu"/>
                <a:cs typeface="Ubuntu"/>
                <a:sym typeface="Ubuntu"/>
              </a:rPr>
            </a:br>
            <a:r>
              <a:rPr lang="en" sz="1900">
                <a:latin typeface="Ubuntu"/>
                <a:ea typeface="Ubuntu"/>
                <a:cs typeface="Ubuntu"/>
                <a:sym typeface="Ubuntu"/>
              </a:rPr>
              <a:t>with executive dashboards. </a:t>
            </a:r>
            <a:endParaRPr sz="1600"/>
          </a:p>
        </p:txBody>
      </p:sp>
      <p:sp>
        <p:nvSpPr>
          <p:cNvPr id="456" name="Google Shape;456;g32c08df7a2f_0_1565">
            <a:extLst>
              <a:ext uri="{FF2B5EF4-FFF2-40B4-BE49-F238E27FC236}">
                <a16:creationId xmlns:a16="http://schemas.microsoft.com/office/drawing/2014/main" id="{D7983560-293D-D812-9CCD-642B49205FB4}"/>
              </a:ext>
            </a:extLst>
          </p:cNvPr>
          <p:cNvSpPr txBox="1">
            <a:spLocks noGrp="1"/>
          </p:cNvSpPr>
          <p:nvPr>
            <p:ph type="title"/>
          </p:nvPr>
        </p:nvSpPr>
        <p:spPr>
          <a:xfrm>
            <a:off x="354600" y="246975"/>
            <a:ext cx="8434800" cy="519300"/>
          </a:xfrm>
          <a:prstGeom prst="rect">
            <a:avLst/>
          </a:prstGeom>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rPr>
              <a:t>Process Insights</a:t>
            </a:r>
            <a:endParaRPr/>
          </a:p>
        </p:txBody>
      </p:sp>
      <p:pic>
        <p:nvPicPr>
          <p:cNvPr id="457" name="Google Shape;457;g32c08df7a2f_0_1565">
            <a:extLst>
              <a:ext uri="{FF2B5EF4-FFF2-40B4-BE49-F238E27FC236}">
                <a16:creationId xmlns:a16="http://schemas.microsoft.com/office/drawing/2014/main" id="{0100CC5D-6C33-4C9B-6750-AAB016D1F65C}"/>
              </a:ext>
            </a:extLst>
          </p:cNvPr>
          <p:cNvPicPr preferRelativeResize="0"/>
          <p:nvPr/>
        </p:nvPicPr>
        <p:blipFill rotWithShape="1">
          <a:blip r:embed="rId3">
            <a:alphaModFix/>
          </a:blip>
          <a:srcRect l="8327" r="45230" b="30795"/>
          <a:stretch/>
        </p:blipFill>
        <p:spPr>
          <a:xfrm>
            <a:off x="4421275" y="1069725"/>
            <a:ext cx="4722727" cy="4059749"/>
          </a:xfrm>
          <a:prstGeom prst="rect">
            <a:avLst/>
          </a:prstGeom>
          <a:noFill/>
          <a:ln>
            <a:noFill/>
          </a:ln>
        </p:spPr>
      </p:pic>
      <p:pic>
        <p:nvPicPr>
          <p:cNvPr id="458" name="Google Shape;458;g32c08df7a2f_0_1565">
            <a:extLst>
              <a:ext uri="{FF2B5EF4-FFF2-40B4-BE49-F238E27FC236}">
                <a16:creationId xmlns:a16="http://schemas.microsoft.com/office/drawing/2014/main" id="{64DC38A3-6AA1-BE4E-1723-F8ED3AD0F8A8}"/>
              </a:ext>
            </a:extLst>
          </p:cNvPr>
          <p:cNvPicPr preferRelativeResize="0"/>
          <p:nvPr/>
        </p:nvPicPr>
        <p:blipFill rotWithShape="1">
          <a:blip r:embed="rId4">
            <a:alphaModFix/>
          </a:blip>
          <a:srcRect r="26389"/>
          <a:stretch/>
        </p:blipFill>
        <p:spPr>
          <a:xfrm>
            <a:off x="4810475" y="1463850"/>
            <a:ext cx="4333527" cy="3679651"/>
          </a:xfrm>
          <a:prstGeom prst="rect">
            <a:avLst/>
          </a:prstGeom>
          <a:noFill/>
          <a:ln>
            <a:noFill/>
          </a:ln>
        </p:spPr>
      </p:pic>
      <p:pic>
        <p:nvPicPr>
          <p:cNvPr id="459" name="Google Shape;459;g32c08df7a2f_0_1565">
            <a:extLst>
              <a:ext uri="{FF2B5EF4-FFF2-40B4-BE49-F238E27FC236}">
                <a16:creationId xmlns:a16="http://schemas.microsoft.com/office/drawing/2014/main" id="{8EB54519-94FE-60B5-6DF8-FF05C3ACF0B4}"/>
              </a:ext>
            </a:extLst>
          </p:cNvPr>
          <p:cNvPicPr preferRelativeResize="0"/>
          <p:nvPr/>
        </p:nvPicPr>
        <p:blipFill rotWithShape="1">
          <a:blip r:embed="rId5">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3219572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080A4571-47A7-C9F1-C3EA-8AD8C45E54DC}"/>
            </a:ext>
          </a:extLst>
        </p:cNvPr>
        <p:cNvGrpSpPr/>
        <p:nvPr/>
      </p:nvGrpSpPr>
      <p:grpSpPr>
        <a:xfrm>
          <a:off x="0" y="0"/>
          <a:ext cx="0" cy="0"/>
          <a:chOff x="0" y="0"/>
          <a:chExt cx="0" cy="0"/>
        </a:xfrm>
      </p:grpSpPr>
      <p:sp>
        <p:nvSpPr>
          <p:cNvPr id="465" name="Google Shape;465;g32c08df7a2f_0_1572">
            <a:extLst>
              <a:ext uri="{FF2B5EF4-FFF2-40B4-BE49-F238E27FC236}">
                <a16:creationId xmlns:a16="http://schemas.microsoft.com/office/drawing/2014/main" id="{3498797D-B081-97C9-9182-936B1ED20BCD}"/>
              </a:ext>
            </a:extLst>
          </p:cNvPr>
          <p:cNvSpPr txBox="1">
            <a:spLocks noGrp="1"/>
          </p:cNvSpPr>
          <p:nvPr>
            <p:ph type="subTitle" idx="1"/>
          </p:nvPr>
        </p:nvSpPr>
        <p:spPr>
          <a:xfrm>
            <a:off x="376638" y="2683750"/>
            <a:ext cx="2743200" cy="10668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sz="2100">
                <a:solidFill>
                  <a:schemeClr val="dk2"/>
                </a:solidFill>
              </a:rPr>
              <a:t>Easy to </a:t>
            </a:r>
            <a:endParaRPr sz="2100">
              <a:solidFill>
                <a:schemeClr val="dk2"/>
              </a:solidFill>
            </a:endParaRPr>
          </a:p>
          <a:p>
            <a:pPr marL="0" lvl="0" indent="0" algn="ctr" rtl="0">
              <a:spcBef>
                <a:spcPts val="800"/>
              </a:spcBef>
              <a:spcAft>
                <a:spcPts val="0"/>
              </a:spcAft>
              <a:buNone/>
            </a:pPr>
            <a:r>
              <a:rPr lang="en" sz="2100">
                <a:solidFill>
                  <a:schemeClr val="dk2"/>
                </a:solidFill>
              </a:rPr>
              <a:t>mine </a:t>
            </a:r>
            <a:endParaRPr sz="2100">
              <a:solidFill>
                <a:schemeClr val="dk2"/>
              </a:solidFill>
            </a:endParaRPr>
          </a:p>
        </p:txBody>
      </p:sp>
      <p:sp>
        <p:nvSpPr>
          <p:cNvPr id="466" name="Google Shape;466;g32c08df7a2f_0_1572">
            <a:extLst>
              <a:ext uri="{FF2B5EF4-FFF2-40B4-BE49-F238E27FC236}">
                <a16:creationId xmlns:a16="http://schemas.microsoft.com/office/drawing/2014/main" id="{373EF24D-BFCE-ABEC-6C76-33F59F9B6A5C}"/>
              </a:ext>
            </a:extLst>
          </p:cNvPr>
          <p:cNvSpPr txBox="1">
            <a:spLocks noGrp="1"/>
          </p:cNvSpPr>
          <p:nvPr>
            <p:ph type="title"/>
          </p:nvPr>
        </p:nvSpPr>
        <p:spPr>
          <a:xfrm>
            <a:off x="354600" y="583775"/>
            <a:ext cx="8434800" cy="5193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sz="2600" b="1">
                <a:solidFill>
                  <a:srgbClr val="020A51"/>
                </a:solidFill>
              </a:rPr>
              <a:t>Process Insights Makes Process Mining Easy</a:t>
            </a:r>
            <a:endParaRPr/>
          </a:p>
        </p:txBody>
      </p:sp>
      <p:sp>
        <p:nvSpPr>
          <p:cNvPr id="467" name="Google Shape;467;g32c08df7a2f_0_1572">
            <a:extLst>
              <a:ext uri="{FF2B5EF4-FFF2-40B4-BE49-F238E27FC236}">
                <a16:creationId xmlns:a16="http://schemas.microsoft.com/office/drawing/2014/main" id="{C62E6A6B-E059-875A-0FC4-F17AA02BCD3E}"/>
              </a:ext>
            </a:extLst>
          </p:cNvPr>
          <p:cNvSpPr txBox="1">
            <a:spLocks noGrp="1"/>
          </p:cNvSpPr>
          <p:nvPr>
            <p:ph type="subTitle" idx="2"/>
          </p:nvPr>
        </p:nvSpPr>
        <p:spPr>
          <a:xfrm>
            <a:off x="3200400" y="2683750"/>
            <a:ext cx="2743200" cy="10668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sz="2100">
                <a:solidFill>
                  <a:schemeClr val="dk2"/>
                </a:solidFill>
              </a:rPr>
              <a:t>Easy to </a:t>
            </a:r>
            <a:endParaRPr sz="2100">
              <a:solidFill>
                <a:schemeClr val="dk2"/>
              </a:solidFill>
            </a:endParaRPr>
          </a:p>
          <a:p>
            <a:pPr marL="0" lvl="0" indent="0" algn="ctr" rtl="0">
              <a:spcBef>
                <a:spcPts val="800"/>
              </a:spcBef>
              <a:spcAft>
                <a:spcPts val="0"/>
              </a:spcAft>
              <a:buNone/>
            </a:pPr>
            <a:r>
              <a:rPr lang="en" sz="2100">
                <a:solidFill>
                  <a:schemeClr val="dk2"/>
                </a:solidFill>
              </a:rPr>
              <a:t>gain insights</a:t>
            </a:r>
            <a:endParaRPr sz="2100">
              <a:solidFill>
                <a:schemeClr val="dk2"/>
              </a:solidFill>
            </a:endParaRPr>
          </a:p>
        </p:txBody>
      </p:sp>
      <p:sp>
        <p:nvSpPr>
          <p:cNvPr id="468" name="Google Shape;468;g32c08df7a2f_0_1572">
            <a:extLst>
              <a:ext uri="{FF2B5EF4-FFF2-40B4-BE49-F238E27FC236}">
                <a16:creationId xmlns:a16="http://schemas.microsoft.com/office/drawing/2014/main" id="{4F9CBD61-AAA9-F758-BCA1-F7C74E94F003}"/>
              </a:ext>
            </a:extLst>
          </p:cNvPr>
          <p:cNvSpPr txBox="1">
            <a:spLocks noGrp="1"/>
          </p:cNvSpPr>
          <p:nvPr>
            <p:ph type="subTitle" idx="3"/>
          </p:nvPr>
        </p:nvSpPr>
        <p:spPr>
          <a:xfrm>
            <a:off x="6024138" y="2683750"/>
            <a:ext cx="2743200" cy="10668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sz="2100">
                <a:solidFill>
                  <a:schemeClr val="dk2"/>
                </a:solidFill>
              </a:rPr>
              <a:t>Easy to </a:t>
            </a:r>
            <a:endParaRPr sz="2100">
              <a:solidFill>
                <a:schemeClr val="dk2"/>
              </a:solidFill>
            </a:endParaRPr>
          </a:p>
          <a:p>
            <a:pPr marL="0" marR="0" lvl="0" indent="0" algn="ctr" rtl="0">
              <a:lnSpc>
                <a:spcPct val="90000"/>
              </a:lnSpc>
              <a:spcBef>
                <a:spcPts val="800"/>
              </a:spcBef>
              <a:spcAft>
                <a:spcPts val="0"/>
              </a:spcAft>
              <a:buNone/>
            </a:pPr>
            <a:r>
              <a:rPr lang="en" sz="2100">
                <a:solidFill>
                  <a:schemeClr val="dk2"/>
                </a:solidFill>
              </a:rPr>
              <a:t>drive results</a:t>
            </a:r>
            <a:endParaRPr sz="2100">
              <a:solidFill>
                <a:schemeClr val="dk2"/>
              </a:solidFill>
            </a:endParaRPr>
          </a:p>
        </p:txBody>
      </p:sp>
      <p:pic>
        <p:nvPicPr>
          <p:cNvPr id="469" name="Google Shape;469;g32c08df7a2f_0_1572">
            <a:extLst>
              <a:ext uri="{FF2B5EF4-FFF2-40B4-BE49-F238E27FC236}">
                <a16:creationId xmlns:a16="http://schemas.microsoft.com/office/drawing/2014/main" id="{DF7975E5-A3C4-BCFF-4514-1A27DAA9A464}"/>
              </a:ext>
            </a:extLst>
          </p:cNvPr>
          <p:cNvPicPr preferRelativeResize="0"/>
          <p:nvPr/>
        </p:nvPicPr>
        <p:blipFill>
          <a:blip r:embed="rId3">
            <a:alphaModFix/>
          </a:blip>
          <a:stretch>
            <a:fillRect/>
          </a:stretch>
        </p:blipFill>
        <p:spPr>
          <a:xfrm>
            <a:off x="1420100" y="1741438"/>
            <a:ext cx="656300" cy="656300"/>
          </a:xfrm>
          <a:prstGeom prst="rect">
            <a:avLst/>
          </a:prstGeom>
          <a:noFill/>
          <a:ln>
            <a:noFill/>
          </a:ln>
        </p:spPr>
      </p:pic>
      <p:pic>
        <p:nvPicPr>
          <p:cNvPr id="470" name="Google Shape;470;g32c08df7a2f_0_1572">
            <a:extLst>
              <a:ext uri="{FF2B5EF4-FFF2-40B4-BE49-F238E27FC236}">
                <a16:creationId xmlns:a16="http://schemas.microsoft.com/office/drawing/2014/main" id="{DD59B904-0F36-650F-82E9-4178E6ED0639}"/>
              </a:ext>
            </a:extLst>
          </p:cNvPr>
          <p:cNvPicPr preferRelativeResize="0"/>
          <p:nvPr/>
        </p:nvPicPr>
        <p:blipFill>
          <a:blip r:embed="rId4">
            <a:alphaModFix/>
          </a:blip>
          <a:stretch>
            <a:fillRect/>
          </a:stretch>
        </p:blipFill>
        <p:spPr>
          <a:xfrm>
            <a:off x="3995812" y="1571562"/>
            <a:ext cx="996025" cy="996050"/>
          </a:xfrm>
          <a:prstGeom prst="rect">
            <a:avLst/>
          </a:prstGeom>
          <a:noFill/>
          <a:ln>
            <a:noFill/>
          </a:ln>
        </p:spPr>
      </p:pic>
      <p:pic>
        <p:nvPicPr>
          <p:cNvPr id="471" name="Google Shape;471;g32c08df7a2f_0_1572">
            <a:extLst>
              <a:ext uri="{FF2B5EF4-FFF2-40B4-BE49-F238E27FC236}">
                <a16:creationId xmlns:a16="http://schemas.microsoft.com/office/drawing/2014/main" id="{3FDD4A20-9450-0510-6EBC-B1EC2FA2A46E}"/>
              </a:ext>
            </a:extLst>
          </p:cNvPr>
          <p:cNvPicPr preferRelativeResize="0"/>
          <p:nvPr/>
        </p:nvPicPr>
        <p:blipFill>
          <a:blip r:embed="rId5">
            <a:alphaModFix/>
          </a:blip>
          <a:stretch>
            <a:fillRect/>
          </a:stretch>
        </p:blipFill>
        <p:spPr>
          <a:xfrm>
            <a:off x="6911225" y="1633375"/>
            <a:ext cx="868450" cy="872437"/>
          </a:xfrm>
          <a:prstGeom prst="rect">
            <a:avLst/>
          </a:prstGeom>
          <a:noFill/>
          <a:ln>
            <a:noFill/>
          </a:ln>
        </p:spPr>
      </p:pic>
      <p:pic>
        <p:nvPicPr>
          <p:cNvPr id="472" name="Google Shape;472;g32c08df7a2f_0_1572">
            <a:extLst>
              <a:ext uri="{FF2B5EF4-FFF2-40B4-BE49-F238E27FC236}">
                <a16:creationId xmlns:a16="http://schemas.microsoft.com/office/drawing/2014/main" id="{1BAC3A3A-66E8-08E6-8D7D-CC9354A2F9DF}"/>
              </a:ext>
            </a:extLst>
          </p:cNvPr>
          <p:cNvPicPr preferRelativeResize="0"/>
          <p:nvPr/>
        </p:nvPicPr>
        <p:blipFill rotWithShape="1">
          <a:blip r:embed="rId6">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13949133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76">
          <a:extLst>
            <a:ext uri="{FF2B5EF4-FFF2-40B4-BE49-F238E27FC236}">
              <a16:creationId xmlns:a16="http://schemas.microsoft.com/office/drawing/2014/main" id="{492196A1-B311-6188-7C72-66E1DFCF990C}"/>
            </a:ext>
          </a:extLst>
        </p:cNvPr>
        <p:cNvGrpSpPr/>
        <p:nvPr/>
      </p:nvGrpSpPr>
      <p:grpSpPr>
        <a:xfrm>
          <a:off x="0" y="0"/>
          <a:ext cx="0" cy="0"/>
          <a:chOff x="0" y="0"/>
          <a:chExt cx="0" cy="0"/>
        </a:xfrm>
      </p:grpSpPr>
      <p:sp>
        <p:nvSpPr>
          <p:cNvPr id="477" name="Google Shape;477;g1e40e23bd25_0_716">
            <a:extLst>
              <a:ext uri="{FF2B5EF4-FFF2-40B4-BE49-F238E27FC236}">
                <a16:creationId xmlns:a16="http://schemas.microsoft.com/office/drawing/2014/main" id="{769A0001-9ADC-1E3D-3205-54A7528B37AE}"/>
              </a:ext>
            </a:extLst>
          </p:cNvPr>
          <p:cNvSpPr txBox="1">
            <a:spLocks noGrp="1"/>
          </p:cNvSpPr>
          <p:nvPr>
            <p:ph type="title"/>
          </p:nvPr>
        </p:nvSpPr>
        <p:spPr>
          <a:xfrm>
            <a:off x="3552100" y="1970400"/>
            <a:ext cx="3839400" cy="2476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556"/>
              <a:buNone/>
            </a:pPr>
            <a:r>
              <a:rPr lang="en" b="1"/>
              <a:t>Roadmap Ahead</a:t>
            </a:r>
            <a:endParaRPr sz="1400" b="1"/>
          </a:p>
        </p:txBody>
      </p:sp>
      <p:pic>
        <p:nvPicPr>
          <p:cNvPr id="478" name="Google Shape;478;g1e40e23bd25_0_716">
            <a:extLst>
              <a:ext uri="{FF2B5EF4-FFF2-40B4-BE49-F238E27FC236}">
                <a16:creationId xmlns:a16="http://schemas.microsoft.com/office/drawing/2014/main" id="{C4DC23E7-41DC-A4FD-D49D-BD59D9DDB2D9}"/>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3377411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83">
          <a:extLst>
            <a:ext uri="{FF2B5EF4-FFF2-40B4-BE49-F238E27FC236}">
              <a16:creationId xmlns:a16="http://schemas.microsoft.com/office/drawing/2014/main" id="{9DA2A3FD-1157-8CF4-0DCC-31AE3B23DE1F}"/>
            </a:ext>
          </a:extLst>
        </p:cNvPr>
        <p:cNvGrpSpPr/>
        <p:nvPr/>
      </p:nvGrpSpPr>
      <p:grpSpPr>
        <a:xfrm>
          <a:off x="0" y="0"/>
          <a:ext cx="0" cy="0"/>
          <a:chOff x="0" y="0"/>
          <a:chExt cx="0" cy="0"/>
        </a:xfrm>
      </p:grpSpPr>
      <p:sp>
        <p:nvSpPr>
          <p:cNvPr id="484" name="Google Shape;484;g3269133c8aa_0_0">
            <a:extLst>
              <a:ext uri="{FF2B5EF4-FFF2-40B4-BE49-F238E27FC236}">
                <a16:creationId xmlns:a16="http://schemas.microsoft.com/office/drawing/2014/main" id="{27E61EE9-D42C-3036-CF93-CCD22A361651}"/>
              </a:ext>
            </a:extLst>
          </p:cNvPr>
          <p:cNvSpPr txBox="1">
            <a:spLocks noGrp="1"/>
          </p:cNvSpPr>
          <p:nvPr>
            <p:ph type="title"/>
          </p:nvPr>
        </p:nvSpPr>
        <p:spPr>
          <a:xfrm>
            <a:off x="277625" y="248875"/>
            <a:ext cx="8153100" cy="45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30"/>
              <a:buFont typeface="Tahoma"/>
              <a:buNone/>
            </a:pPr>
            <a:r>
              <a:rPr lang="en" sz="2420" b="1"/>
              <a:t>Forward-looking Focus Areas</a:t>
            </a:r>
            <a:endParaRPr sz="2420" b="1"/>
          </a:p>
        </p:txBody>
      </p:sp>
      <p:sp>
        <p:nvSpPr>
          <p:cNvPr id="485" name="Google Shape;485;g3269133c8aa_0_0">
            <a:extLst>
              <a:ext uri="{FF2B5EF4-FFF2-40B4-BE49-F238E27FC236}">
                <a16:creationId xmlns:a16="http://schemas.microsoft.com/office/drawing/2014/main" id="{907EAC38-4B45-7754-8BC2-7596BC437572}"/>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107</a:t>
            </a:fld>
            <a:endParaRPr/>
          </a:p>
        </p:txBody>
      </p:sp>
      <p:pic>
        <p:nvPicPr>
          <p:cNvPr id="486" name="Google Shape;486;g3269133c8aa_0_0">
            <a:extLst>
              <a:ext uri="{FF2B5EF4-FFF2-40B4-BE49-F238E27FC236}">
                <a16:creationId xmlns:a16="http://schemas.microsoft.com/office/drawing/2014/main" id="{E382A1CF-7DC3-3609-2C5A-C9857D506804}"/>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graphicFrame>
        <p:nvGraphicFramePr>
          <p:cNvPr id="487" name="Google Shape;487;g3269133c8aa_0_0">
            <a:extLst>
              <a:ext uri="{FF2B5EF4-FFF2-40B4-BE49-F238E27FC236}">
                <a16:creationId xmlns:a16="http://schemas.microsoft.com/office/drawing/2014/main" id="{0BD77874-2513-14E7-424F-17358BFD5150}"/>
              </a:ext>
            </a:extLst>
          </p:cNvPr>
          <p:cNvGraphicFramePr/>
          <p:nvPr/>
        </p:nvGraphicFramePr>
        <p:xfrm>
          <a:off x="429150" y="945238"/>
          <a:ext cx="8121125" cy="3471375"/>
        </p:xfrm>
        <a:graphic>
          <a:graphicData uri="http://schemas.openxmlformats.org/drawingml/2006/table">
            <a:tbl>
              <a:tblPr bandRow="1">
                <a:noFill/>
                <a:tableStyleId>{5342E76C-094B-419B-B42E-AED802BB35B9}</a:tableStyleId>
              </a:tblPr>
              <a:tblGrid>
                <a:gridCol w="433975">
                  <a:extLst>
                    <a:ext uri="{9D8B030D-6E8A-4147-A177-3AD203B41FA5}">
                      <a16:colId xmlns:a16="http://schemas.microsoft.com/office/drawing/2014/main" val="20000"/>
                    </a:ext>
                  </a:extLst>
                </a:gridCol>
                <a:gridCol w="2916525">
                  <a:extLst>
                    <a:ext uri="{9D8B030D-6E8A-4147-A177-3AD203B41FA5}">
                      <a16:colId xmlns:a16="http://schemas.microsoft.com/office/drawing/2014/main" val="20001"/>
                    </a:ext>
                  </a:extLst>
                </a:gridCol>
                <a:gridCol w="4770625">
                  <a:extLst>
                    <a:ext uri="{9D8B030D-6E8A-4147-A177-3AD203B41FA5}">
                      <a16:colId xmlns:a16="http://schemas.microsoft.com/office/drawing/2014/main" val="20002"/>
                    </a:ext>
                  </a:extLst>
                </a:gridCol>
              </a:tblGrid>
              <a:tr h="347025">
                <a:tc>
                  <a:txBody>
                    <a:bodyPr/>
                    <a:lstStyle/>
                    <a:p>
                      <a:pPr marL="0" marR="0" lvl="0" indent="0" algn="l" rtl="0">
                        <a:lnSpc>
                          <a:spcPct val="115000"/>
                        </a:lnSpc>
                        <a:spcBef>
                          <a:spcPts val="0"/>
                        </a:spcBef>
                        <a:spcAft>
                          <a:spcPts val="0"/>
                        </a:spcAft>
                        <a:buNone/>
                      </a:pPr>
                      <a:r>
                        <a:rPr lang="en" sz="1200" b="1">
                          <a:solidFill>
                            <a:srgbClr val="2322F0"/>
                          </a:solidFill>
                          <a:latin typeface="Ubuntu"/>
                          <a:ea typeface="Ubuntu"/>
                          <a:cs typeface="Ubuntu"/>
                          <a:sym typeface="Ubuntu"/>
                        </a:rPr>
                        <a:t>#</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l"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Focus Area</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Description</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0"/>
                  </a:ext>
                </a:extLst>
              </a:tr>
              <a:tr h="347150">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1</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Multi tenancy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Enhancements to the Cloning utility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47150">
                <a:tc>
                  <a:txBody>
                    <a:bodyPr/>
                    <a:lstStyle/>
                    <a:p>
                      <a:pPr marL="0" lvl="0" indent="0" algn="l" rtl="0">
                        <a:spcBef>
                          <a:spcPts val="0"/>
                        </a:spcBef>
                        <a:spcAft>
                          <a:spcPts val="0"/>
                        </a:spcAft>
                        <a:buNone/>
                      </a:pPr>
                      <a:r>
                        <a:rPr lang="en" sz="1000">
                          <a:latin typeface="Ubuntu"/>
                          <a:ea typeface="Ubuntu"/>
                          <a:cs typeface="Ubuntu"/>
                          <a:sym typeface="Ubuntu"/>
                        </a:rPr>
                        <a:t>2</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Performance Improvement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000">
                          <a:latin typeface="Ubuntu"/>
                          <a:ea typeface="Ubuntu"/>
                          <a:cs typeface="Ubuntu"/>
                          <a:sym typeface="Ubuntu"/>
                        </a:rPr>
                        <a:t>Assist the Accenture Performance Testing  team with their ongoing performance testing activities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47150">
                <a:tc>
                  <a:txBody>
                    <a:bodyPr/>
                    <a:lstStyle/>
                    <a:p>
                      <a:pPr marL="0" lvl="0" indent="0" algn="l" rtl="0">
                        <a:spcBef>
                          <a:spcPts val="0"/>
                        </a:spcBef>
                        <a:spcAft>
                          <a:spcPts val="0"/>
                        </a:spcAft>
                        <a:buNone/>
                      </a:pPr>
                      <a:r>
                        <a:rPr lang="en" sz="1000">
                          <a:latin typeface="Ubuntu"/>
                          <a:ea typeface="Ubuntu"/>
                          <a:cs typeface="Ubuntu"/>
                          <a:sym typeface="Ubuntu"/>
                        </a:rPr>
                        <a:t>3</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Capacity Planning</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Establish server sizing baseline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47150">
                <a:tc>
                  <a:txBody>
                    <a:bodyPr/>
                    <a:lstStyle/>
                    <a:p>
                      <a:pPr marL="0" lvl="0" indent="0" algn="l" rtl="0">
                        <a:spcBef>
                          <a:spcPts val="0"/>
                        </a:spcBef>
                        <a:spcAft>
                          <a:spcPts val="0"/>
                        </a:spcAft>
                        <a:buNone/>
                      </a:pPr>
                      <a:r>
                        <a:rPr lang="en" sz="1000">
                          <a:latin typeface="Ubuntu"/>
                          <a:ea typeface="Ubuntu"/>
                          <a:cs typeface="Ubuntu"/>
                          <a:sym typeface="Ubuntu"/>
                        </a:rPr>
                        <a:t>4</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Security Audit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Closure of issues raised, triaging with the various teams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47150">
                <a:tc>
                  <a:txBody>
                    <a:bodyPr/>
                    <a:lstStyle/>
                    <a:p>
                      <a:pPr marL="0" lvl="0" indent="0" algn="l" rtl="0">
                        <a:spcBef>
                          <a:spcPts val="0"/>
                        </a:spcBef>
                        <a:spcAft>
                          <a:spcPts val="0"/>
                        </a:spcAft>
                        <a:buNone/>
                      </a:pPr>
                      <a:r>
                        <a:rPr lang="en" sz="1000">
                          <a:latin typeface="Ubuntu"/>
                          <a:ea typeface="Ubuntu"/>
                          <a:cs typeface="Ubuntu"/>
                          <a:sym typeface="Ubuntu"/>
                        </a:rPr>
                        <a:t>5</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ICR Design and Implementation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to the team in the development of the Intercompany Reconciliation application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47150">
                <a:tc>
                  <a:txBody>
                    <a:bodyPr/>
                    <a:lstStyle/>
                    <a:p>
                      <a:pPr marL="0" lvl="0" indent="0" algn="l" rtl="0">
                        <a:spcBef>
                          <a:spcPts val="0"/>
                        </a:spcBef>
                        <a:spcAft>
                          <a:spcPts val="0"/>
                        </a:spcAft>
                        <a:buNone/>
                      </a:pPr>
                      <a:r>
                        <a:rPr lang="en" sz="1000">
                          <a:latin typeface="Ubuntu"/>
                          <a:ea typeface="Ubuntu"/>
                          <a:cs typeface="Ubuntu"/>
                          <a:sym typeface="Ubuntu"/>
                        </a:rPr>
                        <a:t>6</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Journal Processing design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Review and support of Redesign and redevelopment of this module to make it more flexible and configurable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47150">
                <a:tc>
                  <a:txBody>
                    <a:bodyPr/>
                    <a:lstStyle/>
                    <a:p>
                      <a:pPr marL="0" lvl="0" indent="0" algn="l" rtl="0">
                        <a:spcBef>
                          <a:spcPts val="0"/>
                        </a:spcBef>
                        <a:spcAft>
                          <a:spcPts val="0"/>
                        </a:spcAft>
                        <a:buNone/>
                      </a:pPr>
                      <a:r>
                        <a:rPr lang="en" sz="1000">
                          <a:latin typeface="Ubuntu"/>
                          <a:ea typeface="Ubuntu"/>
                          <a:cs typeface="Ubuntu"/>
                          <a:sym typeface="Ubuntu"/>
                        </a:rPr>
                        <a:t>7</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Go-live support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for the upcoming go-live with SBD, Bayer, RIS, RIS, Whirlpool</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47150">
                <a:tc>
                  <a:txBody>
                    <a:bodyPr/>
                    <a:lstStyle/>
                    <a:p>
                      <a:pPr marL="0" lvl="0" indent="0" algn="l" rtl="0">
                        <a:spcBef>
                          <a:spcPts val="0"/>
                        </a:spcBef>
                        <a:spcAft>
                          <a:spcPts val="0"/>
                        </a:spcAft>
                        <a:buNone/>
                      </a:pPr>
                      <a:r>
                        <a:rPr lang="en" sz="1000">
                          <a:latin typeface="Ubuntu"/>
                          <a:ea typeface="Ubuntu"/>
                          <a:cs typeface="Ubuntu"/>
                          <a:sym typeface="Ubuntu"/>
                        </a:rPr>
                        <a:t>8</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New Feature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on GenAI and Process HQ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47150">
                <a:tc>
                  <a:txBody>
                    <a:bodyPr/>
                    <a:lstStyle/>
                    <a:p>
                      <a:pPr marL="0" lvl="0" indent="0" algn="l" rtl="0">
                        <a:spcBef>
                          <a:spcPts val="0"/>
                        </a:spcBef>
                        <a:spcAft>
                          <a:spcPts val="0"/>
                        </a:spcAft>
                        <a:buNone/>
                      </a:pPr>
                      <a:r>
                        <a:rPr lang="en" sz="1000">
                          <a:latin typeface="Ubuntu"/>
                          <a:ea typeface="Ubuntu"/>
                          <a:cs typeface="Ubuntu"/>
                          <a:sym typeface="Ubuntu"/>
                        </a:rPr>
                        <a:t>9</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Upskilling of the team</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Tech sessions and ad-hoc support to the development team on advanced topics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3280864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91">
          <a:extLst>
            <a:ext uri="{FF2B5EF4-FFF2-40B4-BE49-F238E27FC236}">
              <a16:creationId xmlns:a16="http://schemas.microsoft.com/office/drawing/2014/main" id="{E94B8F5E-EC0A-BF45-42FA-5F9FC643E736}"/>
            </a:ext>
          </a:extLst>
        </p:cNvPr>
        <p:cNvGrpSpPr/>
        <p:nvPr/>
      </p:nvGrpSpPr>
      <p:grpSpPr>
        <a:xfrm>
          <a:off x="0" y="0"/>
          <a:ext cx="0" cy="0"/>
          <a:chOff x="0" y="0"/>
          <a:chExt cx="0" cy="0"/>
        </a:xfrm>
      </p:grpSpPr>
      <p:sp>
        <p:nvSpPr>
          <p:cNvPr id="492" name="Google Shape;492;g1e40e23bd25_0_1147">
            <a:extLst>
              <a:ext uri="{FF2B5EF4-FFF2-40B4-BE49-F238E27FC236}">
                <a16:creationId xmlns:a16="http://schemas.microsoft.com/office/drawing/2014/main" id="{6B7B2FDA-7F39-5A13-EFB0-5DAB4372E3C4}"/>
              </a:ext>
            </a:extLst>
          </p:cNvPr>
          <p:cNvSpPr txBox="1">
            <a:spLocks noGrp="1"/>
          </p:cNvSpPr>
          <p:nvPr>
            <p:ph type="title"/>
          </p:nvPr>
        </p:nvSpPr>
        <p:spPr>
          <a:xfrm>
            <a:off x="439800" y="294450"/>
            <a:ext cx="1862400" cy="4749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Roadmap</a:t>
            </a:r>
            <a:r>
              <a:rPr lang="en" sz="1800">
                <a:solidFill>
                  <a:srgbClr val="020A51"/>
                </a:solidFill>
                <a:latin typeface="Ubuntu"/>
                <a:ea typeface="Ubuntu"/>
                <a:cs typeface="Ubuntu"/>
                <a:sym typeface="Ubuntu"/>
              </a:rPr>
              <a:t>*</a:t>
            </a:r>
            <a:r>
              <a:rPr lang="en" sz="2600" b="1">
                <a:solidFill>
                  <a:srgbClr val="020A51"/>
                </a:solidFill>
                <a:latin typeface="Ubuntu"/>
                <a:ea typeface="Ubuntu"/>
                <a:cs typeface="Ubuntu"/>
                <a:sym typeface="Ubuntu"/>
              </a:rPr>
              <a:t> </a:t>
            </a:r>
            <a:endParaRPr sz="2600" b="1">
              <a:solidFill>
                <a:srgbClr val="020A51"/>
              </a:solidFill>
              <a:latin typeface="Ubuntu"/>
              <a:ea typeface="Ubuntu"/>
              <a:cs typeface="Ubuntu"/>
              <a:sym typeface="Ubuntu"/>
            </a:endParaRPr>
          </a:p>
        </p:txBody>
      </p:sp>
      <p:sp>
        <p:nvSpPr>
          <p:cNvPr id="493" name="Google Shape;493;g1e40e23bd25_0_1147">
            <a:extLst>
              <a:ext uri="{FF2B5EF4-FFF2-40B4-BE49-F238E27FC236}">
                <a16:creationId xmlns:a16="http://schemas.microsoft.com/office/drawing/2014/main" id="{2BA83628-A137-C8A6-A642-EFDD10DB2330}"/>
              </a:ext>
            </a:extLst>
          </p:cNvPr>
          <p:cNvSpPr/>
          <p:nvPr/>
        </p:nvSpPr>
        <p:spPr>
          <a:xfrm>
            <a:off x="1563075" y="1126813"/>
            <a:ext cx="1602000" cy="253500"/>
          </a:xfrm>
          <a:prstGeom prst="homePlate">
            <a:avLst>
              <a:gd name="adj" fmla="val 39226"/>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4" name="Google Shape;494;g1e40e23bd25_0_1147">
            <a:extLst>
              <a:ext uri="{FF2B5EF4-FFF2-40B4-BE49-F238E27FC236}">
                <a16:creationId xmlns:a16="http://schemas.microsoft.com/office/drawing/2014/main" id="{E675B000-B73D-26D6-9D5D-E7A2910BB3C9}"/>
              </a:ext>
            </a:extLst>
          </p:cNvPr>
          <p:cNvSpPr/>
          <p:nvPr/>
        </p:nvSpPr>
        <p:spPr>
          <a:xfrm>
            <a:off x="3190732" y="1126797"/>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5" name="Google Shape;495;g1e40e23bd25_0_1147">
            <a:extLst>
              <a:ext uri="{FF2B5EF4-FFF2-40B4-BE49-F238E27FC236}">
                <a16:creationId xmlns:a16="http://schemas.microsoft.com/office/drawing/2014/main" id="{7F1FE0CD-03B4-C4BA-9EBC-9EA0A9E81D41}"/>
              </a:ext>
            </a:extLst>
          </p:cNvPr>
          <p:cNvSpPr/>
          <p:nvPr/>
        </p:nvSpPr>
        <p:spPr>
          <a:xfrm>
            <a:off x="4614504"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6" name="Google Shape;496;g1e40e23bd25_0_1147">
            <a:extLst>
              <a:ext uri="{FF2B5EF4-FFF2-40B4-BE49-F238E27FC236}">
                <a16:creationId xmlns:a16="http://schemas.microsoft.com/office/drawing/2014/main" id="{EA4323DE-A4F7-3BD3-841D-0CA50CD2CB63}"/>
              </a:ext>
            </a:extLst>
          </p:cNvPr>
          <p:cNvSpPr/>
          <p:nvPr/>
        </p:nvSpPr>
        <p:spPr>
          <a:xfrm>
            <a:off x="6038277"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7" name="Google Shape;497;g1e40e23bd25_0_1147">
            <a:extLst>
              <a:ext uri="{FF2B5EF4-FFF2-40B4-BE49-F238E27FC236}">
                <a16:creationId xmlns:a16="http://schemas.microsoft.com/office/drawing/2014/main" id="{5FB31792-4AA8-4686-103A-EA8AE1A00A5B}"/>
              </a:ext>
            </a:extLst>
          </p:cNvPr>
          <p:cNvSpPr txBox="1"/>
          <p:nvPr/>
        </p:nvSpPr>
        <p:spPr>
          <a:xfrm>
            <a:off x="3467198"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Q2</a:t>
            </a:r>
            <a:endParaRPr sz="1600" b="1" i="0" u="none" strike="noStrike" cap="none">
              <a:solidFill>
                <a:schemeClr val="lt2"/>
              </a:solidFill>
              <a:latin typeface="Arial"/>
              <a:ea typeface="Arial"/>
              <a:cs typeface="Arial"/>
              <a:sym typeface="Arial"/>
            </a:endParaRPr>
          </a:p>
        </p:txBody>
      </p:sp>
      <p:sp>
        <p:nvSpPr>
          <p:cNvPr id="498" name="Google Shape;498;g1e40e23bd25_0_1147">
            <a:extLst>
              <a:ext uri="{FF2B5EF4-FFF2-40B4-BE49-F238E27FC236}">
                <a16:creationId xmlns:a16="http://schemas.microsoft.com/office/drawing/2014/main" id="{7AF97B54-A16A-4747-3619-EC3898AC7E80}"/>
              </a:ext>
            </a:extLst>
          </p:cNvPr>
          <p:cNvSpPr txBox="1"/>
          <p:nvPr/>
        </p:nvSpPr>
        <p:spPr>
          <a:xfrm>
            <a:off x="4890970"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Q3</a:t>
            </a:r>
            <a:endParaRPr sz="1600" b="1" i="0" u="none" strike="noStrike" cap="none">
              <a:solidFill>
                <a:schemeClr val="lt2"/>
              </a:solidFill>
              <a:latin typeface="Arial"/>
              <a:ea typeface="Arial"/>
              <a:cs typeface="Arial"/>
              <a:sym typeface="Arial"/>
            </a:endParaRPr>
          </a:p>
        </p:txBody>
      </p:sp>
      <p:sp>
        <p:nvSpPr>
          <p:cNvPr id="499" name="Google Shape;499;g1e40e23bd25_0_1147">
            <a:extLst>
              <a:ext uri="{FF2B5EF4-FFF2-40B4-BE49-F238E27FC236}">
                <a16:creationId xmlns:a16="http://schemas.microsoft.com/office/drawing/2014/main" id="{F9627AE6-F5A0-EFB7-E466-EACB0B5DDAEE}"/>
              </a:ext>
            </a:extLst>
          </p:cNvPr>
          <p:cNvSpPr/>
          <p:nvPr/>
        </p:nvSpPr>
        <p:spPr>
          <a:xfrm>
            <a:off x="2733273"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Mar</a:t>
            </a:r>
            <a:endParaRPr sz="800" b="0" i="1" u="none" strike="noStrike" cap="none">
              <a:solidFill>
                <a:schemeClr val="lt2"/>
              </a:solidFill>
              <a:latin typeface="Arial"/>
              <a:ea typeface="Arial"/>
              <a:cs typeface="Arial"/>
              <a:sym typeface="Arial"/>
            </a:endParaRPr>
          </a:p>
        </p:txBody>
      </p:sp>
      <p:sp>
        <p:nvSpPr>
          <p:cNvPr id="500" name="Google Shape;500;g1e40e23bd25_0_1147">
            <a:extLst>
              <a:ext uri="{FF2B5EF4-FFF2-40B4-BE49-F238E27FC236}">
                <a16:creationId xmlns:a16="http://schemas.microsoft.com/office/drawing/2014/main" id="{EC469CAC-74FE-523B-8FE9-B09A723FD997}"/>
              </a:ext>
            </a:extLst>
          </p:cNvPr>
          <p:cNvSpPr/>
          <p:nvPr/>
        </p:nvSpPr>
        <p:spPr>
          <a:xfrm>
            <a:off x="4217246"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Jun</a:t>
            </a:r>
            <a:endParaRPr sz="800" b="0" i="1" u="none" strike="noStrike" cap="none">
              <a:solidFill>
                <a:schemeClr val="lt2"/>
              </a:solidFill>
              <a:latin typeface="Arial"/>
              <a:ea typeface="Arial"/>
              <a:cs typeface="Arial"/>
              <a:sym typeface="Arial"/>
            </a:endParaRPr>
          </a:p>
        </p:txBody>
      </p:sp>
      <p:sp>
        <p:nvSpPr>
          <p:cNvPr id="501" name="Google Shape;501;g1e40e23bd25_0_1147">
            <a:extLst>
              <a:ext uri="{FF2B5EF4-FFF2-40B4-BE49-F238E27FC236}">
                <a16:creationId xmlns:a16="http://schemas.microsoft.com/office/drawing/2014/main" id="{C4C67D9F-D367-E057-A4B4-1E7A59E084B0}"/>
              </a:ext>
            </a:extLst>
          </p:cNvPr>
          <p:cNvSpPr/>
          <p:nvPr/>
        </p:nvSpPr>
        <p:spPr>
          <a:xfrm>
            <a:off x="5632544"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Sep</a:t>
            </a:r>
            <a:endParaRPr sz="800" b="0" i="1" u="none" strike="noStrike" cap="none">
              <a:solidFill>
                <a:schemeClr val="lt2"/>
              </a:solidFill>
              <a:latin typeface="Arial"/>
              <a:ea typeface="Arial"/>
              <a:cs typeface="Arial"/>
              <a:sym typeface="Arial"/>
            </a:endParaRPr>
          </a:p>
        </p:txBody>
      </p:sp>
      <p:sp>
        <p:nvSpPr>
          <p:cNvPr id="502" name="Google Shape;502;g1e40e23bd25_0_1147">
            <a:extLst>
              <a:ext uri="{FF2B5EF4-FFF2-40B4-BE49-F238E27FC236}">
                <a16:creationId xmlns:a16="http://schemas.microsoft.com/office/drawing/2014/main" id="{02DF27FC-6C8B-9004-D27F-DA3CBB5F062F}"/>
              </a:ext>
            </a:extLst>
          </p:cNvPr>
          <p:cNvSpPr/>
          <p:nvPr/>
        </p:nvSpPr>
        <p:spPr>
          <a:xfrm>
            <a:off x="6008969"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Oct</a:t>
            </a:r>
            <a:endParaRPr sz="800" b="0" i="1" u="none" strike="noStrike" cap="none">
              <a:solidFill>
                <a:schemeClr val="lt2"/>
              </a:solidFill>
              <a:latin typeface="Arial"/>
              <a:ea typeface="Arial"/>
              <a:cs typeface="Arial"/>
              <a:sym typeface="Arial"/>
            </a:endParaRPr>
          </a:p>
        </p:txBody>
      </p:sp>
      <p:sp>
        <p:nvSpPr>
          <p:cNvPr id="503" name="Google Shape;503;g1e40e23bd25_0_1147">
            <a:extLst>
              <a:ext uri="{FF2B5EF4-FFF2-40B4-BE49-F238E27FC236}">
                <a16:creationId xmlns:a16="http://schemas.microsoft.com/office/drawing/2014/main" id="{2CAE6310-1F59-F6D8-2733-D44C894F6F64}"/>
              </a:ext>
            </a:extLst>
          </p:cNvPr>
          <p:cNvSpPr txBox="1"/>
          <p:nvPr/>
        </p:nvSpPr>
        <p:spPr>
          <a:xfrm>
            <a:off x="1954233" y="1115550"/>
            <a:ext cx="870900" cy="27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a:t>
            </a:r>
            <a:r>
              <a:rPr lang="en" sz="900" b="1" i="0" u="none" strike="noStrike" cap="none">
                <a:solidFill>
                  <a:schemeClr val="lt2"/>
                </a:solidFill>
                <a:latin typeface="Lato"/>
                <a:ea typeface="Lato"/>
                <a:cs typeface="Lato"/>
                <a:sym typeface="Lato"/>
              </a:rPr>
              <a:t>Y 2025 Q</a:t>
            </a:r>
            <a:r>
              <a:rPr lang="en" sz="900" b="1">
                <a:solidFill>
                  <a:schemeClr val="lt2"/>
                </a:solidFill>
                <a:latin typeface="Lato"/>
                <a:ea typeface="Lato"/>
                <a:cs typeface="Lato"/>
                <a:sym typeface="Lato"/>
              </a:rPr>
              <a:t>1</a:t>
            </a:r>
            <a:endParaRPr sz="1600" b="1" i="0" u="none" strike="noStrike" cap="none">
              <a:solidFill>
                <a:schemeClr val="lt2"/>
              </a:solidFill>
              <a:latin typeface="Arial"/>
              <a:ea typeface="Arial"/>
              <a:cs typeface="Arial"/>
              <a:sym typeface="Arial"/>
            </a:endParaRPr>
          </a:p>
        </p:txBody>
      </p:sp>
      <p:sp>
        <p:nvSpPr>
          <p:cNvPr id="504" name="Google Shape;504;g1e40e23bd25_0_1147">
            <a:extLst>
              <a:ext uri="{FF2B5EF4-FFF2-40B4-BE49-F238E27FC236}">
                <a16:creationId xmlns:a16="http://schemas.microsoft.com/office/drawing/2014/main" id="{E29797D7-2153-731E-3790-731A804F54C5}"/>
              </a:ext>
            </a:extLst>
          </p:cNvPr>
          <p:cNvSpPr txBox="1"/>
          <p:nvPr/>
        </p:nvSpPr>
        <p:spPr>
          <a:xfrm>
            <a:off x="6261756" y="1115566"/>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Q4</a:t>
            </a:r>
            <a:endParaRPr sz="1600" b="1" i="0" u="none" strike="noStrike" cap="none">
              <a:solidFill>
                <a:schemeClr val="lt2"/>
              </a:solidFill>
              <a:latin typeface="Arial"/>
              <a:ea typeface="Arial"/>
              <a:cs typeface="Arial"/>
              <a:sym typeface="Arial"/>
            </a:endParaRPr>
          </a:p>
        </p:txBody>
      </p:sp>
      <p:sp>
        <p:nvSpPr>
          <p:cNvPr id="505" name="Google Shape;505;g1e40e23bd25_0_1147">
            <a:extLst>
              <a:ext uri="{FF2B5EF4-FFF2-40B4-BE49-F238E27FC236}">
                <a16:creationId xmlns:a16="http://schemas.microsoft.com/office/drawing/2014/main" id="{308F5D35-DE50-0A18-53D2-78699D516E1B}"/>
              </a:ext>
            </a:extLst>
          </p:cNvPr>
          <p:cNvSpPr/>
          <p:nvPr/>
        </p:nvSpPr>
        <p:spPr>
          <a:xfrm>
            <a:off x="1571825"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Jan</a:t>
            </a:r>
            <a:endParaRPr sz="800" b="0" i="1" u="none" strike="noStrike" cap="none">
              <a:solidFill>
                <a:schemeClr val="lt2"/>
              </a:solidFill>
              <a:latin typeface="Arial"/>
              <a:ea typeface="Arial"/>
              <a:cs typeface="Arial"/>
              <a:sym typeface="Arial"/>
            </a:endParaRPr>
          </a:p>
        </p:txBody>
      </p:sp>
      <p:sp>
        <p:nvSpPr>
          <p:cNvPr id="506" name="Google Shape;506;g1e40e23bd25_0_1147">
            <a:extLst>
              <a:ext uri="{FF2B5EF4-FFF2-40B4-BE49-F238E27FC236}">
                <a16:creationId xmlns:a16="http://schemas.microsoft.com/office/drawing/2014/main" id="{F134135A-F825-5ADC-AB6D-571D24A77E85}"/>
              </a:ext>
            </a:extLst>
          </p:cNvPr>
          <p:cNvSpPr/>
          <p:nvPr/>
        </p:nvSpPr>
        <p:spPr>
          <a:xfrm>
            <a:off x="3190723"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Apr</a:t>
            </a:r>
            <a:endParaRPr sz="800" b="0" i="1" u="none" strike="noStrike" cap="none">
              <a:solidFill>
                <a:schemeClr val="lt2"/>
              </a:solidFill>
              <a:latin typeface="Arial"/>
              <a:ea typeface="Arial"/>
              <a:cs typeface="Arial"/>
              <a:sym typeface="Arial"/>
            </a:endParaRPr>
          </a:p>
        </p:txBody>
      </p:sp>
      <p:sp>
        <p:nvSpPr>
          <p:cNvPr id="507" name="Google Shape;507;g1e40e23bd25_0_1147">
            <a:extLst>
              <a:ext uri="{FF2B5EF4-FFF2-40B4-BE49-F238E27FC236}">
                <a16:creationId xmlns:a16="http://schemas.microsoft.com/office/drawing/2014/main" id="{BF8476B9-37E3-DC3C-4D2C-E2A6196AA233}"/>
              </a:ext>
            </a:extLst>
          </p:cNvPr>
          <p:cNvSpPr/>
          <p:nvPr/>
        </p:nvSpPr>
        <p:spPr>
          <a:xfrm>
            <a:off x="4614496" y="1185501"/>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Jul</a:t>
            </a:r>
            <a:endParaRPr sz="800" b="0" i="1" u="none" strike="noStrike" cap="none">
              <a:solidFill>
                <a:schemeClr val="lt2"/>
              </a:solidFill>
              <a:latin typeface="Arial"/>
              <a:ea typeface="Arial"/>
              <a:cs typeface="Arial"/>
              <a:sym typeface="Arial"/>
            </a:endParaRPr>
          </a:p>
        </p:txBody>
      </p:sp>
      <p:sp>
        <p:nvSpPr>
          <p:cNvPr id="508" name="Google Shape;508;g1e40e23bd25_0_1147">
            <a:extLst>
              <a:ext uri="{FF2B5EF4-FFF2-40B4-BE49-F238E27FC236}">
                <a16:creationId xmlns:a16="http://schemas.microsoft.com/office/drawing/2014/main" id="{B6DBA3ED-9213-4CB8-4C8C-070ED415F375}"/>
              </a:ext>
            </a:extLst>
          </p:cNvPr>
          <p:cNvSpPr/>
          <p:nvPr/>
        </p:nvSpPr>
        <p:spPr>
          <a:xfrm>
            <a:off x="7015918"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Dec</a:t>
            </a:r>
            <a:endParaRPr sz="800" b="0" i="1" u="none" strike="noStrike" cap="none">
              <a:solidFill>
                <a:schemeClr val="lt2"/>
              </a:solidFill>
              <a:latin typeface="Arial"/>
              <a:ea typeface="Arial"/>
              <a:cs typeface="Arial"/>
              <a:sym typeface="Arial"/>
            </a:endParaRPr>
          </a:p>
        </p:txBody>
      </p:sp>
      <p:sp>
        <p:nvSpPr>
          <p:cNvPr id="509" name="Google Shape;509;g1e40e23bd25_0_1147">
            <a:extLst>
              <a:ext uri="{FF2B5EF4-FFF2-40B4-BE49-F238E27FC236}">
                <a16:creationId xmlns:a16="http://schemas.microsoft.com/office/drawing/2014/main" id="{23164982-D1D5-8EE3-E66D-3EBDA23AAE4B}"/>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108</a:t>
            </a:fld>
            <a:endParaRPr/>
          </a:p>
        </p:txBody>
      </p:sp>
      <p:pic>
        <p:nvPicPr>
          <p:cNvPr id="510" name="Google Shape;510;g1e40e23bd25_0_1147">
            <a:extLst>
              <a:ext uri="{FF2B5EF4-FFF2-40B4-BE49-F238E27FC236}">
                <a16:creationId xmlns:a16="http://schemas.microsoft.com/office/drawing/2014/main" id="{D54CD32A-DE5C-BA1F-1D5E-C9FE523A0944}"/>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511" name="Google Shape;511;g1e40e23bd25_0_1147">
            <a:extLst>
              <a:ext uri="{FF2B5EF4-FFF2-40B4-BE49-F238E27FC236}">
                <a16:creationId xmlns:a16="http://schemas.microsoft.com/office/drawing/2014/main" id="{022735EB-BEB8-5B6B-E914-7404A0F9C781}"/>
              </a:ext>
            </a:extLst>
          </p:cNvPr>
          <p:cNvSpPr/>
          <p:nvPr/>
        </p:nvSpPr>
        <p:spPr>
          <a:xfrm>
            <a:off x="1563075" y="1626725"/>
            <a:ext cx="16869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2" name="Google Shape;512;g1e40e23bd25_0_1147">
            <a:extLst>
              <a:ext uri="{FF2B5EF4-FFF2-40B4-BE49-F238E27FC236}">
                <a16:creationId xmlns:a16="http://schemas.microsoft.com/office/drawing/2014/main" id="{1F41606F-A7E5-BF06-D25C-503339F72BFE}"/>
              </a:ext>
            </a:extLst>
          </p:cNvPr>
          <p:cNvSpPr/>
          <p:nvPr/>
        </p:nvSpPr>
        <p:spPr>
          <a:xfrm>
            <a:off x="3190727" y="1626700"/>
            <a:ext cx="6114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3" name="Google Shape;513;g1e40e23bd25_0_1147">
            <a:extLst>
              <a:ext uri="{FF2B5EF4-FFF2-40B4-BE49-F238E27FC236}">
                <a16:creationId xmlns:a16="http://schemas.microsoft.com/office/drawing/2014/main" id="{3667D1E3-6A51-ACD5-10C3-7C1C66BCF779}"/>
              </a:ext>
            </a:extLst>
          </p:cNvPr>
          <p:cNvSpPr/>
          <p:nvPr/>
        </p:nvSpPr>
        <p:spPr>
          <a:xfrm>
            <a:off x="3751750" y="1626725"/>
            <a:ext cx="501900" cy="253500"/>
          </a:xfrm>
          <a:prstGeom prst="chevron">
            <a:avLst>
              <a:gd name="adj" fmla="val 42212"/>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4" name="Google Shape;514;g1e40e23bd25_0_1147">
            <a:extLst>
              <a:ext uri="{FF2B5EF4-FFF2-40B4-BE49-F238E27FC236}">
                <a16:creationId xmlns:a16="http://schemas.microsoft.com/office/drawing/2014/main" id="{CDB812FD-29CC-1A44-2819-24BE24581DC5}"/>
              </a:ext>
            </a:extLst>
          </p:cNvPr>
          <p:cNvSpPr/>
          <p:nvPr/>
        </p:nvSpPr>
        <p:spPr>
          <a:xfrm>
            <a:off x="4217250" y="1626725"/>
            <a:ext cx="399600" cy="253500"/>
          </a:xfrm>
          <a:prstGeom prst="chevron">
            <a:avLst>
              <a:gd name="adj" fmla="val 42212"/>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5" name="Google Shape;515;g1e40e23bd25_0_1147">
            <a:extLst>
              <a:ext uri="{FF2B5EF4-FFF2-40B4-BE49-F238E27FC236}">
                <a16:creationId xmlns:a16="http://schemas.microsoft.com/office/drawing/2014/main" id="{BCFF90AF-890C-C586-324B-AC18146C7625}"/>
              </a:ext>
            </a:extLst>
          </p:cNvPr>
          <p:cNvSpPr txBox="1"/>
          <p:nvPr/>
        </p:nvSpPr>
        <p:spPr>
          <a:xfrm>
            <a:off x="1607897" y="1616550"/>
            <a:ext cx="1217700" cy="27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900" b="1">
                <a:solidFill>
                  <a:schemeClr val="dk1"/>
                </a:solidFill>
                <a:latin typeface="Lato"/>
                <a:ea typeface="Lato"/>
                <a:cs typeface="Lato"/>
                <a:sym typeface="Lato"/>
              </a:rPr>
              <a:t>Development</a:t>
            </a:r>
            <a:endParaRPr sz="1600" b="1" i="0" u="none" strike="noStrike" cap="none">
              <a:solidFill>
                <a:schemeClr val="dk1"/>
              </a:solidFill>
              <a:latin typeface="Arial"/>
              <a:ea typeface="Arial"/>
              <a:cs typeface="Arial"/>
              <a:sym typeface="Arial"/>
            </a:endParaRPr>
          </a:p>
        </p:txBody>
      </p:sp>
      <p:sp>
        <p:nvSpPr>
          <p:cNvPr id="516" name="Google Shape;516;g1e40e23bd25_0_1147">
            <a:extLst>
              <a:ext uri="{FF2B5EF4-FFF2-40B4-BE49-F238E27FC236}">
                <a16:creationId xmlns:a16="http://schemas.microsoft.com/office/drawing/2014/main" id="{F62B4720-5329-A0C7-4A4A-FBC83444EA36}"/>
              </a:ext>
            </a:extLst>
          </p:cNvPr>
          <p:cNvSpPr/>
          <p:nvPr/>
        </p:nvSpPr>
        <p:spPr>
          <a:xfrm>
            <a:off x="2153475" y="2548325"/>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SBD</a:t>
            </a:r>
            <a:endParaRPr sz="900" i="0" u="none" strike="noStrike" cap="none">
              <a:solidFill>
                <a:srgbClr val="000000"/>
              </a:solidFill>
              <a:latin typeface="Lato"/>
              <a:ea typeface="Lato"/>
              <a:cs typeface="Lato"/>
              <a:sym typeface="Lato"/>
            </a:endParaRPr>
          </a:p>
        </p:txBody>
      </p:sp>
      <p:sp>
        <p:nvSpPr>
          <p:cNvPr id="517" name="Google Shape;517;g1e40e23bd25_0_1147">
            <a:extLst>
              <a:ext uri="{FF2B5EF4-FFF2-40B4-BE49-F238E27FC236}">
                <a16:creationId xmlns:a16="http://schemas.microsoft.com/office/drawing/2014/main" id="{7CA9DB3C-FD1E-625F-0AA0-CDD92D926902}"/>
              </a:ext>
            </a:extLst>
          </p:cNvPr>
          <p:cNvSpPr/>
          <p:nvPr/>
        </p:nvSpPr>
        <p:spPr>
          <a:xfrm>
            <a:off x="3577072" y="2548325"/>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FIS</a:t>
            </a:r>
            <a:endParaRPr sz="900" i="0" u="none" strike="noStrike" cap="none">
              <a:solidFill>
                <a:srgbClr val="000000"/>
              </a:solidFill>
              <a:latin typeface="Lato"/>
              <a:ea typeface="Lato"/>
              <a:cs typeface="Lato"/>
              <a:sym typeface="Lato"/>
            </a:endParaRPr>
          </a:p>
        </p:txBody>
      </p:sp>
      <p:sp>
        <p:nvSpPr>
          <p:cNvPr id="518" name="Google Shape;518;g1e40e23bd25_0_1147">
            <a:extLst>
              <a:ext uri="{FF2B5EF4-FFF2-40B4-BE49-F238E27FC236}">
                <a16:creationId xmlns:a16="http://schemas.microsoft.com/office/drawing/2014/main" id="{84A02FC5-2E18-5FED-96BB-1D7EC573FDD4}"/>
              </a:ext>
            </a:extLst>
          </p:cNvPr>
          <p:cNvSpPr/>
          <p:nvPr/>
        </p:nvSpPr>
        <p:spPr>
          <a:xfrm>
            <a:off x="1563075" y="2181375"/>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R2R Deployments</a:t>
            </a:r>
            <a:endParaRPr sz="1500" b="0" i="0" u="none" strike="noStrike" cap="none">
              <a:solidFill>
                <a:srgbClr val="000000"/>
              </a:solidFill>
              <a:latin typeface="Arial"/>
              <a:ea typeface="Arial"/>
              <a:cs typeface="Arial"/>
              <a:sym typeface="Arial"/>
            </a:endParaRPr>
          </a:p>
        </p:txBody>
      </p:sp>
      <p:sp>
        <p:nvSpPr>
          <p:cNvPr id="519" name="Google Shape;519;g1e40e23bd25_0_1147">
            <a:extLst>
              <a:ext uri="{FF2B5EF4-FFF2-40B4-BE49-F238E27FC236}">
                <a16:creationId xmlns:a16="http://schemas.microsoft.com/office/drawing/2014/main" id="{A6BECCA4-2E4D-462A-7924-D3FD58CFC5F6}"/>
              </a:ext>
            </a:extLst>
          </p:cNvPr>
          <p:cNvSpPr/>
          <p:nvPr/>
        </p:nvSpPr>
        <p:spPr>
          <a:xfrm>
            <a:off x="33522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0" name="Google Shape;520;g1e40e23bd25_0_1147">
            <a:extLst>
              <a:ext uri="{FF2B5EF4-FFF2-40B4-BE49-F238E27FC236}">
                <a16:creationId xmlns:a16="http://schemas.microsoft.com/office/drawing/2014/main" id="{650F8401-1017-B364-52DA-F5F5873FEA68}"/>
              </a:ext>
            </a:extLst>
          </p:cNvPr>
          <p:cNvSpPr/>
          <p:nvPr/>
        </p:nvSpPr>
        <p:spPr>
          <a:xfrm>
            <a:off x="44461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1" name="Google Shape;521;g1e40e23bd25_0_1147">
            <a:extLst>
              <a:ext uri="{FF2B5EF4-FFF2-40B4-BE49-F238E27FC236}">
                <a16:creationId xmlns:a16="http://schemas.microsoft.com/office/drawing/2014/main" id="{8EF89846-821E-34B9-F8CF-15B4FB44098D}"/>
              </a:ext>
            </a:extLst>
          </p:cNvPr>
          <p:cNvSpPr/>
          <p:nvPr/>
        </p:nvSpPr>
        <p:spPr>
          <a:xfrm>
            <a:off x="2630463" y="3537013"/>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Bayer</a:t>
            </a:r>
            <a:endParaRPr sz="900" i="0" u="none" strike="noStrike" cap="none">
              <a:solidFill>
                <a:srgbClr val="000000"/>
              </a:solidFill>
              <a:latin typeface="Lato"/>
              <a:ea typeface="Lato"/>
              <a:cs typeface="Lato"/>
              <a:sym typeface="Lato"/>
            </a:endParaRPr>
          </a:p>
        </p:txBody>
      </p:sp>
      <p:sp>
        <p:nvSpPr>
          <p:cNvPr id="522" name="Google Shape;522;g1e40e23bd25_0_1147">
            <a:extLst>
              <a:ext uri="{FF2B5EF4-FFF2-40B4-BE49-F238E27FC236}">
                <a16:creationId xmlns:a16="http://schemas.microsoft.com/office/drawing/2014/main" id="{BF9C5EB6-E93D-A531-D75F-343AED030387}"/>
              </a:ext>
            </a:extLst>
          </p:cNvPr>
          <p:cNvSpPr/>
          <p:nvPr/>
        </p:nvSpPr>
        <p:spPr>
          <a:xfrm>
            <a:off x="4054059" y="3537013"/>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800">
                <a:latin typeface="Lato"/>
                <a:ea typeface="Lato"/>
                <a:cs typeface="Lato"/>
                <a:sym typeface="Lato"/>
              </a:rPr>
              <a:t>Whirlpool</a:t>
            </a:r>
            <a:endParaRPr sz="800" i="0" u="none" strike="noStrike" cap="none">
              <a:solidFill>
                <a:srgbClr val="000000"/>
              </a:solidFill>
              <a:latin typeface="Lato"/>
              <a:ea typeface="Lato"/>
              <a:cs typeface="Lato"/>
              <a:sym typeface="Lato"/>
            </a:endParaRPr>
          </a:p>
        </p:txBody>
      </p:sp>
      <p:sp>
        <p:nvSpPr>
          <p:cNvPr id="523" name="Google Shape;523;g1e40e23bd25_0_1147">
            <a:extLst>
              <a:ext uri="{FF2B5EF4-FFF2-40B4-BE49-F238E27FC236}">
                <a16:creationId xmlns:a16="http://schemas.microsoft.com/office/drawing/2014/main" id="{0E07A1F2-D0B9-2194-44B8-510E021F78C8}"/>
              </a:ext>
            </a:extLst>
          </p:cNvPr>
          <p:cNvSpPr/>
          <p:nvPr/>
        </p:nvSpPr>
        <p:spPr>
          <a:xfrm>
            <a:off x="1563075" y="3170063"/>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O2C  Deployments</a:t>
            </a:r>
            <a:endParaRPr sz="1500" b="0" i="0" u="none" strike="noStrike" cap="none">
              <a:solidFill>
                <a:srgbClr val="000000"/>
              </a:solidFill>
              <a:latin typeface="Arial"/>
              <a:ea typeface="Arial"/>
              <a:cs typeface="Arial"/>
              <a:sym typeface="Arial"/>
            </a:endParaRPr>
          </a:p>
        </p:txBody>
      </p:sp>
      <p:sp>
        <p:nvSpPr>
          <p:cNvPr id="524" name="Google Shape;524;g1e40e23bd25_0_1147">
            <a:extLst>
              <a:ext uri="{FF2B5EF4-FFF2-40B4-BE49-F238E27FC236}">
                <a16:creationId xmlns:a16="http://schemas.microsoft.com/office/drawing/2014/main" id="{0BF1E6BB-3BC2-9DB6-9320-F10AA30AFCE1}"/>
              </a:ext>
            </a:extLst>
          </p:cNvPr>
          <p:cNvSpPr/>
          <p:nvPr/>
        </p:nvSpPr>
        <p:spPr>
          <a:xfrm>
            <a:off x="38292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5" name="Google Shape;525;g1e40e23bd25_0_1147">
            <a:extLst>
              <a:ext uri="{FF2B5EF4-FFF2-40B4-BE49-F238E27FC236}">
                <a16:creationId xmlns:a16="http://schemas.microsoft.com/office/drawing/2014/main" id="{FFDD428A-4A74-2456-8565-CD0B103ED74E}"/>
              </a:ext>
            </a:extLst>
          </p:cNvPr>
          <p:cNvSpPr/>
          <p:nvPr/>
        </p:nvSpPr>
        <p:spPr>
          <a:xfrm>
            <a:off x="49231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6" name="Google Shape;526;g1e40e23bd25_0_1147">
            <a:extLst>
              <a:ext uri="{FF2B5EF4-FFF2-40B4-BE49-F238E27FC236}">
                <a16:creationId xmlns:a16="http://schemas.microsoft.com/office/drawing/2014/main" id="{E0B9907F-096F-E4CE-CC6A-3D159687179A}"/>
              </a:ext>
            </a:extLst>
          </p:cNvPr>
          <p:cNvSpPr txBox="1"/>
          <p:nvPr/>
        </p:nvSpPr>
        <p:spPr>
          <a:xfrm>
            <a:off x="1348750" y="4234975"/>
            <a:ext cx="6546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Tahoma"/>
                <a:ea typeface="Tahoma"/>
                <a:cs typeface="Tahoma"/>
                <a:sym typeface="Tahoma"/>
              </a:rPr>
              <a:t>*</a:t>
            </a:r>
            <a:r>
              <a:rPr lang="en" sz="1200">
                <a:solidFill>
                  <a:schemeClr val="dk1"/>
                </a:solidFill>
                <a:latin typeface="Tahoma"/>
                <a:ea typeface="Tahoma"/>
                <a:cs typeface="Tahoma"/>
                <a:sym typeface="Tahoma"/>
              </a:rPr>
              <a:t> Above timelines are tentative at this point; will be refined as we proceed with the program.  </a:t>
            </a:r>
            <a:endParaRPr sz="1200">
              <a:solidFill>
                <a:schemeClr val="dk1"/>
              </a:solidFill>
              <a:latin typeface="Tahoma"/>
              <a:ea typeface="Tahoma"/>
              <a:cs typeface="Tahoma"/>
              <a:sym typeface="Tahoma"/>
            </a:endParaRPr>
          </a:p>
        </p:txBody>
      </p:sp>
    </p:spTree>
    <p:extLst>
      <p:ext uri="{BB962C8B-B14F-4D97-AF65-F5344CB8AC3E}">
        <p14:creationId xmlns:p14="http://schemas.microsoft.com/office/powerpoint/2010/main" val="36611786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30">
          <a:extLst>
            <a:ext uri="{FF2B5EF4-FFF2-40B4-BE49-F238E27FC236}">
              <a16:creationId xmlns:a16="http://schemas.microsoft.com/office/drawing/2014/main" id="{F9865D3C-AFA9-7D57-763F-43D155BA9F85}"/>
            </a:ext>
          </a:extLst>
        </p:cNvPr>
        <p:cNvGrpSpPr/>
        <p:nvPr/>
      </p:nvGrpSpPr>
      <p:grpSpPr>
        <a:xfrm>
          <a:off x="0" y="0"/>
          <a:ext cx="0" cy="0"/>
          <a:chOff x="0" y="0"/>
          <a:chExt cx="0" cy="0"/>
        </a:xfrm>
      </p:grpSpPr>
      <p:sp>
        <p:nvSpPr>
          <p:cNvPr id="531" name="Google Shape;531;g289fdb9218f_2_3">
            <a:extLst>
              <a:ext uri="{FF2B5EF4-FFF2-40B4-BE49-F238E27FC236}">
                <a16:creationId xmlns:a16="http://schemas.microsoft.com/office/drawing/2014/main" id="{267F2A1D-E85E-8ADF-3B47-B46B6B77DA0B}"/>
              </a:ext>
            </a:extLst>
          </p:cNvPr>
          <p:cNvSpPr txBox="1">
            <a:spLocks noGrp="1"/>
          </p:cNvSpPr>
          <p:nvPr>
            <p:ph type="title"/>
          </p:nvPr>
        </p:nvSpPr>
        <p:spPr>
          <a:xfrm>
            <a:off x="3552100" y="1970400"/>
            <a:ext cx="3839400" cy="2476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556"/>
              <a:buNone/>
            </a:pPr>
            <a:r>
              <a:rPr lang="en" b="1"/>
              <a:t>Action Items and Next Steps </a:t>
            </a:r>
            <a:endParaRPr sz="1400" b="1"/>
          </a:p>
        </p:txBody>
      </p:sp>
      <p:pic>
        <p:nvPicPr>
          <p:cNvPr id="532" name="Google Shape;532;g289fdb9218f_2_3">
            <a:extLst>
              <a:ext uri="{FF2B5EF4-FFF2-40B4-BE49-F238E27FC236}">
                <a16:creationId xmlns:a16="http://schemas.microsoft.com/office/drawing/2014/main" id="{5C039DE5-0F98-56B8-EA78-937F5D1FAEED}"/>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1848822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2827e65ead6_0_140"/>
          <p:cNvSpPr txBox="1">
            <a:spLocks noGrp="1"/>
          </p:cNvSpPr>
          <p:nvPr>
            <p:ph type="title"/>
          </p:nvPr>
        </p:nvSpPr>
        <p:spPr>
          <a:xfrm>
            <a:off x="3552100" y="1970400"/>
            <a:ext cx="3839400" cy="2476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556"/>
              <a:buNone/>
            </a:pPr>
            <a:r>
              <a:rPr lang="en" b="1"/>
              <a:t>Appian Features Update</a:t>
            </a:r>
            <a:endParaRPr sz="1400" b="1"/>
          </a:p>
        </p:txBody>
      </p:sp>
      <p:pic>
        <p:nvPicPr>
          <p:cNvPr id="399" name="Google Shape;399;g2827e65ead6_0_140"/>
          <p:cNvPicPr preferRelativeResize="0"/>
          <p:nvPr/>
        </p:nvPicPr>
        <p:blipFill rotWithShape="1">
          <a:blip r:embed="rId3">
            <a:alphaModFix/>
          </a:blip>
          <a:srcRect/>
          <a:stretch/>
        </p:blipFill>
        <p:spPr>
          <a:xfrm>
            <a:off x="7894819" y="0"/>
            <a:ext cx="1069630" cy="5643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B4F73AFC-ECF9-5F62-F7E0-722D20F025F0}"/>
            </a:ext>
          </a:extLst>
        </p:cNvPr>
        <p:cNvGrpSpPr/>
        <p:nvPr/>
      </p:nvGrpSpPr>
      <p:grpSpPr>
        <a:xfrm>
          <a:off x="0" y="0"/>
          <a:ext cx="0" cy="0"/>
          <a:chOff x="0" y="0"/>
          <a:chExt cx="0" cy="0"/>
        </a:xfrm>
      </p:grpSpPr>
      <p:sp>
        <p:nvSpPr>
          <p:cNvPr id="537" name="Google Shape;537;g32c08df7a2f_0_776">
            <a:extLst>
              <a:ext uri="{FF2B5EF4-FFF2-40B4-BE49-F238E27FC236}">
                <a16:creationId xmlns:a16="http://schemas.microsoft.com/office/drawing/2014/main" id="{39CC1919-6F38-4901-9D52-C47907C17931}"/>
              </a:ext>
            </a:extLst>
          </p:cNvPr>
          <p:cNvSpPr txBox="1">
            <a:spLocks noGrp="1"/>
          </p:cNvSpPr>
          <p:nvPr>
            <p:ph type="title"/>
          </p:nvPr>
        </p:nvSpPr>
        <p:spPr>
          <a:xfrm>
            <a:off x="424225" y="395025"/>
            <a:ext cx="5268000" cy="4749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Next Steps</a:t>
            </a:r>
            <a:endParaRPr sz="2600" b="1">
              <a:solidFill>
                <a:srgbClr val="020A51"/>
              </a:solidFill>
              <a:latin typeface="Ubuntu"/>
              <a:ea typeface="Ubuntu"/>
              <a:cs typeface="Ubuntu"/>
              <a:sym typeface="Ubuntu"/>
            </a:endParaRPr>
          </a:p>
        </p:txBody>
      </p:sp>
      <p:sp>
        <p:nvSpPr>
          <p:cNvPr id="538" name="Google Shape;538;g32c08df7a2f_0_776">
            <a:extLst>
              <a:ext uri="{FF2B5EF4-FFF2-40B4-BE49-F238E27FC236}">
                <a16:creationId xmlns:a16="http://schemas.microsoft.com/office/drawing/2014/main" id="{EA94D591-40BF-FC32-5325-37DEFE395DCF}"/>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110</a:t>
            </a:fld>
            <a:endParaRPr/>
          </a:p>
        </p:txBody>
      </p:sp>
      <p:pic>
        <p:nvPicPr>
          <p:cNvPr id="539" name="Google Shape;539;g32c08df7a2f_0_776">
            <a:extLst>
              <a:ext uri="{FF2B5EF4-FFF2-40B4-BE49-F238E27FC236}">
                <a16:creationId xmlns:a16="http://schemas.microsoft.com/office/drawing/2014/main" id="{91F928A3-3DA0-53AE-2D93-B583F284BCE5}"/>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graphicFrame>
        <p:nvGraphicFramePr>
          <p:cNvPr id="540" name="Google Shape;540;g32c08df7a2f_0_776">
            <a:extLst>
              <a:ext uri="{FF2B5EF4-FFF2-40B4-BE49-F238E27FC236}">
                <a16:creationId xmlns:a16="http://schemas.microsoft.com/office/drawing/2014/main" id="{18E4099A-10C9-29BD-6EDE-D04BD758F2BA}"/>
              </a:ext>
            </a:extLst>
          </p:cNvPr>
          <p:cNvGraphicFramePr/>
          <p:nvPr/>
        </p:nvGraphicFramePr>
        <p:xfrm>
          <a:off x="429150" y="1108538"/>
          <a:ext cx="3000000" cy="3000000"/>
        </p:xfrm>
        <a:graphic>
          <a:graphicData uri="http://schemas.openxmlformats.org/drawingml/2006/table">
            <a:tbl>
              <a:tblPr bandRow="1">
                <a:noFill/>
                <a:tableStyleId>{5342E76C-094B-419B-B42E-AED802BB35B9}</a:tableStyleId>
              </a:tblPr>
              <a:tblGrid>
                <a:gridCol w="609575">
                  <a:extLst>
                    <a:ext uri="{9D8B030D-6E8A-4147-A177-3AD203B41FA5}">
                      <a16:colId xmlns:a16="http://schemas.microsoft.com/office/drawing/2014/main" val="20000"/>
                    </a:ext>
                  </a:extLst>
                </a:gridCol>
                <a:gridCol w="3760025">
                  <a:extLst>
                    <a:ext uri="{9D8B030D-6E8A-4147-A177-3AD203B41FA5}">
                      <a16:colId xmlns:a16="http://schemas.microsoft.com/office/drawing/2014/main" val="20001"/>
                    </a:ext>
                  </a:extLst>
                </a:gridCol>
                <a:gridCol w="2368875">
                  <a:extLst>
                    <a:ext uri="{9D8B030D-6E8A-4147-A177-3AD203B41FA5}">
                      <a16:colId xmlns:a16="http://schemas.microsoft.com/office/drawing/2014/main" val="20002"/>
                    </a:ext>
                  </a:extLst>
                </a:gridCol>
                <a:gridCol w="1329550">
                  <a:extLst>
                    <a:ext uri="{9D8B030D-6E8A-4147-A177-3AD203B41FA5}">
                      <a16:colId xmlns:a16="http://schemas.microsoft.com/office/drawing/2014/main" val="20003"/>
                    </a:ext>
                  </a:extLst>
                </a:gridCol>
              </a:tblGrid>
              <a:tr h="438625">
                <a:tc>
                  <a:txBody>
                    <a:bodyPr/>
                    <a:lstStyle/>
                    <a:p>
                      <a:pPr marL="0" marR="0" lvl="0" indent="0" algn="ctr"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Item</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Owner</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Target Date</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0"/>
                  </a:ext>
                </a:extLst>
              </a:tr>
              <a:tr h="402025">
                <a:tc>
                  <a:txBody>
                    <a:bodyPr/>
                    <a:lstStyle/>
                    <a:p>
                      <a:pPr marL="0" lvl="0" indent="0" algn="l" rtl="0">
                        <a:spcBef>
                          <a:spcPts val="0"/>
                        </a:spcBef>
                        <a:spcAft>
                          <a:spcPts val="0"/>
                        </a:spcAft>
                        <a:buNone/>
                      </a:pPr>
                      <a:r>
                        <a:rPr lang="en" sz="1200">
                          <a:latin typeface="Ubuntu"/>
                          <a:ea typeface="Ubuntu"/>
                          <a:cs typeface="Ubuntu"/>
                          <a:sym typeface="Ubuntu"/>
                        </a:rPr>
                        <a:t>1</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Immediate focus is to take the POCs to a closure - Email Ingestion, Power BI Integration and Gen AI</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Accelerate team with inputs from Accenture</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TBD</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29425">
                <a:tc>
                  <a:txBody>
                    <a:bodyPr/>
                    <a:lstStyle/>
                    <a:p>
                      <a:pPr marL="0" lvl="0" indent="0" algn="l" rtl="0">
                        <a:spcBef>
                          <a:spcPts val="0"/>
                        </a:spcBef>
                        <a:spcAft>
                          <a:spcPts val="0"/>
                        </a:spcAft>
                        <a:buNone/>
                      </a:pPr>
                      <a:r>
                        <a:rPr lang="en" sz="1200">
                          <a:latin typeface="Ubuntu"/>
                          <a:ea typeface="Ubuntu"/>
                          <a:cs typeface="Ubuntu"/>
                          <a:sym typeface="Ubuntu"/>
                        </a:rPr>
                        <a:t>2</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Server Sizing exercise </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Both teams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ASAP</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6900">
                <a:tc>
                  <a:txBody>
                    <a:bodyPr/>
                    <a:lstStyle/>
                    <a:p>
                      <a:pPr marL="0" lvl="0" indent="0" algn="l" rtl="0">
                        <a:spcBef>
                          <a:spcPts val="0"/>
                        </a:spcBef>
                        <a:spcAft>
                          <a:spcPts val="0"/>
                        </a:spcAft>
                        <a:buNone/>
                      </a:pPr>
                      <a:r>
                        <a:rPr lang="en" sz="1200">
                          <a:latin typeface="Ubuntu"/>
                          <a:ea typeface="Ubuntu"/>
                          <a:cs typeface="Ubuntu"/>
                          <a:sym typeface="Ubuntu"/>
                        </a:rPr>
                        <a:t>3</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Resolving Performance Test issues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Accenture team supported by the Accelerate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TBD</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70575">
                <a:tc>
                  <a:txBody>
                    <a:bodyPr/>
                    <a:lstStyle/>
                    <a:p>
                      <a:pPr marL="0" lvl="0" indent="0" algn="l" rtl="0">
                        <a:spcBef>
                          <a:spcPts val="0"/>
                        </a:spcBef>
                        <a:spcAft>
                          <a:spcPts val="0"/>
                        </a:spcAft>
                        <a:buNone/>
                      </a:pPr>
                      <a:r>
                        <a:rPr lang="en" sz="1200">
                          <a:latin typeface="Ubuntu"/>
                          <a:ea typeface="Ubuntu"/>
                          <a:cs typeface="Ubuntu"/>
                          <a:sym typeface="Ubuntu"/>
                        </a:rPr>
                        <a:t>4</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Resolving open items from the Security Audit</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Appian teams in discussion with the Accenture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ASAP</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70575">
                <a:tc>
                  <a:txBody>
                    <a:bodyPr/>
                    <a:lstStyle/>
                    <a:p>
                      <a:pPr marL="0" lvl="0" indent="0" algn="l" rtl="0">
                        <a:spcBef>
                          <a:spcPts val="0"/>
                        </a:spcBef>
                        <a:spcAft>
                          <a:spcPts val="0"/>
                        </a:spcAft>
                        <a:buNone/>
                      </a:pPr>
                      <a:r>
                        <a:rPr lang="en" sz="1200">
                          <a:latin typeface="Ubuntu"/>
                          <a:ea typeface="Ubuntu"/>
                          <a:cs typeface="Ubuntu"/>
                          <a:sym typeface="Ubuntu"/>
                        </a:rPr>
                        <a:t>5</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Design and Implementation guidance for ICR and Journal Processing modules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Accelerate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Ongoing</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868969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44">
          <a:extLst>
            <a:ext uri="{FF2B5EF4-FFF2-40B4-BE49-F238E27FC236}">
              <a16:creationId xmlns:a16="http://schemas.microsoft.com/office/drawing/2014/main" id="{DE8CAC86-61C9-6124-81F9-05630ED758ED}"/>
            </a:ext>
          </a:extLst>
        </p:cNvPr>
        <p:cNvGrpSpPr/>
        <p:nvPr/>
      </p:nvGrpSpPr>
      <p:grpSpPr>
        <a:xfrm>
          <a:off x="0" y="0"/>
          <a:ext cx="0" cy="0"/>
          <a:chOff x="0" y="0"/>
          <a:chExt cx="0" cy="0"/>
        </a:xfrm>
      </p:grpSpPr>
      <p:sp>
        <p:nvSpPr>
          <p:cNvPr id="545" name="Google Shape;545;p58">
            <a:extLst>
              <a:ext uri="{FF2B5EF4-FFF2-40B4-BE49-F238E27FC236}">
                <a16:creationId xmlns:a16="http://schemas.microsoft.com/office/drawing/2014/main" id="{AB54D8D7-CE24-552F-4803-A895B13F9FE3}"/>
              </a:ext>
            </a:extLst>
          </p:cNvPr>
          <p:cNvSpPr txBox="1">
            <a:spLocks noGrp="1"/>
          </p:cNvSpPr>
          <p:nvPr>
            <p:ph type="title"/>
          </p:nvPr>
        </p:nvSpPr>
        <p:spPr>
          <a:xfrm>
            <a:off x="1097280" y="3634740"/>
            <a:ext cx="6858000" cy="548700"/>
          </a:xfrm>
          <a:prstGeom prst="rect">
            <a:avLst/>
          </a:prstGeom>
          <a:noFill/>
          <a:ln>
            <a:noFill/>
          </a:ln>
        </p:spPr>
        <p:txBody>
          <a:bodyPr spcFirstLastPara="1" wrap="square" lIns="68575" tIns="34275" rIns="68575" bIns="34275" anchor="t" anchorCtr="0">
            <a:normAutofit/>
          </a:bodyPr>
          <a:lstStyle/>
          <a:p>
            <a:pPr marL="0" lvl="0" indent="0" algn="ctr" rtl="0">
              <a:lnSpc>
                <a:spcPct val="100000"/>
              </a:lnSpc>
              <a:spcBef>
                <a:spcPts val="0"/>
              </a:spcBef>
              <a:spcAft>
                <a:spcPts val="0"/>
              </a:spcAft>
              <a:buSzPts val="1400"/>
              <a:buNone/>
            </a:pPr>
            <a:r>
              <a:rPr lang="en"/>
              <a:t>The leader in low-code automation.</a:t>
            </a:r>
            <a:endParaRPr/>
          </a:p>
        </p:txBody>
      </p:sp>
      <p:sp>
        <p:nvSpPr>
          <p:cNvPr id="546" name="Google Shape;546;p58">
            <a:extLst>
              <a:ext uri="{FF2B5EF4-FFF2-40B4-BE49-F238E27FC236}">
                <a16:creationId xmlns:a16="http://schemas.microsoft.com/office/drawing/2014/main" id="{FD84E53F-8C94-D9A5-A818-66E840860011}"/>
              </a:ext>
            </a:extLst>
          </p:cNvPr>
          <p:cNvSpPr txBox="1">
            <a:spLocks noGrp="1"/>
          </p:cNvSpPr>
          <p:nvPr>
            <p:ph type="body" idx="1"/>
          </p:nvPr>
        </p:nvSpPr>
        <p:spPr>
          <a:xfrm>
            <a:off x="1097279" y="762000"/>
            <a:ext cx="6858000" cy="6858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800"/>
              </a:spcBef>
              <a:spcAft>
                <a:spcPts val="0"/>
              </a:spcAft>
              <a:buSzPts val="2800"/>
              <a:buNone/>
            </a:pPr>
            <a:r>
              <a:rPr lang="en"/>
              <a:t>Thank You!</a:t>
            </a:r>
            <a:endParaRPr/>
          </a:p>
        </p:txBody>
      </p:sp>
    </p:spTree>
    <p:extLst>
      <p:ext uri="{BB962C8B-B14F-4D97-AF65-F5344CB8AC3E}">
        <p14:creationId xmlns:p14="http://schemas.microsoft.com/office/powerpoint/2010/main" val="18685231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83">
          <a:extLst>
            <a:ext uri="{FF2B5EF4-FFF2-40B4-BE49-F238E27FC236}">
              <a16:creationId xmlns:a16="http://schemas.microsoft.com/office/drawing/2014/main" id="{B270AA9D-B07D-042C-D6FD-B5E5B0370721}"/>
            </a:ext>
          </a:extLst>
        </p:cNvPr>
        <p:cNvGrpSpPr/>
        <p:nvPr/>
      </p:nvGrpSpPr>
      <p:grpSpPr>
        <a:xfrm>
          <a:off x="0" y="0"/>
          <a:ext cx="0" cy="0"/>
          <a:chOff x="0" y="0"/>
          <a:chExt cx="0" cy="0"/>
        </a:xfrm>
      </p:grpSpPr>
      <p:sp>
        <p:nvSpPr>
          <p:cNvPr id="484" name="Google Shape;484;g3269133c8aa_0_0">
            <a:extLst>
              <a:ext uri="{FF2B5EF4-FFF2-40B4-BE49-F238E27FC236}">
                <a16:creationId xmlns:a16="http://schemas.microsoft.com/office/drawing/2014/main" id="{CDC17780-DC1B-B328-FE09-04B2B25457A7}"/>
              </a:ext>
            </a:extLst>
          </p:cNvPr>
          <p:cNvSpPr txBox="1">
            <a:spLocks noGrp="1"/>
          </p:cNvSpPr>
          <p:nvPr>
            <p:ph type="title"/>
          </p:nvPr>
        </p:nvSpPr>
        <p:spPr>
          <a:xfrm>
            <a:off x="277625" y="248875"/>
            <a:ext cx="8153100" cy="45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30"/>
              <a:buFont typeface="Tahoma"/>
              <a:buNone/>
            </a:pPr>
            <a:r>
              <a:rPr lang="en" sz="2420" b="1"/>
              <a:t>Forward-looking Focus Areas</a:t>
            </a:r>
            <a:endParaRPr sz="2420" b="1"/>
          </a:p>
        </p:txBody>
      </p:sp>
      <p:sp>
        <p:nvSpPr>
          <p:cNvPr id="485" name="Google Shape;485;g3269133c8aa_0_0">
            <a:extLst>
              <a:ext uri="{FF2B5EF4-FFF2-40B4-BE49-F238E27FC236}">
                <a16:creationId xmlns:a16="http://schemas.microsoft.com/office/drawing/2014/main" id="{003FDC8A-7B0D-44C7-1022-7C01BF284E62}"/>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112</a:t>
            </a:fld>
            <a:endParaRPr/>
          </a:p>
        </p:txBody>
      </p:sp>
      <p:pic>
        <p:nvPicPr>
          <p:cNvPr id="486" name="Google Shape;486;g3269133c8aa_0_0">
            <a:extLst>
              <a:ext uri="{FF2B5EF4-FFF2-40B4-BE49-F238E27FC236}">
                <a16:creationId xmlns:a16="http://schemas.microsoft.com/office/drawing/2014/main" id="{0BBF64B1-E641-F34B-23D3-8FBFC419BAB1}"/>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graphicFrame>
        <p:nvGraphicFramePr>
          <p:cNvPr id="487" name="Google Shape;487;g3269133c8aa_0_0">
            <a:extLst>
              <a:ext uri="{FF2B5EF4-FFF2-40B4-BE49-F238E27FC236}">
                <a16:creationId xmlns:a16="http://schemas.microsoft.com/office/drawing/2014/main" id="{FD4860A1-253C-7376-2BBB-1106903F0CB1}"/>
              </a:ext>
            </a:extLst>
          </p:cNvPr>
          <p:cNvGraphicFramePr/>
          <p:nvPr/>
        </p:nvGraphicFramePr>
        <p:xfrm>
          <a:off x="429150" y="945238"/>
          <a:ext cx="8121125" cy="3471375"/>
        </p:xfrm>
        <a:graphic>
          <a:graphicData uri="http://schemas.openxmlformats.org/drawingml/2006/table">
            <a:tbl>
              <a:tblPr bandRow="1">
                <a:noFill/>
                <a:tableStyleId>{5342E76C-094B-419B-B42E-AED802BB35B9}</a:tableStyleId>
              </a:tblPr>
              <a:tblGrid>
                <a:gridCol w="433975">
                  <a:extLst>
                    <a:ext uri="{9D8B030D-6E8A-4147-A177-3AD203B41FA5}">
                      <a16:colId xmlns:a16="http://schemas.microsoft.com/office/drawing/2014/main" val="20000"/>
                    </a:ext>
                  </a:extLst>
                </a:gridCol>
                <a:gridCol w="2916525">
                  <a:extLst>
                    <a:ext uri="{9D8B030D-6E8A-4147-A177-3AD203B41FA5}">
                      <a16:colId xmlns:a16="http://schemas.microsoft.com/office/drawing/2014/main" val="20001"/>
                    </a:ext>
                  </a:extLst>
                </a:gridCol>
                <a:gridCol w="4770625">
                  <a:extLst>
                    <a:ext uri="{9D8B030D-6E8A-4147-A177-3AD203B41FA5}">
                      <a16:colId xmlns:a16="http://schemas.microsoft.com/office/drawing/2014/main" val="20002"/>
                    </a:ext>
                  </a:extLst>
                </a:gridCol>
              </a:tblGrid>
              <a:tr h="347025">
                <a:tc>
                  <a:txBody>
                    <a:bodyPr/>
                    <a:lstStyle/>
                    <a:p>
                      <a:pPr marL="0" marR="0" lvl="0" indent="0" algn="l" rtl="0">
                        <a:lnSpc>
                          <a:spcPct val="115000"/>
                        </a:lnSpc>
                        <a:spcBef>
                          <a:spcPts val="0"/>
                        </a:spcBef>
                        <a:spcAft>
                          <a:spcPts val="0"/>
                        </a:spcAft>
                        <a:buNone/>
                      </a:pPr>
                      <a:r>
                        <a:rPr lang="en" sz="1200" b="1">
                          <a:solidFill>
                            <a:srgbClr val="2322F0"/>
                          </a:solidFill>
                          <a:latin typeface="Ubuntu"/>
                          <a:ea typeface="Ubuntu"/>
                          <a:cs typeface="Ubuntu"/>
                          <a:sym typeface="Ubuntu"/>
                        </a:rPr>
                        <a:t>#</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l"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Focus Area</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Description</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0"/>
                  </a:ext>
                </a:extLst>
              </a:tr>
              <a:tr h="347150">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1</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Multi tenancy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Enhancements to the Cloning utility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47150">
                <a:tc>
                  <a:txBody>
                    <a:bodyPr/>
                    <a:lstStyle/>
                    <a:p>
                      <a:pPr marL="0" lvl="0" indent="0" algn="l" rtl="0">
                        <a:spcBef>
                          <a:spcPts val="0"/>
                        </a:spcBef>
                        <a:spcAft>
                          <a:spcPts val="0"/>
                        </a:spcAft>
                        <a:buNone/>
                      </a:pPr>
                      <a:r>
                        <a:rPr lang="en" sz="1000">
                          <a:latin typeface="Ubuntu"/>
                          <a:ea typeface="Ubuntu"/>
                          <a:cs typeface="Ubuntu"/>
                          <a:sym typeface="Ubuntu"/>
                        </a:rPr>
                        <a:t>2</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Performance Improvement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000">
                          <a:latin typeface="Ubuntu"/>
                          <a:ea typeface="Ubuntu"/>
                          <a:cs typeface="Ubuntu"/>
                          <a:sym typeface="Ubuntu"/>
                        </a:rPr>
                        <a:t>Assist the Accenture Performance Testing  team with their ongoing performance testing activities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47150">
                <a:tc>
                  <a:txBody>
                    <a:bodyPr/>
                    <a:lstStyle/>
                    <a:p>
                      <a:pPr marL="0" lvl="0" indent="0" algn="l" rtl="0">
                        <a:spcBef>
                          <a:spcPts val="0"/>
                        </a:spcBef>
                        <a:spcAft>
                          <a:spcPts val="0"/>
                        </a:spcAft>
                        <a:buNone/>
                      </a:pPr>
                      <a:r>
                        <a:rPr lang="en" sz="1000">
                          <a:latin typeface="Ubuntu"/>
                          <a:ea typeface="Ubuntu"/>
                          <a:cs typeface="Ubuntu"/>
                          <a:sym typeface="Ubuntu"/>
                        </a:rPr>
                        <a:t>3</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Capacity Planning</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Establish server sizing baseline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47150">
                <a:tc>
                  <a:txBody>
                    <a:bodyPr/>
                    <a:lstStyle/>
                    <a:p>
                      <a:pPr marL="0" lvl="0" indent="0" algn="l" rtl="0">
                        <a:spcBef>
                          <a:spcPts val="0"/>
                        </a:spcBef>
                        <a:spcAft>
                          <a:spcPts val="0"/>
                        </a:spcAft>
                        <a:buNone/>
                      </a:pPr>
                      <a:r>
                        <a:rPr lang="en" sz="1000">
                          <a:latin typeface="Ubuntu"/>
                          <a:ea typeface="Ubuntu"/>
                          <a:cs typeface="Ubuntu"/>
                          <a:sym typeface="Ubuntu"/>
                        </a:rPr>
                        <a:t>4</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Security Audit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Closure of issues raised, triaging with the various teams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47150">
                <a:tc>
                  <a:txBody>
                    <a:bodyPr/>
                    <a:lstStyle/>
                    <a:p>
                      <a:pPr marL="0" lvl="0" indent="0" algn="l" rtl="0">
                        <a:spcBef>
                          <a:spcPts val="0"/>
                        </a:spcBef>
                        <a:spcAft>
                          <a:spcPts val="0"/>
                        </a:spcAft>
                        <a:buNone/>
                      </a:pPr>
                      <a:r>
                        <a:rPr lang="en" sz="1000">
                          <a:latin typeface="Ubuntu"/>
                          <a:ea typeface="Ubuntu"/>
                          <a:cs typeface="Ubuntu"/>
                          <a:sym typeface="Ubuntu"/>
                        </a:rPr>
                        <a:t>5</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ICR Design and Implementation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to the team in the development of the Intercompany Reconciliation application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47150">
                <a:tc>
                  <a:txBody>
                    <a:bodyPr/>
                    <a:lstStyle/>
                    <a:p>
                      <a:pPr marL="0" lvl="0" indent="0" algn="l" rtl="0">
                        <a:spcBef>
                          <a:spcPts val="0"/>
                        </a:spcBef>
                        <a:spcAft>
                          <a:spcPts val="0"/>
                        </a:spcAft>
                        <a:buNone/>
                      </a:pPr>
                      <a:r>
                        <a:rPr lang="en" sz="1000">
                          <a:latin typeface="Ubuntu"/>
                          <a:ea typeface="Ubuntu"/>
                          <a:cs typeface="Ubuntu"/>
                          <a:sym typeface="Ubuntu"/>
                        </a:rPr>
                        <a:t>6</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Journal Processing design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Review and support of Redesign and redevelopment of this module to make it more flexible and configurable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47150">
                <a:tc>
                  <a:txBody>
                    <a:bodyPr/>
                    <a:lstStyle/>
                    <a:p>
                      <a:pPr marL="0" lvl="0" indent="0" algn="l" rtl="0">
                        <a:spcBef>
                          <a:spcPts val="0"/>
                        </a:spcBef>
                        <a:spcAft>
                          <a:spcPts val="0"/>
                        </a:spcAft>
                        <a:buNone/>
                      </a:pPr>
                      <a:r>
                        <a:rPr lang="en" sz="1000">
                          <a:latin typeface="Ubuntu"/>
                          <a:ea typeface="Ubuntu"/>
                          <a:cs typeface="Ubuntu"/>
                          <a:sym typeface="Ubuntu"/>
                        </a:rPr>
                        <a:t>7</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Go-live support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for the upcoming go-live with SBD, Bayer, RIS, RIS, Whirlpool</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47150">
                <a:tc>
                  <a:txBody>
                    <a:bodyPr/>
                    <a:lstStyle/>
                    <a:p>
                      <a:pPr marL="0" lvl="0" indent="0" algn="l" rtl="0">
                        <a:spcBef>
                          <a:spcPts val="0"/>
                        </a:spcBef>
                        <a:spcAft>
                          <a:spcPts val="0"/>
                        </a:spcAft>
                        <a:buNone/>
                      </a:pPr>
                      <a:r>
                        <a:rPr lang="en" sz="1000">
                          <a:latin typeface="Ubuntu"/>
                          <a:ea typeface="Ubuntu"/>
                          <a:cs typeface="Ubuntu"/>
                          <a:sym typeface="Ubuntu"/>
                        </a:rPr>
                        <a:t>8</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New Feature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on GenAI and Process HQ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47150">
                <a:tc>
                  <a:txBody>
                    <a:bodyPr/>
                    <a:lstStyle/>
                    <a:p>
                      <a:pPr marL="0" lvl="0" indent="0" algn="l" rtl="0">
                        <a:spcBef>
                          <a:spcPts val="0"/>
                        </a:spcBef>
                        <a:spcAft>
                          <a:spcPts val="0"/>
                        </a:spcAft>
                        <a:buNone/>
                      </a:pPr>
                      <a:r>
                        <a:rPr lang="en" sz="1000">
                          <a:latin typeface="Ubuntu"/>
                          <a:ea typeface="Ubuntu"/>
                          <a:cs typeface="Ubuntu"/>
                          <a:sym typeface="Ubuntu"/>
                        </a:rPr>
                        <a:t>9</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Upskilling of the team</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Tech sessions and ad-hoc support to the development team on advanced topics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4548396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91">
          <a:extLst>
            <a:ext uri="{FF2B5EF4-FFF2-40B4-BE49-F238E27FC236}">
              <a16:creationId xmlns:a16="http://schemas.microsoft.com/office/drawing/2014/main" id="{F08D4891-BD9F-A70F-1E96-443F222E8B1D}"/>
            </a:ext>
          </a:extLst>
        </p:cNvPr>
        <p:cNvGrpSpPr/>
        <p:nvPr/>
      </p:nvGrpSpPr>
      <p:grpSpPr>
        <a:xfrm>
          <a:off x="0" y="0"/>
          <a:ext cx="0" cy="0"/>
          <a:chOff x="0" y="0"/>
          <a:chExt cx="0" cy="0"/>
        </a:xfrm>
      </p:grpSpPr>
      <p:sp>
        <p:nvSpPr>
          <p:cNvPr id="492" name="Google Shape;492;g1e40e23bd25_0_1147">
            <a:extLst>
              <a:ext uri="{FF2B5EF4-FFF2-40B4-BE49-F238E27FC236}">
                <a16:creationId xmlns:a16="http://schemas.microsoft.com/office/drawing/2014/main" id="{25B030A3-21BF-C5B2-50B2-EBBB78D2ABC7}"/>
              </a:ext>
            </a:extLst>
          </p:cNvPr>
          <p:cNvSpPr txBox="1">
            <a:spLocks noGrp="1"/>
          </p:cNvSpPr>
          <p:nvPr>
            <p:ph type="title"/>
          </p:nvPr>
        </p:nvSpPr>
        <p:spPr>
          <a:xfrm>
            <a:off x="439800" y="294450"/>
            <a:ext cx="1862400" cy="4749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Roadmap</a:t>
            </a:r>
            <a:r>
              <a:rPr lang="en" sz="1800">
                <a:solidFill>
                  <a:srgbClr val="020A51"/>
                </a:solidFill>
                <a:latin typeface="Ubuntu"/>
                <a:ea typeface="Ubuntu"/>
                <a:cs typeface="Ubuntu"/>
                <a:sym typeface="Ubuntu"/>
              </a:rPr>
              <a:t>*</a:t>
            </a:r>
            <a:r>
              <a:rPr lang="en" sz="2600" b="1">
                <a:solidFill>
                  <a:srgbClr val="020A51"/>
                </a:solidFill>
                <a:latin typeface="Ubuntu"/>
                <a:ea typeface="Ubuntu"/>
                <a:cs typeface="Ubuntu"/>
                <a:sym typeface="Ubuntu"/>
              </a:rPr>
              <a:t> </a:t>
            </a:r>
            <a:endParaRPr sz="2600" b="1">
              <a:solidFill>
                <a:srgbClr val="020A51"/>
              </a:solidFill>
              <a:latin typeface="Ubuntu"/>
              <a:ea typeface="Ubuntu"/>
              <a:cs typeface="Ubuntu"/>
              <a:sym typeface="Ubuntu"/>
            </a:endParaRPr>
          </a:p>
        </p:txBody>
      </p:sp>
      <p:sp>
        <p:nvSpPr>
          <p:cNvPr id="493" name="Google Shape;493;g1e40e23bd25_0_1147">
            <a:extLst>
              <a:ext uri="{FF2B5EF4-FFF2-40B4-BE49-F238E27FC236}">
                <a16:creationId xmlns:a16="http://schemas.microsoft.com/office/drawing/2014/main" id="{556A08FD-6910-78CC-6204-B01329227404}"/>
              </a:ext>
            </a:extLst>
          </p:cNvPr>
          <p:cNvSpPr/>
          <p:nvPr/>
        </p:nvSpPr>
        <p:spPr>
          <a:xfrm>
            <a:off x="1563075" y="1126813"/>
            <a:ext cx="1602000" cy="253500"/>
          </a:xfrm>
          <a:prstGeom prst="homePlate">
            <a:avLst>
              <a:gd name="adj" fmla="val 39226"/>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4" name="Google Shape;494;g1e40e23bd25_0_1147">
            <a:extLst>
              <a:ext uri="{FF2B5EF4-FFF2-40B4-BE49-F238E27FC236}">
                <a16:creationId xmlns:a16="http://schemas.microsoft.com/office/drawing/2014/main" id="{6C285ACC-E1F0-0C08-CD10-CFFCCA6BDEB9}"/>
              </a:ext>
            </a:extLst>
          </p:cNvPr>
          <p:cNvSpPr/>
          <p:nvPr/>
        </p:nvSpPr>
        <p:spPr>
          <a:xfrm>
            <a:off x="3190732" y="1126797"/>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5" name="Google Shape;495;g1e40e23bd25_0_1147">
            <a:extLst>
              <a:ext uri="{FF2B5EF4-FFF2-40B4-BE49-F238E27FC236}">
                <a16:creationId xmlns:a16="http://schemas.microsoft.com/office/drawing/2014/main" id="{8C31AF58-FA26-4699-138E-C969C734252E}"/>
              </a:ext>
            </a:extLst>
          </p:cNvPr>
          <p:cNvSpPr/>
          <p:nvPr/>
        </p:nvSpPr>
        <p:spPr>
          <a:xfrm>
            <a:off x="4614504"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6" name="Google Shape;496;g1e40e23bd25_0_1147">
            <a:extLst>
              <a:ext uri="{FF2B5EF4-FFF2-40B4-BE49-F238E27FC236}">
                <a16:creationId xmlns:a16="http://schemas.microsoft.com/office/drawing/2014/main" id="{B7B35170-9A70-2D54-0EF6-0F842B9E6DBC}"/>
              </a:ext>
            </a:extLst>
          </p:cNvPr>
          <p:cNvSpPr/>
          <p:nvPr/>
        </p:nvSpPr>
        <p:spPr>
          <a:xfrm>
            <a:off x="6038277"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7" name="Google Shape;497;g1e40e23bd25_0_1147">
            <a:extLst>
              <a:ext uri="{FF2B5EF4-FFF2-40B4-BE49-F238E27FC236}">
                <a16:creationId xmlns:a16="http://schemas.microsoft.com/office/drawing/2014/main" id="{1631FA1A-BF5B-C8A4-8EE5-0914B2696B52}"/>
              </a:ext>
            </a:extLst>
          </p:cNvPr>
          <p:cNvSpPr txBox="1"/>
          <p:nvPr/>
        </p:nvSpPr>
        <p:spPr>
          <a:xfrm>
            <a:off x="3467198"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Q2</a:t>
            </a:r>
            <a:endParaRPr sz="1600" b="1" i="0" u="none" strike="noStrike" cap="none">
              <a:solidFill>
                <a:schemeClr val="lt2"/>
              </a:solidFill>
              <a:latin typeface="Arial"/>
              <a:ea typeface="Arial"/>
              <a:cs typeface="Arial"/>
              <a:sym typeface="Arial"/>
            </a:endParaRPr>
          </a:p>
        </p:txBody>
      </p:sp>
      <p:sp>
        <p:nvSpPr>
          <p:cNvPr id="498" name="Google Shape;498;g1e40e23bd25_0_1147">
            <a:extLst>
              <a:ext uri="{FF2B5EF4-FFF2-40B4-BE49-F238E27FC236}">
                <a16:creationId xmlns:a16="http://schemas.microsoft.com/office/drawing/2014/main" id="{7F5E6FD0-3C91-93A5-1682-EC5B64795AA9}"/>
              </a:ext>
            </a:extLst>
          </p:cNvPr>
          <p:cNvSpPr txBox="1"/>
          <p:nvPr/>
        </p:nvSpPr>
        <p:spPr>
          <a:xfrm>
            <a:off x="4890970"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Q3</a:t>
            </a:r>
            <a:endParaRPr sz="1600" b="1" i="0" u="none" strike="noStrike" cap="none">
              <a:solidFill>
                <a:schemeClr val="lt2"/>
              </a:solidFill>
              <a:latin typeface="Arial"/>
              <a:ea typeface="Arial"/>
              <a:cs typeface="Arial"/>
              <a:sym typeface="Arial"/>
            </a:endParaRPr>
          </a:p>
        </p:txBody>
      </p:sp>
      <p:sp>
        <p:nvSpPr>
          <p:cNvPr id="499" name="Google Shape;499;g1e40e23bd25_0_1147">
            <a:extLst>
              <a:ext uri="{FF2B5EF4-FFF2-40B4-BE49-F238E27FC236}">
                <a16:creationId xmlns:a16="http://schemas.microsoft.com/office/drawing/2014/main" id="{0CCD7607-8F14-294E-F292-381D7C7DCBDF}"/>
              </a:ext>
            </a:extLst>
          </p:cNvPr>
          <p:cNvSpPr/>
          <p:nvPr/>
        </p:nvSpPr>
        <p:spPr>
          <a:xfrm>
            <a:off x="2733273"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Mar</a:t>
            </a:r>
            <a:endParaRPr sz="800" b="0" i="1" u="none" strike="noStrike" cap="none">
              <a:solidFill>
                <a:schemeClr val="lt2"/>
              </a:solidFill>
              <a:latin typeface="Arial"/>
              <a:ea typeface="Arial"/>
              <a:cs typeface="Arial"/>
              <a:sym typeface="Arial"/>
            </a:endParaRPr>
          </a:p>
        </p:txBody>
      </p:sp>
      <p:sp>
        <p:nvSpPr>
          <p:cNvPr id="500" name="Google Shape;500;g1e40e23bd25_0_1147">
            <a:extLst>
              <a:ext uri="{FF2B5EF4-FFF2-40B4-BE49-F238E27FC236}">
                <a16:creationId xmlns:a16="http://schemas.microsoft.com/office/drawing/2014/main" id="{07CA3BBD-D7CF-AEFF-76FB-4206D801FE26}"/>
              </a:ext>
            </a:extLst>
          </p:cNvPr>
          <p:cNvSpPr/>
          <p:nvPr/>
        </p:nvSpPr>
        <p:spPr>
          <a:xfrm>
            <a:off x="4217246"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Jun</a:t>
            </a:r>
            <a:endParaRPr sz="800" b="0" i="1" u="none" strike="noStrike" cap="none">
              <a:solidFill>
                <a:schemeClr val="lt2"/>
              </a:solidFill>
              <a:latin typeface="Arial"/>
              <a:ea typeface="Arial"/>
              <a:cs typeface="Arial"/>
              <a:sym typeface="Arial"/>
            </a:endParaRPr>
          </a:p>
        </p:txBody>
      </p:sp>
      <p:sp>
        <p:nvSpPr>
          <p:cNvPr id="501" name="Google Shape;501;g1e40e23bd25_0_1147">
            <a:extLst>
              <a:ext uri="{FF2B5EF4-FFF2-40B4-BE49-F238E27FC236}">
                <a16:creationId xmlns:a16="http://schemas.microsoft.com/office/drawing/2014/main" id="{F0963C53-664E-17E4-E91F-40811877889E}"/>
              </a:ext>
            </a:extLst>
          </p:cNvPr>
          <p:cNvSpPr/>
          <p:nvPr/>
        </p:nvSpPr>
        <p:spPr>
          <a:xfrm>
            <a:off x="5632544"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Sep</a:t>
            </a:r>
            <a:endParaRPr sz="800" b="0" i="1" u="none" strike="noStrike" cap="none">
              <a:solidFill>
                <a:schemeClr val="lt2"/>
              </a:solidFill>
              <a:latin typeface="Arial"/>
              <a:ea typeface="Arial"/>
              <a:cs typeface="Arial"/>
              <a:sym typeface="Arial"/>
            </a:endParaRPr>
          </a:p>
        </p:txBody>
      </p:sp>
      <p:sp>
        <p:nvSpPr>
          <p:cNvPr id="502" name="Google Shape;502;g1e40e23bd25_0_1147">
            <a:extLst>
              <a:ext uri="{FF2B5EF4-FFF2-40B4-BE49-F238E27FC236}">
                <a16:creationId xmlns:a16="http://schemas.microsoft.com/office/drawing/2014/main" id="{B30F5F96-F669-55E4-DE4C-EF749E2AEFD1}"/>
              </a:ext>
            </a:extLst>
          </p:cNvPr>
          <p:cNvSpPr/>
          <p:nvPr/>
        </p:nvSpPr>
        <p:spPr>
          <a:xfrm>
            <a:off x="6008969"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Oct</a:t>
            </a:r>
            <a:endParaRPr sz="800" b="0" i="1" u="none" strike="noStrike" cap="none">
              <a:solidFill>
                <a:schemeClr val="lt2"/>
              </a:solidFill>
              <a:latin typeface="Arial"/>
              <a:ea typeface="Arial"/>
              <a:cs typeface="Arial"/>
              <a:sym typeface="Arial"/>
            </a:endParaRPr>
          </a:p>
        </p:txBody>
      </p:sp>
      <p:sp>
        <p:nvSpPr>
          <p:cNvPr id="503" name="Google Shape;503;g1e40e23bd25_0_1147">
            <a:extLst>
              <a:ext uri="{FF2B5EF4-FFF2-40B4-BE49-F238E27FC236}">
                <a16:creationId xmlns:a16="http://schemas.microsoft.com/office/drawing/2014/main" id="{299E36BD-8F89-3C73-BE88-250E0B725F5F}"/>
              </a:ext>
            </a:extLst>
          </p:cNvPr>
          <p:cNvSpPr txBox="1"/>
          <p:nvPr/>
        </p:nvSpPr>
        <p:spPr>
          <a:xfrm>
            <a:off x="1954233" y="1115550"/>
            <a:ext cx="870900" cy="27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a:t>
            </a:r>
            <a:r>
              <a:rPr lang="en" sz="900" b="1" i="0" u="none" strike="noStrike" cap="none">
                <a:solidFill>
                  <a:schemeClr val="lt2"/>
                </a:solidFill>
                <a:latin typeface="Lato"/>
                <a:ea typeface="Lato"/>
                <a:cs typeface="Lato"/>
                <a:sym typeface="Lato"/>
              </a:rPr>
              <a:t>Y 2025 Q</a:t>
            </a:r>
            <a:r>
              <a:rPr lang="en" sz="900" b="1">
                <a:solidFill>
                  <a:schemeClr val="lt2"/>
                </a:solidFill>
                <a:latin typeface="Lato"/>
                <a:ea typeface="Lato"/>
                <a:cs typeface="Lato"/>
                <a:sym typeface="Lato"/>
              </a:rPr>
              <a:t>1</a:t>
            </a:r>
            <a:endParaRPr sz="1600" b="1" i="0" u="none" strike="noStrike" cap="none">
              <a:solidFill>
                <a:schemeClr val="lt2"/>
              </a:solidFill>
              <a:latin typeface="Arial"/>
              <a:ea typeface="Arial"/>
              <a:cs typeface="Arial"/>
              <a:sym typeface="Arial"/>
            </a:endParaRPr>
          </a:p>
        </p:txBody>
      </p:sp>
      <p:sp>
        <p:nvSpPr>
          <p:cNvPr id="504" name="Google Shape;504;g1e40e23bd25_0_1147">
            <a:extLst>
              <a:ext uri="{FF2B5EF4-FFF2-40B4-BE49-F238E27FC236}">
                <a16:creationId xmlns:a16="http://schemas.microsoft.com/office/drawing/2014/main" id="{BB7BF952-847C-27CF-EA42-924F77BD87D3}"/>
              </a:ext>
            </a:extLst>
          </p:cNvPr>
          <p:cNvSpPr txBox="1"/>
          <p:nvPr/>
        </p:nvSpPr>
        <p:spPr>
          <a:xfrm>
            <a:off x="6261756" y="1115566"/>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Q4</a:t>
            </a:r>
            <a:endParaRPr sz="1600" b="1" i="0" u="none" strike="noStrike" cap="none">
              <a:solidFill>
                <a:schemeClr val="lt2"/>
              </a:solidFill>
              <a:latin typeface="Arial"/>
              <a:ea typeface="Arial"/>
              <a:cs typeface="Arial"/>
              <a:sym typeface="Arial"/>
            </a:endParaRPr>
          </a:p>
        </p:txBody>
      </p:sp>
      <p:sp>
        <p:nvSpPr>
          <p:cNvPr id="505" name="Google Shape;505;g1e40e23bd25_0_1147">
            <a:extLst>
              <a:ext uri="{FF2B5EF4-FFF2-40B4-BE49-F238E27FC236}">
                <a16:creationId xmlns:a16="http://schemas.microsoft.com/office/drawing/2014/main" id="{C51EEAF9-B8D0-8B76-2303-7C26E28B086A}"/>
              </a:ext>
            </a:extLst>
          </p:cNvPr>
          <p:cNvSpPr/>
          <p:nvPr/>
        </p:nvSpPr>
        <p:spPr>
          <a:xfrm>
            <a:off x="1571825"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Jan</a:t>
            </a:r>
            <a:endParaRPr sz="800" b="0" i="1" u="none" strike="noStrike" cap="none">
              <a:solidFill>
                <a:schemeClr val="lt2"/>
              </a:solidFill>
              <a:latin typeface="Arial"/>
              <a:ea typeface="Arial"/>
              <a:cs typeface="Arial"/>
              <a:sym typeface="Arial"/>
            </a:endParaRPr>
          </a:p>
        </p:txBody>
      </p:sp>
      <p:sp>
        <p:nvSpPr>
          <p:cNvPr id="506" name="Google Shape;506;g1e40e23bd25_0_1147">
            <a:extLst>
              <a:ext uri="{FF2B5EF4-FFF2-40B4-BE49-F238E27FC236}">
                <a16:creationId xmlns:a16="http://schemas.microsoft.com/office/drawing/2014/main" id="{8DA1CDAC-298F-23CF-261F-69D298B9FC75}"/>
              </a:ext>
            </a:extLst>
          </p:cNvPr>
          <p:cNvSpPr/>
          <p:nvPr/>
        </p:nvSpPr>
        <p:spPr>
          <a:xfrm>
            <a:off x="3190723"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Apr</a:t>
            </a:r>
            <a:endParaRPr sz="800" b="0" i="1" u="none" strike="noStrike" cap="none">
              <a:solidFill>
                <a:schemeClr val="lt2"/>
              </a:solidFill>
              <a:latin typeface="Arial"/>
              <a:ea typeface="Arial"/>
              <a:cs typeface="Arial"/>
              <a:sym typeface="Arial"/>
            </a:endParaRPr>
          </a:p>
        </p:txBody>
      </p:sp>
      <p:sp>
        <p:nvSpPr>
          <p:cNvPr id="507" name="Google Shape;507;g1e40e23bd25_0_1147">
            <a:extLst>
              <a:ext uri="{FF2B5EF4-FFF2-40B4-BE49-F238E27FC236}">
                <a16:creationId xmlns:a16="http://schemas.microsoft.com/office/drawing/2014/main" id="{228348AE-0549-6369-0FA3-74CA020FF107}"/>
              </a:ext>
            </a:extLst>
          </p:cNvPr>
          <p:cNvSpPr/>
          <p:nvPr/>
        </p:nvSpPr>
        <p:spPr>
          <a:xfrm>
            <a:off x="4614496" y="1185501"/>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Jul</a:t>
            </a:r>
            <a:endParaRPr sz="800" b="0" i="1" u="none" strike="noStrike" cap="none">
              <a:solidFill>
                <a:schemeClr val="lt2"/>
              </a:solidFill>
              <a:latin typeface="Arial"/>
              <a:ea typeface="Arial"/>
              <a:cs typeface="Arial"/>
              <a:sym typeface="Arial"/>
            </a:endParaRPr>
          </a:p>
        </p:txBody>
      </p:sp>
      <p:sp>
        <p:nvSpPr>
          <p:cNvPr id="508" name="Google Shape;508;g1e40e23bd25_0_1147">
            <a:extLst>
              <a:ext uri="{FF2B5EF4-FFF2-40B4-BE49-F238E27FC236}">
                <a16:creationId xmlns:a16="http://schemas.microsoft.com/office/drawing/2014/main" id="{E5248F85-A56D-BE19-0824-D05D6ECA84CE}"/>
              </a:ext>
            </a:extLst>
          </p:cNvPr>
          <p:cNvSpPr/>
          <p:nvPr/>
        </p:nvSpPr>
        <p:spPr>
          <a:xfrm>
            <a:off x="7015918"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Dec</a:t>
            </a:r>
            <a:endParaRPr sz="800" b="0" i="1" u="none" strike="noStrike" cap="none">
              <a:solidFill>
                <a:schemeClr val="lt2"/>
              </a:solidFill>
              <a:latin typeface="Arial"/>
              <a:ea typeface="Arial"/>
              <a:cs typeface="Arial"/>
              <a:sym typeface="Arial"/>
            </a:endParaRPr>
          </a:p>
        </p:txBody>
      </p:sp>
      <p:sp>
        <p:nvSpPr>
          <p:cNvPr id="509" name="Google Shape;509;g1e40e23bd25_0_1147">
            <a:extLst>
              <a:ext uri="{FF2B5EF4-FFF2-40B4-BE49-F238E27FC236}">
                <a16:creationId xmlns:a16="http://schemas.microsoft.com/office/drawing/2014/main" id="{1B14DAD3-6573-9FCF-6A89-F794050A3BD6}"/>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113</a:t>
            </a:fld>
            <a:endParaRPr/>
          </a:p>
        </p:txBody>
      </p:sp>
      <p:pic>
        <p:nvPicPr>
          <p:cNvPr id="510" name="Google Shape;510;g1e40e23bd25_0_1147">
            <a:extLst>
              <a:ext uri="{FF2B5EF4-FFF2-40B4-BE49-F238E27FC236}">
                <a16:creationId xmlns:a16="http://schemas.microsoft.com/office/drawing/2014/main" id="{712C0753-C721-0F7E-7D4D-F345A7F93931}"/>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511" name="Google Shape;511;g1e40e23bd25_0_1147">
            <a:extLst>
              <a:ext uri="{FF2B5EF4-FFF2-40B4-BE49-F238E27FC236}">
                <a16:creationId xmlns:a16="http://schemas.microsoft.com/office/drawing/2014/main" id="{23219071-61A7-1164-9105-3780F8F19574}"/>
              </a:ext>
            </a:extLst>
          </p:cNvPr>
          <p:cNvSpPr/>
          <p:nvPr/>
        </p:nvSpPr>
        <p:spPr>
          <a:xfrm>
            <a:off x="1563075" y="1626725"/>
            <a:ext cx="16869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2" name="Google Shape;512;g1e40e23bd25_0_1147">
            <a:extLst>
              <a:ext uri="{FF2B5EF4-FFF2-40B4-BE49-F238E27FC236}">
                <a16:creationId xmlns:a16="http://schemas.microsoft.com/office/drawing/2014/main" id="{526DC9D0-6E43-CDB3-90F9-5AA75691652C}"/>
              </a:ext>
            </a:extLst>
          </p:cNvPr>
          <p:cNvSpPr/>
          <p:nvPr/>
        </p:nvSpPr>
        <p:spPr>
          <a:xfrm>
            <a:off x="3190727" y="1626700"/>
            <a:ext cx="6114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3" name="Google Shape;513;g1e40e23bd25_0_1147">
            <a:extLst>
              <a:ext uri="{FF2B5EF4-FFF2-40B4-BE49-F238E27FC236}">
                <a16:creationId xmlns:a16="http://schemas.microsoft.com/office/drawing/2014/main" id="{BA05D19B-D623-DE77-52DF-A269F0473C50}"/>
              </a:ext>
            </a:extLst>
          </p:cNvPr>
          <p:cNvSpPr/>
          <p:nvPr/>
        </p:nvSpPr>
        <p:spPr>
          <a:xfrm>
            <a:off x="3751750" y="1626725"/>
            <a:ext cx="501900" cy="253500"/>
          </a:xfrm>
          <a:prstGeom prst="chevron">
            <a:avLst>
              <a:gd name="adj" fmla="val 42212"/>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4" name="Google Shape;514;g1e40e23bd25_0_1147">
            <a:extLst>
              <a:ext uri="{FF2B5EF4-FFF2-40B4-BE49-F238E27FC236}">
                <a16:creationId xmlns:a16="http://schemas.microsoft.com/office/drawing/2014/main" id="{1F742158-5E5D-371B-6F5A-017717548CF5}"/>
              </a:ext>
            </a:extLst>
          </p:cNvPr>
          <p:cNvSpPr/>
          <p:nvPr/>
        </p:nvSpPr>
        <p:spPr>
          <a:xfrm>
            <a:off x="4217250" y="1626725"/>
            <a:ext cx="399600" cy="253500"/>
          </a:xfrm>
          <a:prstGeom prst="chevron">
            <a:avLst>
              <a:gd name="adj" fmla="val 42212"/>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5" name="Google Shape;515;g1e40e23bd25_0_1147">
            <a:extLst>
              <a:ext uri="{FF2B5EF4-FFF2-40B4-BE49-F238E27FC236}">
                <a16:creationId xmlns:a16="http://schemas.microsoft.com/office/drawing/2014/main" id="{37F7BD99-A03D-88C3-6F16-06E22049B5C1}"/>
              </a:ext>
            </a:extLst>
          </p:cNvPr>
          <p:cNvSpPr txBox="1"/>
          <p:nvPr/>
        </p:nvSpPr>
        <p:spPr>
          <a:xfrm>
            <a:off x="1607897" y="1616550"/>
            <a:ext cx="1217700" cy="27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900" b="1">
                <a:solidFill>
                  <a:schemeClr val="dk1"/>
                </a:solidFill>
                <a:latin typeface="Lato"/>
                <a:ea typeface="Lato"/>
                <a:cs typeface="Lato"/>
                <a:sym typeface="Lato"/>
              </a:rPr>
              <a:t>Development</a:t>
            </a:r>
            <a:endParaRPr sz="1600" b="1" i="0" u="none" strike="noStrike" cap="none">
              <a:solidFill>
                <a:schemeClr val="dk1"/>
              </a:solidFill>
              <a:latin typeface="Arial"/>
              <a:ea typeface="Arial"/>
              <a:cs typeface="Arial"/>
              <a:sym typeface="Arial"/>
            </a:endParaRPr>
          </a:p>
        </p:txBody>
      </p:sp>
      <p:sp>
        <p:nvSpPr>
          <p:cNvPr id="516" name="Google Shape;516;g1e40e23bd25_0_1147">
            <a:extLst>
              <a:ext uri="{FF2B5EF4-FFF2-40B4-BE49-F238E27FC236}">
                <a16:creationId xmlns:a16="http://schemas.microsoft.com/office/drawing/2014/main" id="{022E0674-0350-D1C4-8F51-E5ABBB5DCBDA}"/>
              </a:ext>
            </a:extLst>
          </p:cNvPr>
          <p:cNvSpPr/>
          <p:nvPr/>
        </p:nvSpPr>
        <p:spPr>
          <a:xfrm>
            <a:off x="2153475" y="2548325"/>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SBD</a:t>
            </a:r>
            <a:endParaRPr sz="900" i="0" u="none" strike="noStrike" cap="none">
              <a:solidFill>
                <a:srgbClr val="000000"/>
              </a:solidFill>
              <a:latin typeface="Lato"/>
              <a:ea typeface="Lato"/>
              <a:cs typeface="Lato"/>
              <a:sym typeface="Lato"/>
            </a:endParaRPr>
          </a:p>
        </p:txBody>
      </p:sp>
      <p:sp>
        <p:nvSpPr>
          <p:cNvPr id="517" name="Google Shape;517;g1e40e23bd25_0_1147">
            <a:extLst>
              <a:ext uri="{FF2B5EF4-FFF2-40B4-BE49-F238E27FC236}">
                <a16:creationId xmlns:a16="http://schemas.microsoft.com/office/drawing/2014/main" id="{35AF334F-0E73-8DF0-8880-00843556072A}"/>
              </a:ext>
            </a:extLst>
          </p:cNvPr>
          <p:cNvSpPr/>
          <p:nvPr/>
        </p:nvSpPr>
        <p:spPr>
          <a:xfrm>
            <a:off x="3577072" y="2548325"/>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FIS</a:t>
            </a:r>
            <a:endParaRPr sz="900" i="0" u="none" strike="noStrike" cap="none">
              <a:solidFill>
                <a:srgbClr val="000000"/>
              </a:solidFill>
              <a:latin typeface="Lato"/>
              <a:ea typeface="Lato"/>
              <a:cs typeface="Lato"/>
              <a:sym typeface="Lato"/>
            </a:endParaRPr>
          </a:p>
        </p:txBody>
      </p:sp>
      <p:sp>
        <p:nvSpPr>
          <p:cNvPr id="518" name="Google Shape;518;g1e40e23bd25_0_1147">
            <a:extLst>
              <a:ext uri="{FF2B5EF4-FFF2-40B4-BE49-F238E27FC236}">
                <a16:creationId xmlns:a16="http://schemas.microsoft.com/office/drawing/2014/main" id="{D40666A8-A5AA-0403-A62F-80301A2865AC}"/>
              </a:ext>
            </a:extLst>
          </p:cNvPr>
          <p:cNvSpPr/>
          <p:nvPr/>
        </p:nvSpPr>
        <p:spPr>
          <a:xfrm>
            <a:off x="1563075" y="2181375"/>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R2R Deployments</a:t>
            </a:r>
            <a:endParaRPr sz="1500" b="0" i="0" u="none" strike="noStrike" cap="none">
              <a:solidFill>
                <a:srgbClr val="000000"/>
              </a:solidFill>
              <a:latin typeface="Arial"/>
              <a:ea typeface="Arial"/>
              <a:cs typeface="Arial"/>
              <a:sym typeface="Arial"/>
            </a:endParaRPr>
          </a:p>
        </p:txBody>
      </p:sp>
      <p:sp>
        <p:nvSpPr>
          <p:cNvPr id="519" name="Google Shape;519;g1e40e23bd25_0_1147">
            <a:extLst>
              <a:ext uri="{FF2B5EF4-FFF2-40B4-BE49-F238E27FC236}">
                <a16:creationId xmlns:a16="http://schemas.microsoft.com/office/drawing/2014/main" id="{C54D01E1-8945-C9DC-C3EF-0C53F0DA0DE1}"/>
              </a:ext>
            </a:extLst>
          </p:cNvPr>
          <p:cNvSpPr/>
          <p:nvPr/>
        </p:nvSpPr>
        <p:spPr>
          <a:xfrm>
            <a:off x="33522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0" name="Google Shape;520;g1e40e23bd25_0_1147">
            <a:extLst>
              <a:ext uri="{FF2B5EF4-FFF2-40B4-BE49-F238E27FC236}">
                <a16:creationId xmlns:a16="http://schemas.microsoft.com/office/drawing/2014/main" id="{8B98D959-B1A9-0613-6032-B32815ED6B4B}"/>
              </a:ext>
            </a:extLst>
          </p:cNvPr>
          <p:cNvSpPr/>
          <p:nvPr/>
        </p:nvSpPr>
        <p:spPr>
          <a:xfrm>
            <a:off x="44461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1" name="Google Shape;521;g1e40e23bd25_0_1147">
            <a:extLst>
              <a:ext uri="{FF2B5EF4-FFF2-40B4-BE49-F238E27FC236}">
                <a16:creationId xmlns:a16="http://schemas.microsoft.com/office/drawing/2014/main" id="{F34D8431-201B-97F4-816F-96CF0054C847}"/>
              </a:ext>
            </a:extLst>
          </p:cNvPr>
          <p:cNvSpPr/>
          <p:nvPr/>
        </p:nvSpPr>
        <p:spPr>
          <a:xfrm>
            <a:off x="2630463" y="3537013"/>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Bayer</a:t>
            </a:r>
            <a:endParaRPr sz="900" i="0" u="none" strike="noStrike" cap="none">
              <a:solidFill>
                <a:srgbClr val="000000"/>
              </a:solidFill>
              <a:latin typeface="Lato"/>
              <a:ea typeface="Lato"/>
              <a:cs typeface="Lato"/>
              <a:sym typeface="Lato"/>
            </a:endParaRPr>
          </a:p>
        </p:txBody>
      </p:sp>
      <p:sp>
        <p:nvSpPr>
          <p:cNvPr id="522" name="Google Shape;522;g1e40e23bd25_0_1147">
            <a:extLst>
              <a:ext uri="{FF2B5EF4-FFF2-40B4-BE49-F238E27FC236}">
                <a16:creationId xmlns:a16="http://schemas.microsoft.com/office/drawing/2014/main" id="{8364F9AD-23FF-50E2-1947-5DA5F78799BD}"/>
              </a:ext>
            </a:extLst>
          </p:cNvPr>
          <p:cNvSpPr/>
          <p:nvPr/>
        </p:nvSpPr>
        <p:spPr>
          <a:xfrm>
            <a:off x="4054059" y="3537013"/>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800">
                <a:latin typeface="Lato"/>
                <a:ea typeface="Lato"/>
                <a:cs typeface="Lato"/>
                <a:sym typeface="Lato"/>
              </a:rPr>
              <a:t>Whirlpool</a:t>
            </a:r>
            <a:endParaRPr sz="800" i="0" u="none" strike="noStrike" cap="none">
              <a:solidFill>
                <a:srgbClr val="000000"/>
              </a:solidFill>
              <a:latin typeface="Lato"/>
              <a:ea typeface="Lato"/>
              <a:cs typeface="Lato"/>
              <a:sym typeface="Lato"/>
            </a:endParaRPr>
          </a:p>
        </p:txBody>
      </p:sp>
      <p:sp>
        <p:nvSpPr>
          <p:cNvPr id="523" name="Google Shape;523;g1e40e23bd25_0_1147">
            <a:extLst>
              <a:ext uri="{FF2B5EF4-FFF2-40B4-BE49-F238E27FC236}">
                <a16:creationId xmlns:a16="http://schemas.microsoft.com/office/drawing/2014/main" id="{6C37FD14-3C1C-24FC-5DB7-DFC612D9E6E2}"/>
              </a:ext>
            </a:extLst>
          </p:cNvPr>
          <p:cNvSpPr/>
          <p:nvPr/>
        </p:nvSpPr>
        <p:spPr>
          <a:xfrm>
            <a:off x="1563075" y="3170063"/>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O2C  Deployments</a:t>
            </a:r>
            <a:endParaRPr sz="1500" b="0" i="0" u="none" strike="noStrike" cap="none">
              <a:solidFill>
                <a:srgbClr val="000000"/>
              </a:solidFill>
              <a:latin typeface="Arial"/>
              <a:ea typeface="Arial"/>
              <a:cs typeface="Arial"/>
              <a:sym typeface="Arial"/>
            </a:endParaRPr>
          </a:p>
        </p:txBody>
      </p:sp>
      <p:sp>
        <p:nvSpPr>
          <p:cNvPr id="524" name="Google Shape;524;g1e40e23bd25_0_1147">
            <a:extLst>
              <a:ext uri="{FF2B5EF4-FFF2-40B4-BE49-F238E27FC236}">
                <a16:creationId xmlns:a16="http://schemas.microsoft.com/office/drawing/2014/main" id="{008D35FD-67DC-F9FE-52A7-CADFEFAE2952}"/>
              </a:ext>
            </a:extLst>
          </p:cNvPr>
          <p:cNvSpPr/>
          <p:nvPr/>
        </p:nvSpPr>
        <p:spPr>
          <a:xfrm>
            <a:off x="38292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5" name="Google Shape;525;g1e40e23bd25_0_1147">
            <a:extLst>
              <a:ext uri="{FF2B5EF4-FFF2-40B4-BE49-F238E27FC236}">
                <a16:creationId xmlns:a16="http://schemas.microsoft.com/office/drawing/2014/main" id="{FC96F4B5-BD17-1FA9-2694-A3D1334C502B}"/>
              </a:ext>
            </a:extLst>
          </p:cNvPr>
          <p:cNvSpPr/>
          <p:nvPr/>
        </p:nvSpPr>
        <p:spPr>
          <a:xfrm>
            <a:off x="49231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6" name="Google Shape;526;g1e40e23bd25_0_1147">
            <a:extLst>
              <a:ext uri="{FF2B5EF4-FFF2-40B4-BE49-F238E27FC236}">
                <a16:creationId xmlns:a16="http://schemas.microsoft.com/office/drawing/2014/main" id="{F8B78D65-E3BB-B604-D33F-B024A2610E05}"/>
              </a:ext>
            </a:extLst>
          </p:cNvPr>
          <p:cNvSpPr txBox="1"/>
          <p:nvPr/>
        </p:nvSpPr>
        <p:spPr>
          <a:xfrm>
            <a:off x="1348750" y="4234975"/>
            <a:ext cx="6546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Tahoma"/>
                <a:ea typeface="Tahoma"/>
                <a:cs typeface="Tahoma"/>
                <a:sym typeface="Tahoma"/>
              </a:rPr>
              <a:t>*</a:t>
            </a:r>
            <a:r>
              <a:rPr lang="en" sz="1200">
                <a:solidFill>
                  <a:schemeClr val="dk1"/>
                </a:solidFill>
                <a:latin typeface="Tahoma"/>
                <a:ea typeface="Tahoma"/>
                <a:cs typeface="Tahoma"/>
                <a:sym typeface="Tahoma"/>
              </a:rPr>
              <a:t> Above timelines are tentative at this point; will be refined as we proceed with the program.  </a:t>
            </a:r>
            <a:endParaRPr sz="1200">
              <a:solidFill>
                <a:schemeClr val="dk1"/>
              </a:solidFill>
              <a:latin typeface="Tahoma"/>
              <a:ea typeface="Tahoma"/>
              <a:cs typeface="Tahoma"/>
              <a:sym typeface="Tahoma"/>
            </a:endParaRPr>
          </a:p>
        </p:txBody>
      </p:sp>
    </p:spTree>
    <p:extLst>
      <p:ext uri="{BB962C8B-B14F-4D97-AF65-F5344CB8AC3E}">
        <p14:creationId xmlns:p14="http://schemas.microsoft.com/office/powerpoint/2010/main" val="37889769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690223A2-CCF4-345C-76A4-A022BA5B082E}"/>
            </a:ext>
          </a:extLst>
        </p:cNvPr>
        <p:cNvGrpSpPr/>
        <p:nvPr/>
      </p:nvGrpSpPr>
      <p:grpSpPr>
        <a:xfrm>
          <a:off x="0" y="0"/>
          <a:ext cx="0" cy="0"/>
          <a:chOff x="0" y="0"/>
          <a:chExt cx="0" cy="0"/>
        </a:xfrm>
      </p:grpSpPr>
      <p:sp>
        <p:nvSpPr>
          <p:cNvPr id="390" name="Google Shape;390;g325ae4aafdc_0_45">
            <a:extLst>
              <a:ext uri="{FF2B5EF4-FFF2-40B4-BE49-F238E27FC236}">
                <a16:creationId xmlns:a16="http://schemas.microsoft.com/office/drawing/2014/main" id="{666B129B-EC28-C106-A8DC-F4584C5B8477}"/>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114</a:t>
            </a:fld>
            <a:endParaRPr/>
          </a:p>
        </p:txBody>
      </p:sp>
      <p:graphicFrame>
        <p:nvGraphicFramePr>
          <p:cNvPr id="391" name="Google Shape;391;g325ae4aafdc_0_45">
            <a:extLst>
              <a:ext uri="{FF2B5EF4-FFF2-40B4-BE49-F238E27FC236}">
                <a16:creationId xmlns:a16="http://schemas.microsoft.com/office/drawing/2014/main" id="{DE7FB833-48BC-CC41-4665-4ABD8D612C5C}"/>
              </a:ext>
            </a:extLst>
          </p:cNvPr>
          <p:cNvGraphicFramePr/>
          <p:nvPr/>
        </p:nvGraphicFramePr>
        <p:xfrm>
          <a:off x="429700" y="967113"/>
          <a:ext cx="8285700" cy="3401250"/>
        </p:xfrm>
        <a:graphic>
          <a:graphicData uri="http://schemas.openxmlformats.org/drawingml/2006/table">
            <a:tbl>
              <a:tblPr bandRow="1">
                <a:noFill/>
                <a:tableStyleId>{5342E76C-094B-419B-B42E-AED802BB35B9}</a:tableStyleId>
              </a:tblPr>
              <a:tblGrid>
                <a:gridCol w="4466675">
                  <a:extLst>
                    <a:ext uri="{9D8B030D-6E8A-4147-A177-3AD203B41FA5}">
                      <a16:colId xmlns:a16="http://schemas.microsoft.com/office/drawing/2014/main" val="20000"/>
                    </a:ext>
                  </a:extLst>
                </a:gridCol>
                <a:gridCol w="3819025">
                  <a:extLst>
                    <a:ext uri="{9D8B030D-6E8A-4147-A177-3AD203B41FA5}">
                      <a16:colId xmlns:a16="http://schemas.microsoft.com/office/drawing/2014/main" val="20001"/>
                    </a:ext>
                  </a:extLst>
                </a:gridCol>
              </a:tblGrid>
              <a:tr h="347475">
                <a:tc gridSpan="2">
                  <a:txBody>
                    <a:bodyPr/>
                    <a:lstStyle/>
                    <a:p>
                      <a:pPr marL="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Additional Activities</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hMerge="1">
                  <a:txBody>
                    <a:bodyPr/>
                    <a:lstStyle/>
                    <a:p>
                      <a:endParaRPr lang="en-US"/>
                    </a:p>
                  </a:txBody>
                  <a:tcPr/>
                </a:tc>
                <a:extLst>
                  <a:ext uri="{0D108BD9-81ED-4DB2-BD59-A6C34878D82A}">
                    <a16:rowId xmlns:a16="http://schemas.microsoft.com/office/drawing/2014/main" val="10000"/>
                  </a:ext>
                </a:extLst>
              </a:tr>
              <a:tr h="2074375">
                <a:tc gridSpan="2">
                  <a:txBody>
                    <a:bodyPr/>
                    <a:lstStyle/>
                    <a:p>
                      <a:pPr marL="457200" lvl="0" indent="-292100" algn="l" rtl="0">
                        <a:lnSpc>
                          <a:spcPct val="115000"/>
                        </a:lnSpc>
                        <a:spcBef>
                          <a:spcPts val="1200"/>
                        </a:spcBef>
                        <a:spcAft>
                          <a:spcPts val="0"/>
                        </a:spcAft>
                        <a:buSzPts val="1000"/>
                        <a:buFont typeface="Ubuntu"/>
                        <a:buAutoNum type="arabicPeriod"/>
                      </a:pPr>
                      <a:r>
                        <a:rPr lang="en" sz="1000">
                          <a:latin typeface="Ubuntu"/>
                          <a:ea typeface="Ubuntu"/>
                          <a:cs typeface="Ubuntu"/>
                          <a:sym typeface="Ubuntu"/>
                        </a:rPr>
                        <a:t>Implementing a proof of concept (POC) to evaluate the feasibility of integrating Power BI reports with Appian. (WIP)</a:t>
                      </a:r>
                      <a:endParaRPr sz="1000">
                        <a:latin typeface="Ubuntu"/>
                        <a:ea typeface="Ubuntu"/>
                        <a:cs typeface="Ubuntu"/>
                        <a:sym typeface="Ubuntu"/>
                      </a:endParaRPr>
                    </a:p>
                    <a:p>
                      <a:pPr marL="457200" lvl="0" indent="-292100" algn="l" rtl="0">
                        <a:lnSpc>
                          <a:spcPct val="115000"/>
                        </a:lnSpc>
                        <a:spcBef>
                          <a:spcPts val="1000"/>
                        </a:spcBef>
                        <a:spcAft>
                          <a:spcPts val="0"/>
                        </a:spcAft>
                        <a:buSzPts val="1000"/>
                        <a:buFont typeface="Ubuntu"/>
                        <a:buAutoNum type="arabicPeriod"/>
                      </a:pPr>
                      <a:r>
                        <a:rPr lang="en" sz="1000">
                          <a:latin typeface="Ubuntu"/>
                          <a:ea typeface="Ubuntu"/>
                          <a:cs typeface="Ubuntu"/>
                          <a:sym typeface="Ubuntu"/>
                        </a:rPr>
                        <a:t>Supported Accenture in resolving technical issues, including file translation, text translation, and popup requirements.</a:t>
                      </a:r>
                      <a:endParaRPr sz="1000">
                        <a:latin typeface="Ubuntu"/>
                        <a:ea typeface="Ubuntu"/>
                        <a:cs typeface="Ubuntu"/>
                        <a:sym typeface="Ubuntu"/>
                      </a:endParaRPr>
                    </a:p>
                    <a:p>
                      <a:pPr marL="457200" lvl="0" indent="-292100" algn="l" rtl="0">
                        <a:lnSpc>
                          <a:spcPct val="115000"/>
                        </a:lnSpc>
                        <a:spcBef>
                          <a:spcPts val="1000"/>
                        </a:spcBef>
                        <a:spcAft>
                          <a:spcPts val="0"/>
                        </a:spcAft>
                        <a:buSzPts val="1000"/>
                        <a:buFont typeface="Ubuntu"/>
                        <a:buAutoNum type="arabicPeriod"/>
                      </a:pPr>
                      <a:r>
                        <a:rPr lang="en" sz="1000">
                          <a:latin typeface="Ubuntu"/>
                          <a:ea typeface="Ubuntu"/>
                          <a:cs typeface="Ubuntu"/>
                          <a:sym typeface="Ubuntu"/>
                        </a:rPr>
                        <a:t>Developed a POC to import Excel files and extract data from specific rows and columns.</a:t>
                      </a:r>
                      <a:endParaRPr sz="1000">
                        <a:latin typeface="Ubuntu"/>
                        <a:ea typeface="Ubuntu"/>
                        <a:cs typeface="Ubuntu"/>
                        <a:sym typeface="Ubuntu"/>
                      </a:endParaRPr>
                    </a:p>
                    <a:p>
                      <a:pPr marL="457200" lvl="0" indent="-292100" algn="l" rtl="0">
                        <a:lnSpc>
                          <a:spcPct val="115000"/>
                        </a:lnSpc>
                        <a:spcBef>
                          <a:spcPts val="1000"/>
                        </a:spcBef>
                        <a:spcAft>
                          <a:spcPts val="0"/>
                        </a:spcAft>
                        <a:buSzPts val="1000"/>
                        <a:buFont typeface="Ubuntu"/>
                        <a:buAutoNum type="arabicPeriod"/>
                      </a:pPr>
                      <a:r>
                        <a:rPr lang="en" sz="1000">
                          <a:latin typeface="Ubuntu"/>
                          <a:ea typeface="Ubuntu"/>
                          <a:cs typeface="Ubuntu"/>
                          <a:sym typeface="Ubuntu"/>
                        </a:rPr>
                        <a:t>Contributed to the implementation of Blackline external system integration and template conversion.</a:t>
                      </a:r>
                      <a:endParaRPr sz="1000">
                        <a:latin typeface="Ubuntu"/>
                        <a:ea typeface="Ubuntu"/>
                        <a:cs typeface="Ubuntu"/>
                        <a:sym typeface="Ubuntu"/>
                      </a:endParaRPr>
                    </a:p>
                    <a:p>
                      <a:pPr marL="457200" lvl="0" indent="-292100" algn="l" rtl="0">
                        <a:lnSpc>
                          <a:spcPct val="115000"/>
                        </a:lnSpc>
                        <a:spcBef>
                          <a:spcPts val="1200"/>
                        </a:spcBef>
                        <a:spcAft>
                          <a:spcPts val="0"/>
                        </a:spcAft>
                        <a:buSzPts val="1000"/>
                        <a:buFont typeface="Ubuntu"/>
                        <a:buAutoNum type="arabicPeriod"/>
                      </a:pPr>
                      <a:r>
                        <a:rPr lang="en" sz="1000">
                          <a:latin typeface="Ubuntu"/>
                          <a:ea typeface="Ubuntu"/>
                          <a:cs typeface="Ubuntu"/>
                          <a:sym typeface="Ubuntu"/>
                        </a:rPr>
                        <a:t>Assisting  in exploring the new requirement in Trading Partner Relationship module in the Intercompany Recon application. (WIP)</a:t>
                      </a:r>
                      <a:endParaRPr sz="1000">
                        <a:latin typeface="Ubuntu"/>
                        <a:ea typeface="Ubuntu"/>
                        <a:cs typeface="Ubuntu"/>
                        <a:sym typeface="Ubuntu"/>
                      </a:endParaRPr>
                    </a:p>
                    <a:p>
                      <a:pPr marL="457200" lvl="0" indent="-292100" algn="l" rtl="0">
                        <a:lnSpc>
                          <a:spcPct val="115000"/>
                        </a:lnSpc>
                        <a:spcBef>
                          <a:spcPts val="1200"/>
                        </a:spcBef>
                        <a:spcAft>
                          <a:spcPts val="1000"/>
                        </a:spcAft>
                        <a:buSzPts val="1000"/>
                        <a:buFont typeface="Ubuntu"/>
                        <a:buAutoNum type="arabicPeriod"/>
                      </a:pPr>
                      <a:r>
                        <a:rPr lang="en" sz="1000">
                          <a:latin typeface="Ubuntu"/>
                          <a:ea typeface="Ubuntu"/>
                          <a:cs typeface="Ubuntu"/>
                          <a:sym typeface="Ubuntu"/>
                        </a:rPr>
                        <a:t>Ad hoc technical support and guidance to the Accenture development team on an ongoing basis. </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308900">
                <a:tc gridSpan="2">
                  <a:txBody>
                    <a:bodyPr/>
                    <a:lstStyle/>
                    <a:p>
                      <a:pPr marL="0" lvl="0" indent="0" algn="ctr" rtl="0">
                        <a:lnSpc>
                          <a:spcPct val="115000"/>
                        </a:lnSpc>
                        <a:spcBef>
                          <a:spcPts val="1200"/>
                        </a:spcBef>
                        <a:spcAft>
                          <a:spcPts val="1200"/>
                        </a:spcAft>
                        <a:buNone/>
                      </a:pPr>
                      <a:r>
                        <a:rPr lang="en" sz="1200" b="1">
                          <a:solidFill>
                            <a:schemeClr val="dk2"/>
                          </a:solidFill>
                          <a:latin typeface="Ubuntu"/>
                          <a:ea typeface="Ubuntu"/>
                          <a:cs typeface="Ubuntu"/>
                          <a:sym typeface="Ubuntu"/>
                        </a:rPr>
                        <a:t>Impact</a:t>
                      </a:r>
                      <a:endParaRPr sz="1200" b="1">
                        <a:solidFill>
                          <a:schemeClr val="dk2"/>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2"/>
                  </a:ext>
                </a:extLst>
              </a:tr>
              <a:tr h="670500">
                <a:tc gridSpan="2">
                  <a:txBody>
                    <a:bodyPr/>
                    <a:lstStyle/>
                    <a:p>
                      <a:pPr marL="57150" lvl="0" indent="0" algn="l" rtl="0">
                        <a:lnSpc>
                          <a:spcPct val="115000"/>
                        </a:lnSpc>
                        <a:spcBef>
                          <a:spcPts val="1200"/>
                        </a:spcBef>
                        <a:spcAft>
                          <a:spcPts val="1200"/>
                        </a:spcAft>
                        <a:buNone/>
                      </a:pPr>
                      <a:r>
                        <a:rPr lang="en" sz="1000">
                          <a:latin typeface="Ubuntu"/>
                          <a:ea typeface="Ubuntu"/>
                          <a:cs typeface="Ubuntu"/>
                          <a:sym typeface="Ubuntu"/>
                        </a:rPr>
                        <a:t>Continually helping Accenture overcome technical challenges and bottlenecks, contributing to better decision-making and standardization   of existing and new applications as well as schedule adherence. Also contributing to upskilling of the Accenture development team. </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bl>
          </a:graphicData>
        </a:graphic>
      </p:graphicFrame>
      <p:pic>
        <p:nvPicPr>
          <p:cNvPr id="392" name="Google Shape;392;g325ae4aafdc_0_45">
            <a:extLst>
              <a:ext uri="{FF2B5EF4-FFF2-40B4-BE49-F238E27FC236}">
                <a16:creationId xmlns:a16="http://schemas.microsoft.com/office/drawing/2014/main" id="{6CFD8418-9E7B-7D29-BDFA-6ABF1D251E06}"/>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393" name="Google Shape;393;g325ae4aafdc_0_45">
            <a:extLst>
              <a:ext uri="{FF2B5EF4-FFF2-40B4-BE49-F238E27FC236}">
                <a16:creationId xmlns:a16="http://schemas.microsoft.com/office/drawing/2014/main" id="{2CB6D5CA-FF3C-8B17-56E8-DB76A43BB88D}"/>
              </a:ext>
            </a:extLst>
          </p:cNvPr>
          <p:cNvSpPr txBox="1"/>
          <p:nvPr/>
        </p:nvSpPr>
        <p:spPr>
          <a:xfrm>
            <a:off x="429700" y="371475"/>
            <a:ext cx="8285700" cy="42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Progress and Impact</a:t>
            </a:r>
            <a:endParaRPr sz="2600" b="1">
              <a:solidFill>
                <a:srgbClr val="020A51"/>
              </a:solidFill>
              <a:latin typeface="Ubuntu"/>
              <a:ea typeface="Ubuntu"/>
              <a:cs typeface="Ubuntu"/>
              <a:sym typeface="Ubuntu"/>
            </a:endParaRPr>
          </a:p>
        </p:txBody>
      </p:sp>
    </p:spTree>
    <p:extLst>
      <p:ext uri="{BB962C8B-B14F-4D97-AF65-F5344CB8AC3E}">
        <p14:creationId xmlns:p14="http://schemas.microsoft.com/office/powerpoint/2010/main" val="3073540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97">
          <a:extLst>
            <a:ext uri="{FF2B5EF4-FFF2-40B4-BE49-F238E27FC236}">
              <a16:creationId xmlns:a16="http://schemas.microsoft.com/office/drawing/2014/main" id="{BD5B78A2-3D58-882F-A21B-37DEDA0FAD35}"/>
            </a:ext>
          </a:extLst>
        </p:cNvPr>
        <p:cNvGrpSpPr/>
        <p:nvPr/>
      </p:nvGrpSpPr>
      <p:grpSpPr>
        <a:xfrm>
          <a:off x="0" y="0"/>
          <a:ext cx="0" cy="0"/>
          <a:chOff x="0" y="0"/>
          <a:chExt cx="0" cy="0"/>
        </a:xfrm>
      </p:grpSpPr>
      <p:sp>
        <p:nvSpPr>
          <p:cNvPr id="398" name="Google Shape;398;g2827e65ead6_0_140">
            <a:extLst>
              <a:ext uri="{FF2B5EF4-FFF2-40B4-BE49-F238E27FC236}">
                <a16:creationId xmlns:a16="http://schemas.microsoft.com/office/drawing/2014/main" id="{EB69CDCF-FA8B-197F-0DF9-C32380B8F27B}"/>
              </a:ext>
            </a:extLst>
          </p:cNvPr>
          <p:cNvSpPr txBox="1">
            <a:spLocks noGrp="1"/>
          </p:cNvSpPr>
          <p:nvPr>
            <p:ph type="title"/>
          </p:nvPr>
        </p:nvSpPr>
        <p:spPr>
          <a:xfrm>
            <a:off x="3552100" y="1970400"/>
            <a:ext cx="3839400" cy="2476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556"/>
              <a:buNone/>
            </a:pPr>
            <a:r>
              <a:rPr lang="en" b="1"/>
              <a:t>Appian Features Update</a:t>
            </a:r>
            <a:endParaRPr sz="1400" b="1"/>
          </a:p>
        </p:txBody>
      </p:sp>
      <p:pic>
        <p:nvPicPr>
          <p:cNvPr id="399" name="Google Shape;399;g2827e65ead6_0_140">
            <a:extLst>
              <a:ext uri="{FF2B5EF4-FFF2-40B4-BE49-F238E27FC236}">
                <a16:creationId xmlns:a16="http://schemas.microsoft.com/office/drawing/2014/main" id="{918385C7-6D75-8CFF-CB28-D57C2E301B3F}"/>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10723796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98B98557-6F6B-DC90-AA50-CF567459BE52}"/>
            </a:ext>
          </a:extLst>
        </p:cNvPr>
        <p:cNvGrpSpPr/>
        <p:nvPr/>
      </p:nvGrpSpPr>
      <p:grpSpPr>
        <a:xfrm>
          <a:off x="0" y="0"/>
          <a:ext cx="0" cy="0"/>
          <a:chOff x="0" y="0"/>
          <a:chExt cx="0" cy="0"/>
        </a:xfrm>
      </p:grpSpPr>
      <p:sp>
        <p:nvSpPr>
          <p:cNvPr id="404" name="Google Shape;404;g32c08df7a2f_0_2384">
            <a:extLst>
              <a:ext uri="{FF2B5EF4-FFF2-40B4-BE49-F238E27FC236}">
                <a16:creationId xmlns:a16="http://schemas.microsoft.com/office/drawing/2014/main" id="{36C00496-2894-1102-F3A8-8B831393E622}"/>
              </a:ext>
            </a:extLst>
          </p:cNvPr>
          <p:cNvSpPr txBox="1">
            <a:spLocks noGrp="1"/>
          </p:cNvSpPr>
          <p:nvPr>
            <p:ph type="title"/>
          </p:nvPr>
        </p:nvSpPr>
        <p:spPr>
          <a:xfrm>
            <a:off x="239525" y="306325"/>
            <a:ext cx="6957300" cy="4590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Features Spotlight - Appian AI.</a:t>
            </a:r>
            <a:endParaRPr sz="2400" b="1"/>
          </a:p>
        </p:txBody>
      </p:sp>
      <p:sp>
        <p:nvSpPr>
          <p:cNvPr id="405" name="Google Shape;405;g32c08df7a2f_0_2384">
            <a:extLst>
              <a:ext uri="{FF2B5EF4-FFF2-40B4-BE49-F238E27FC236}">
                <a16:creationId xmlns:a16="http://schemas.microsoft.com/office/drawing/2014/main" id="{3D7BF850-9FB4-D89A-0371-415ACBAB9F5E}"/>
              </a:ext>
            </a:extLst>
          </p:cNvPr>
          <p:cNvSpPr txBox="1">
            <a:spLocks noGrp="1"/>
          </p:cNvSpPr>
          <p:nvPr>
            <p:ph type="sldNum" idx="12"/>
          </p:nvPr>
        </p:nvSpPr>
        <p:spPr>
          <a:xfrm>
            <a:off x="239530" y="483986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700"/>
              <a:buNone/>
            </a:pPr>
            <a:fld id="{00000000-1234-1234-1234-123412341234}" type="slidenum">
              <a:rPr lang="en" sz="600">
                <a:solidFill>
                  <a:srgbClr val="000000"/>
                </a:solidFill>
              </a:rPr>
              <a:t>116</a:t>
            </a:fld>
            <a:endParaRPr sz="600">
              <a:solidFill>
                <a:srgbClr val="000000"/>
              </a:solidFill>
            </a:endParaRPr>
          </a:p>
        </p:txBody>
      </p:sp>
      <p:pic>
        <p:nvPicPr>
          <p:cNvPr id="406" name="Google Shape;406;g32c08df7a2f_0_2384">
            <a:extLst>
              <a:ext uri="{FF2B5EF4-FFF2-40B4-BE49-F238E27FC236}">
                <a16:creationId xmlns:a16="http://schemas.microsoft.com/office/drawing/2014/main" id="{BDD1C71C-0133-04BC-0F51-A2A253C5706D}"/>
              </a:ext>
            </a:extLst>
          </p:cNvPr>
          <p:cNvPicPr preferRelativeResize="0"/>
          <p:nvPr/>
        </p:nvPicPr>
        <p:blipFill rotWithShape="1">
          <a:blip r:embed="rId3">
            <a:alphaModFix/>
          </a:blip>
          <a:srcRect/>
          <a:stretch/>
        </p:blipFill>
        <p:spPr>
          <a:xfrm>
            <a:off x="2459012" y="848788"/>
            <a:ext cx="4225976" cy="3256075"/>
          </a:xfrm>
          <a:prstGeom prst="rect">
            <a:avLst/>
          </a:prstGeom>
          <a:noFill/>
          <a:ln>
            <a:noFill/>
          </a:ln>
        </p:spPr>
      </p:pic>
      <p:sp>
        <p:nvSpPr>
          <p:cNvPr id="407" name="Google Shape;407;g32c08df7a2f_0_2384">
            <a:extLst>
              <a:ext uri="{FF2B5EF4-FFF2-40B4-BE49-F238E27FC236}">
                <a16:creationId xmlns:a16="http://schemas.microsoft.com/office/drawing/2014/main" id="{F0D692BF-12C9-2E21-70FF-9DC89C27BE20}"/>
              </a:ext>
            </a:extLst>
          </p:cNvPr>
          <p:cNvSpPr txBox="1"/>
          <p:nvPr/>
        </p:nvSpPr>
        <p:spPr>
          <a:xfrm>
            <a:off x="194300" y="1720675"/>
            <a:ext cx="2162400" cy="30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2"/>
                </a:solidFill>
                <a:latin typeface="Tahoma"/>
                <a:ea typeface="Tahoma"/>
                <a:cs typeface="Tahoma"/>
                <a:sym typeface="Tahoma"/>
              </a:rPr>
              <a:t>Appian AI Skills:</a:t>
            </a:r>
            <a:endParaRPr sz="1000" b="1" i="0" u="none" strike="noStrike" cap="none">
              <a:solidFill>
                <a:schemeClr val="dk2"/>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Tahoma"/>
                <a:ea typeface="Tahoma"/>
                <a:cs typeface="Tahoma"/>
                <a:sym typeface="Tahoma"/>
              </a:rPr>
              <a:t>Leverage native AI and machine learning (ML) services to make high-volume and routine tasks simple. </a:t>
            </a:r>
            <a:endParaRPr sz="7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Tahoma"/>
                <a:ea typeface="Tahoma"/>
                <a:cs typeface="Tahoma"/>
                <a:sym typeface="Tahoma"/>
              </a:rPr>
              <a:t>Document classification</a:t>
            </a:r>
            <a:r>
              <a:rPr lang="en" sz="700" b="0" i="0" u="none" strike="noStrike" cap="none">
                <a:solidFill>
                  <a:srgbClr val="000000"/>
                </a:solidFill>
                <a:latin typeface="Tahoma"/>
                <a:ea typeface="Tahoma"/>
                <a:cs typeface="Tahoma"/>
                <a:sym typeface="Tahoma"/>
              </a:rPr>
              <a:t>: Identify information within PDFs to classify document types, route them to the appropriate people, and ready them for processing with a custom-trained model. </a:t>
            </a:r>
            <a:endParaRPr sz="1500" b="0" i="0" u="none" strike="noStrike" cap="none">
              <a:solidFill>
                <a:srgbClr val="000000"/>
              </a:solidFill>
              <a:latin typeface="Tahoma"/>
              <a:ea typeface="Tahoma"/>
              <a:cs typeface="Tahoma"/>
              <a:sym typeface="Tahoma"/>
            </a:endParaRPr>
          </a:p>
        </p:txBody>
      </p:sp>
      <p:sp>
        <p:nvSpPr>
          <p:cNvPr id="408" name="Google Shape;408;g32c08df7a2f_0_2384">
            <a:extLst>
              <a:ext uri="{FF2B5EF4-FFF2-40B4-BE49-F238E27FC236}">
                <a16:creationId xmlns:a16="http://schemas.microsoft.com/office/drawing/2014/main" id="{82ED3B3F-0625-0F98-8ACE-F993D62BF3A7}"/>
              </a:ext>
            </a:extLst>
          </p:cNvPr>
          <p:cNvSpPr txBox="1"/>
          <p:nvPr/>
        </p:nvSpPr>
        <p:spPr>
          <a:xfrm>
            <a:off x="194300" y="2942300"/>
            <a:ext cx="2162400" cy="68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Tahoma"/>
                <a:ea typeface="Tahoma"/>
                <a:cs typeface="Tahoma"/>
                <a:sym typeface="Tahoma"/>
              </a:rPr>
              <a:t>Email classification</a:t>
            </a:r>
            <a:r>
              <a:rPr lang="en" sz="700" b="0" i="0" u="none" strike="noStrike" cap="none">
                <a:solidFill>
                  <a:srgbClr val="000000"/>
                </a:solidFill>
                <a:latin typeface="Tahoma"/>
                <a:ea typeface="Tahoma"/>
                <a:cs typeface="Tahoma"/>
                <a:sym typeface="Tahoma"/>
              </a:rPr>
              <a:t>: Interpret and classify emails to automate communications like customer questions, feedback, and requests with your custom-trained model. </a:t>
            </a:r>
            <a:endParaRPr sz="7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Tahoma"/>
              <a:ea typeface="Tahoma"/>
              <a:cs typeface="Tahoma"/>
              <a:sym typeface="Tahoma"/>
            </a:endParaRPr>
          </a:p>
        </p:txBody>
      </p:sp>
      <p:sp>
        <p:nvSpPr>
          <p:cNvPr id="409" name="Google Shape;409;g32c08df7a2f_0_2384">
            <a:extLst>
              <a:ext uri="{FF2B5EF4-FFF2-40B4-BE49-F238E27FC236}">
                <a16:creationId xmlns:a16="http://schemas.microsoft.com/office/drawing/2014/main" id="{7EF50469-B2DA-CCA3-DDAF-43341EC99E3D}"/>
              </a:ext>
            </a:extLst>
          </p:cNvPr>
          <p:cNvSpPr txBox="1"/>
          <p:nvPr/>
        </p:nvSpPr>
        <p:spPr>
          <a:xfrm>
            <a:off x="212093" y="3489275"/>
            <a:ext cx="2212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Tahoma"/>
                <a:ea typeface="Tahoma"/>
                <a:cs typeface="Tahoma"/>
                <a:sym typeface="Tahoma"/>
              </a:rPr>
              <a:t>Document extraction:</a:t>
            </a:r>
            <a:r>
              <a:rPr lang="en" sz="700" b="0" i="0" u="none" strike="noStrike" cap="none">
                <a:solidFill>
                  <a:srgbClr val="000000"/>
                </a:solidFill>
                <a:latin typeface="Tahoma"/>
                <a:ea typeface="Tahoma"/>
                <a:cs typeface="Tahoma"/>
                <a:sym typeface="Tahoma"/>
              </a:rPr>
              <a:t> Automatically pull critical information from semi-structured documents to make them usable in your applications, reducing manual entry and errors with a pre-built model.</a:t>
            </a:r>
            <a:endParaRPr sz="700" b="0" i="0" u="none" strike="noStrike" cap="none">
              <a:solidFill>
                <a:srgbClr val="000000"/>
              </a:solidFill>
              <a:latin typeface="Tahoma"/>
              <a:ea typeface="Tahoma"/>
              <a:cs typeface="Tahoma"/>
              <a:sym typeface="Tahoma"/>
            </a:endParaRPr>
          </a:p>
        </p:txBody>
      </p:sp>
      <p:sp>
        <p:nvSpPr>
          <p:cNvPr id="410" name="Google Shape;410;g32c08df7a2f_0_2384">
            <a:extLst>
              <a:ext uri="{FF2B5EF4-FFF2-40B4-BE49-F238E27FC236}">
                <a16:creationId xmlns:a16="http://schemas.microsoft.com/office/drawing/2014/main" id="{BD27993B-60E0-6342-1B68-BEEC788818A9}"/>
              </a:ext>
            </a:extLst>
          </p:cNvPr>
          <p:cNvSpPr txBox="1"/>
          <p:nvPr/>
        </p:nvSpPr>
        <p:spPr>
          <a:xfrm>
            <a:off x="6794800" y="1702325"/>
            <a:ext cx="2162400" cy="965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600"/>
              <a:buFont typeface="Lato"/>
              <a:buNone/>
            </a:pPr>
            <a:r>
              <a:rPr lang="en" sz="1000" b="1" i="0" u="none" strike="noStrike" cap="none">
                <a:solidFill>
                  <a:schemeClr val="dk2"/>
                </a:solidFill>
                <a:latin typeface="Tahoma"/>
                <a:ea typeface="Tahoma"/>
                <a:cs typeface="Tahoma"/>
                <a:sym typeface="Tahoma"/>
              </a:rPr>
              <a:t>Appian Generative AI Plug-ins:</a:t>
            </a:r>
            <a:endParaRPr sz="600" b="0" i="0" u="none" strike="noStrike" cap="none">
              <a:solidFill>
                <a:schemeClr val="dk2"/>
              </a:solidFill>
              <a:latin typeface="Tahoma"/>
              <a:ea typeface="Tahoma"/>
              <a:cs typeface="Tahoma"/>
              <a:sym typeface="Tahoma"/>
            </a:endParaRPr>
          </a:p>
          <a:p>
            <a:pPr marL="0" marR="0" lvl="0" indent="0" algn="l" rtl="0">
              <a:lnSpc>
                <a:spcPct val="115000"/>
              </a:lnSpc>
              <a:spcBef>
                <a:spcPts val="0"/>
              </a:spcBef>
              <a:spcAft>
                <a:spcPts val="0"/>
              </a:spcAft>
              <a:buClr>
                <a:srgbClr val="000000"/>
              </a:buClr>
              <a:buSzPts val="700"/>
              <a:buFont typeface="Lato"/>
              <a:buNone/>
            </a:pPr>
            <a:endParaRPr sz="700" b="0" i="0" u="none" strike="noStrike" cap="none">
              <a:solidFill>
                <a:srgbClr val="000000"/>
              </a:solidFill>
              <a:latin typeface="Tahoma"/>
              <a:ea typeface="Tahoma"/>
              <a:cs typeface="Tahoma"/>
              <a:sym typeface="Tahoma"/>
            </a:endParaRPr>
          </a:p>
          <a:p>
            <a:pPr marL="0" marR="0" lvl="0" indent="0" algn="l" rtl="0">
              <a:lnSpc>
                <a:spcPct val="115000"/>
              </a:lnSpc>
              <a:spcBef>
                <a:spcPts val="0"/>
              </a:spcBef>
              <a:spcAft>
                <a:spcPts val="0"/>
              </a:spcAft>
              <a:buClr>
                <a:srgbClr val="000000"/>
              </a:buClr>
              <a:buSzPts val="700"/>
              <a:buFont typeface="Lato"/>
              <a:buNone/>
            </a:pPr>
            <a:r>
              <a:rPr lang="en" sz="700" b="0" i="0" u="none" strike="noStrike" cap="none">
                <a:solidFill>
                  <a:srgbClr val="000000"/>
                </a:solidFill>
                <a:latin typeface="Tahoma"/>
                <a:ea typeface="Tahoma"/>
                <a:cs typeface="Tahoma"/>
                <a:sym typeface="Tahoma"/>
              </a:rPr>
              <a:t>Leverage Appian and third-party services to build their own end-user AI capabilities, such as chatbots and custom search, in their applications. Plug-ins are available in the Appian AppMarket. </a:t>
            </a:r>
            <a:endParaRPr sz="700" b="0" i="0" u="none" strike="noStrike" cap="none">
              <a:solidFill>
                <a:srgbClr val="000000"/>
              </a:solidFill>
              <a:latin typeface="Tahoma"/>
              <a:ea typeface="Tahoma"/>
              <a:cs typeface="Tahoma"/>
              <a:sym typeface="Tahoma"/>
            </a:endParaRPr>
          </a:p>
        </p:txBody>
      </p:sp>
      <p:sp>
        <p:nvSpPr>
          <p:cNvPr id="411" name="Google Shape;411;g32c08df7a2f_0_2384">
            <a:extLst>
              <a:ext uri="{FF2B5EF4-FFF2-40B4-BE49-F238E27FC236}">
                <a16:creationId xmlns:a16="http://schemas.microsoft.com/office/drawing/2014/main" id="{8CD97D13-838C-2F6C-8B2A-7937771BB4B3}"/>
              </a:ext>
            </a:extLst>
          </p:cNvPr>
          <p:cNvSpPr txBox="1"/>
          <p:nvPr/>
        </p:nvSpPr>
        <p:spPr>
          <a:xfrm>
            <a:off x="6787300" y="2789900"/>
            <a:ext cx="2288400" cy="841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600"/>
              <a:buFont typeface="Lato"/>
              <a:buNone/>
            </a:pPr>
            <a:r>
              <a:rPr lang="en" sz="1000" b="1" i="0" u="none" strike="noStrike" cap="none">
                <a:solidFill>
                  <a:schemeClr val="dk2"/>
                </a:solidFill>
                <a:latin typeface="Tahoma"/>
                <a:ea typeface="Tahoma"/>
                <a:cs typeface="Tahoma"/>
                <a:sym typeface="Tahoma"/>
              </a:rPr>
              <a:t>Appian AI Copilot:</a:t>
            </a:r>
            <a:endParaRPr sz="600" b="0" i="0" u="none" strike="noStrike" cap="none">
              <a:solidFill>
                <a:schemeClr val="dk2"/>
              </a:solidFill>
              <a:highlight>
                <a:srgbClr val="FFFFFF"/>
              </a:highlight>
              <a:latin typeface="Merriweather"/>
              <a:ea typeface="Merriweather"/>
              <a:cs typeface="Merriweather"/>
              <a:sym typeface="Merriweather"/>
            </a:endParaRPr>
          </a:p>
          <a:p>
            <a:pPr marL="0" marR="0" lvl="0" indent="0" algn="l" rtl="0">
              <a:lnSpc>
                <a:spcPct val="115000"/>
              </a:lnSpc>
              <a:spcBef>
                <a:spcPts val="0"/>
              </a:spcBef>
              <a:spcAft>
                <a:spcPts val="0"/>
              </a:spcAft>
              <a:buClr>
                <a:srgbClr val="000000"/>
              </a:buClr>
              <a:buSzPts val="700"/>
              <a:buFont typeface="Lato"/>
              <a:buNone/>
            </a:pPr>
            <a:endParaRPr sz="700" b="0" i="0" u="none" strike="noStrike" cap="none">
              <a:solidFill>
                <a:srgbClr val="000000"/>
              </a:solidFill>
              <a:latin typeface="Tahoma"/>
              <a:ea typeface="Tahoma"/>
              <a:cs typeface="Tahoma"/>
              <a:sym typeface="Tahoma"/>
            </a:endParaRPr>
          </a:p>
          <a:p>
            <a:pPr marL="0" marR="0" lvl="0" indent="0" algn="l" rtl="0">
              <a:lnSpc>
                <a:spcPct val="115000"/>
              </a:lnSpc>
              <a:spcBef>
                <a:spcPts val="0"/>
              </a:spcBef>
              <a:spcAft>
                <a:spcPts val="0"/>
              </a:spcAft>
              <a:buClr>
                <a:srgbClr val="000000"/>
              </a:buClr>
              <a:buSzPts val="700"/>
              <a:buFont typeface="Lato"/>
              <a:buNone/>
            </a:pPr>
            <a:r>
              <a:rPr lang="en" sz="700" b="0" i="0" u="none" strike="noStrike" cap="none">
                <a:solidFill>
                  <a:srgbClr val="000000"/>
                </a:solidFill>
                <a:latin typeface="Tahoma"/>
                <a:ea typeface="Tahoma"/>
                <a:cs typeface="Tahoma"/>
                <a:sym typeface="Tahoma"/>
              </a:rPr>
              <a:t>A design assistant in Appian Designer that leverages generative AI to accelerate the delivery of new applications. </a:t>
            </a:r>
            <a:endParaRPr sz="1500" b="0" i="0" u="none" strike="noStrike" cap="none">
              <a:solidFill>
                <a:srgbClr val="000000"/>
              </a:solidFill>
              <a:latin typeface="Arial"/>
              <a:ea typeface="Arial"/>
              <a:cs typeface="Arial"/>
              <a:sym typeface="Arial"/>
            </a:endParaRPr>
          </a:p>
        </p:txBody>
      </p:sp>
      <p:sp>
        <p:nvSpPr>
          <p:cNvPr id="412" name="Google Shape;412;g32c08df7a2f_0_2384">
            <a:extLst>
              <a:ext uri="{FF2B5EF4-FFF2-40B4-BE49-F238E27FC236}">
                <a16:creationId xmlns:a16="http://schemas.microsoft.com/office/drawing/2014/main" id="{4DD6E7CB-27A0-CE79-5A0E-5721AF88FC94}"/>
              </a:ext>
            </a:extLst>
          </p:cNvPr>
          <p:cNvSpPr txBox="1"/>
          <p:nvPr/>
        </p:nvSpPr>
        <p:spPr>
          <a:xfrm>
            <a:off x="1985875" y="540125"/>
            <a:ext cx="5255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94118"/>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3" name="Google Shape;413;g32c08df7a2f_0_2384">
            <a:extLst>
              <a:ext uri="{FF2B5EF4-FFF2-40B4-BE49-F238E27FC236}">
                <a16:creationId xmlns:a16="http://schemas.microsoft.com/office/drawing/2014/main" id="{86650C4E-3F70-2C88-C2A3-987881E30368}"/>
              </a:ext>
            </a:extLst>
          </p:cNvPr>
          <p:cNvPicPr preferRelativeResize="0"/>
          <p:nvPr/>
        </p:nvPicPr>
        <p:blipFill rotWithShape="1">
          <a:blip r:embed="rId4">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39405142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17">
          <a:extLst>
            <a:ext uri="{FF2B5EF4-FFF2-40B4-BE49-F238E27FC236}">
              <a16:creationId xmlns:a16="http://schemas.microsoft.com/office/drawing/2014/main" id="{7412D8AF-C3B6-0BDB-19D5-473B49C1C54A}"/>
            </a:ext>
          </a:extLst>
        </p:cNvPr>
        <p:cNvGrpSpPr/>
        <p:nvPr/>
      </p:nvGrpSpPr>
      <p:grpSpPr>
        <a:xfrm>
          <a:off x="0" y="0"/>
          <a:ext cx="0" cy="0"/>
          <a:chOff x="0" y="0"/>
          <a:chExt cx="0" cy="0"/>
        </a:xfrm>
      </p:grpSpPr>
      <p:sp>
        <p:nvSpPr>
          <p:cNvPr id="418" name="Google Shape;418;g2827e65ead6_0_53">
            <a:extLst>
              <a:ext uri="{FF2B5EF4-FFF2-40B4-BE49-F238E27FC236}">
                <a16:creationId xmlns:a16="http://schemas.microsoft.com/office/drawing/2014/main" id="{C2CAEC4E-AAC2-A747-3131-874F473FBF95}"/>
              </a:ext>
            </a:extLst>
          </p:cNvPr>
          <p:cNvSpPr txBox="1">
            <a:spLocks noGrp="1"/>
          </p:cNvSpPr>
          <p:nvPr>
            <p:ph type="title"/>
          </p:nvPr>
        </p:nvSpPr>
        <p:spPr>
          <a:xfrm>
            <a:off x="357925" y="266700"/>
            <a:ext cx="7768200" cy="459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400"/>
              <a:buNone/>
            </a:pPr>
            <a:r>
              <a:rPr lang="en" sz="2400" b="1"/>
              <a:t>Accenture AI Use Cases</a:t>
            </a:r>
            <a:endParaRPr sz="2400" b="1"/>
          </a:p>
        </p:txBody>
      </p:sp>
      <p:sp>
        <p:nvSpPr>
          <p:cNvPr id="419" name="Google Shape;419;g2827e65ead6_0_53">
            <a:extLst>
              <a:ext uri="{FF2B5EF4-FFF2-40B4-BE49-F238E27FC236}">
                <a16:creationId xmlns:a16="http://schemas.microsoft.com/office/drawing/2014/main" id="{EB89A81E-7E59-29BE-49FB-5956C0460895}"/>
              </a:ext>
            </a:extLst>
          </p:cNvPr>
          <p:cNvSpPr txBox="1">
            <a:spLocks noGrp="1"/>
          </p:cNvSpPr>
          <p:nvPr>
            <p:ph type="sldNum" idx="12"/>
          </p:nvPr>
        </p:nvSpPr>
        <p:spPr>
          <a:xfrm>
            <a:off x="239530" y="483986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700"/>
              <a:buNone/>
            </a:pPr>
            <a:fld id="{00000000-1234-1234-1234-123412341234}" type="slidenum">
              <a:rPr lang="en"/>
              <a:t>117</a:t>
            </a:fld>
            <a:endParaRPr/>
          </a:p>
        </p:txBody>
      </p:sp>
      <p:graphicFrame>
        <p:nvGraphicFramePr>
          <p:cNvPr id="420" name="Google Shape;420;g2827e65ead6_0_53">
            <a:extLst>
              <a:ext uri="{FF2B5EF4-FFF2-40B4-BE49-F238E27FC236}">
                <a16:creationId xmlns:a16="http://schemas.microsoft.com/office/drawing/2014/main" id="{ABE52803-5070-9DC3-B9DA-B4847A86245E}"/>
              </a:ext>
            </a:extLst>
          </p:cNvPr>
          <p:cNvGraphicFramePr/>
          <p:nvPr/>
        </p:nvGraphicFramePr>
        <p:xfrm>
          <a:off x="357925" y="869600"/>
          <a:ext cx="3000000" cy="3000000"/>
        </p:xfrm>
        <a:graphic>
          <a:graphicData uri="http://schemas.openxmlformats.org/drawingml/2006/table">
            <a:tbl>
              <a:tblPr>
                <a:noFill/>
                <a:tableStyleId>{B606C591-869F-4ADA-BF4F-D2B1F8E89CE5}</a:tableStyleId>
              </a:tblPr>
              <a:tblGrid>
                <a:gridCol w="893800">
                  <a:extLst>
                    <a:ext uri="{9D8B030D-6E8A-4147-A177-3AD203B41FA5}">
                      <a16:colId xmlns:a16="http://schemas.microsoft.com/office/drawing/2014/main" val="20000"/>
                    </a:ext>
                  </a:extLst>
                </a:gridCol>
                <a:gridCol w="3660200">
                  <a:extLst>
                    <a:ext uri="{9D8B030D-6E8A-4147-A177-3AD203B41FA5}">
                      <a16:colId xmlns:a16="http://schemas.microsoft.com/office/drawing/2014/main" val="20001"/>
                    </a:ext>
                  </a:extLst>
                </a:gridCol>
                <a:gridCol w="36247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dk2"/>
                          </a:solidFill>
                        </a:rPr>
                        <a:t>Feature</a:t>
                      </a:r>
                      <a:endParaRPr sz="1000" b="1" u="none" strike="noStrike" cap="none">
                        <a:solidFill>
                          <a:schemeClr val="dk2"/>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dk2"/>
                          </a:solidFill>
                        </a:rPr>
                        <a:t>Use Cases </a:t>
                      </a:r>
                      <a:endParaRPr sz="1400" u="none" strike="noStrike" cap="none">
                        <a:solidFill>
                          <a:schemeClr val="dk2"/>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dk2"/>
                          </a:solidFill>
                        </a:rPr>
                        <a:t>Solution </a:t>
                      </a:r>
                      <a:endParaRPr sz="1400" u="none" strike="noStrike" cap="none">
                        <a:solidFill>
                          <a:srgbClr val="FF0000"/>
                        </a:solidFill>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t>AI</a:t>
                      </a:r>
                      <a:endParaRPr sz="1200" b="1" u="none" strike="noStrike" cap="none"/>
                    </a:p>
                  </a:txBody>
                  <a:tcPr marL="91425" marR="91425" marT="91425" marB="91425"/>
                </a:tc>
                <a:tc>
                  <a:txBody>
                    <a:bodyPr/>
                    <a:lstStyle/>
                    <a:p>
                      <a:pPr marL="228600" marR="0" lvl="0" indent="-222250" algn="l" rtl="0">
                        <a:lnSpc>
                          <a:spcPct val="115000"/>
                        </a:lnSpc>
                        <a:spcBef>
                          <a:spcPts val="0"/>
                        </a:spcBef>
                        <a:spcAft>
                          <a:spcPts val="0"/>
                        </a:spcAft>
                        <a:buClr>
                          <a:srgbClr val="1F1F1F"/>
                        </a:buClr>
                        <a:buSzPts val="800"/>
                        <a:buFont typeface="Arial"/>
                        <a:buChar char="●"/>
                      </a:pPr>
                      <a:r>
                        <a:rPr lang="en" sz="800" b="1">
                          <a:solidFill>
                            <a:srgbClr val="1F1F1F"/>
                          </a:solidFill>
                          <a:highlight>
                            <a:schemeClr val="lt1"/>
                          </a:highlight>
                        </a:rPr>
                        <a:t>Reconciliation</a:t>
                      </a:r>
                      <a:r>
                        <a:rPr lang="en" sz="800" u="none" strike="noStrike" cap="none">
                          <a:solidFill>
                            <a:srgbClr val="1F1F1F"/>
                          </a:solidFill>
                          <a:highlight>
                            <a:schemeClr val="lt1"/>
                          </a:highlight>
                        </a:rPr>
                        <a:t>:</a:t>
                      </a:r>
                      <a:r>
                        <a:rPr lang="en" sz="800" u="none" strike="noStrike" cap="none">
                          <a:solidFill>
                            <a:srgbClr val="1F1F1F"/>
                          </a:solidFill>
                        </a:rPr>
                        <a:t>In the RTR application, users upload a support file to match open items from the system. The extracted records from the support file and selected open items are passed to Gen AI for automated matching. Once the matching is complete, the system displays a user interface for reviewing, verifying, and approving the matched data.</a:t>
                      </a:r>
                      <a:endParaRPr/>
                    </a:p>
                    <a:p>
                      <a:pPr marL="228600" marR="0" lvl="0" indent="-171450" algn="l" rtl="0">
                        <a:lnSpc>
                          <a:spcPct val="115000"/>
                        </a:lnSpc>
                        <a:spcBef>
                          <a:spcPts val="0"/>
                        </a:spcBef>
                        <a:spcAft>
                          <a:spcPts val="0"/>
                        </a:spcAft>
                        <a:buClr>
                          <a:srgbClr val="1F1F1F"/>
                        </a:buClr>
                        <a:buSzPts val="800"/>
                        <a:buFont typeface="Arial"/>
                        <a:buNone/>
                      </a:pPr>
                      <a:endParaRPr sz="800" b="1" u="none" strike="noStrike" cap="none">
                        <a:solidFill>
                          <a:srgbClr val="1F1F1F"/>
                        </a:solidFill>
                      </a:endParaRPr>
                    </a:p>
                    <a:p>
                      <a:pPr marL="228600" marR="0" lvl="0" indent="-222250" algn="l" rtl="0">
                        <a:lnSpc>
                          <a:spcPct val="115000"/>
                        </a:lnSpc>
                        <a:spcBef>
                          <a:spcPts val="0"/>
                        </a:spcBef>
                        <a:spcAft>
                          <a:spcPts val="0"/>
                        </a:spcAft>
                        <a:buClr>
                          <a:srgbClr val="1F1F1F"/>
                        </a:buClr>
                        <a:buSzPts val="800"/>
                        <a:buFont typeface="Arial"/>
                        <a:buChar char="●"/>
                      </a:pPr>
                      <a:r>
                        <a:rPr lang="en" sz="800" b="1" u="none" strike="noStrike" cap="none">
                          <a:solidFill>
                            <a:srgbClr val="1F1F1F"/>
                          </a:solidFill>
                          <a:highlight>
                            <a:schemeClr val="lt1"/>
                          </a:highlight>
                        </a:rPr>
                        <a:t>Bank Statement Extraction</a:t>
                      </a:r>
                      <a:r>
                        <a:rPr lang="en" sz="800" u="none" strike="noStrike" cap="none">
                          <a:solidFill>
                            <a:srgbClr val="1F1F1F"/>
                          </a:solidFill>
                          <a:highlight>
                            <a:schemeClr val="lt1"/>
                          </a:highlight>
                        </a:rPr>
                        <a:t>: </a:t>
                      </a:r>
                      <a:r>
                        <a:rPr lang="en" sz="800">
                          <a:solidFill>
                            <a:srgbClr val="1F1F1F"/>
                          </a:solidFill>
                          <a:highlight>
                            <a:schemeClr val="lt1"/>
                          </a:highlight>
                        </a:rPr>
                        <a:t>Extract bank statement details from various clients, handling differently structured statements to ensure accurate data extraction.</a:t>
                      </a:r>
                      <a:endParaRPr sz="800">
                        <a:solidFill>
                          <a:srgbClr val="1F1F1F"/>
                        </a:solidFill>
                        <a:highlight>
                          <a:schemeClr val="lt1"/>
                        </a:highlight>
                      </a:endParaRPr>
                    </a:p>
                    <a:p>
                      <a:pPr marL="6350" marR="0" lvl="0" indent="0" algn="l" rtl="0">
                        <a:lnSpc>
                          <a:spcPct val="115000"/>
                        </a:lnSpc>
                        <a:spcBef>
                          <a:spcPts val="0"/>
                        </a:spcBef>
                        <a:spcAft>
                          <a:spcPts val="0"/>
                        </a:spcAft>
                        <a:buClr>
                          <a:srgbClr val="1F1F1F"/>
                        </a:buClr>
                        <a:buSzPts val="800"/>
                        <a:buFont typeface="Arial"/>
                        <a:buNone/>
                      </a:pPr>
                      <a:endParaRPr sz="800" u="none" strike="noStrike" cap="none">
                        <a:solidFill>
                          <a:srgbClr val="1F1F1F"/>
                        </a:solidFill>
                        <a:highlight>
                          <a:srgbClr val="FF0000"/>
                        </a:highlight>
                      </a:endParaRPr>
                    </a:p>
                    <a:p>
                      <a:pPr marL="228600" marR="0" lvl="0" indent="-222250" algn="l" rtl="0">
                        <a:lnSpc>
                          <a:spcPct val="115000"/>
                        </a:lnSpc>
                        <a:spcBef>
                          <a:spcPts val="0"/>
                        </a:spcBef>
                        <a:spcAft>
                          <a:spcPts val="0"/>
                        </a:spcAft>
                        <a:buClr>
                          <a:srgbClr val="1F1F1F"/>
                        </a:buClr>
                        <a:buSzPts val="800"/>
                        <a:buFont typeface="Arial"/>
                        <a:buChar char="●"/>
                      </a:pPr>
                      <a:r>
                        <a:rPr lang="en" sz="800" b="1" i="0" u="none" strike="noStrike" cap="none">
                          <a:solidFill>
                            <a:srgbClr val="1F1F1F"/>
                          </a:solidFill>
                          <a:highlight>
                            <a:schemeClr val="lt1"/>
                          </a:highlight>
                          <a:latin typeface="Arial"/>
                          <a:ea typeface="Arial"/>
                          <a:cs typeface="Arial"/>
                          <a:sym typeface="Arial"/>
                        </a:rPr>
                        <a:t>Copilot Assistant: </a:t>
                      </a:r>
                      <a:r>
                        <a:rPr lang="en" sz="1400" b="0" i="0" u="none" strike="noStrike" cap="none">
                          <a:solidFill>
                            <a:srgbClr val="000000"/>
                          </a:solidFill>
                          <a:highlight>
                            <a:schemeClr val="lt1"/>
                          </a:highlight>
                          <a:latin typeface="Arial"/>
                          <a:ea typeface="Arial"/>
                          <a:cs typeface="Arial"/>
                          <a:sym typeface="Arial"/>
                        </a:rPr>
                        <a:t> </a:t>
                      </a:r>
                      <a:r>
                        <a:rPr lang="en" sz="800">
                          <a:solidFill>
                            <a:srgbClr val="1F1F1F"/>
                          </a:solidFill>
                          <a:highlight>
                            <a:schemeClr val="lt1"/>
                          </a:highlight>
                        </a:rPr>
                        <a:t>Copilot assistant to guide business users through the next steps needed to complete complex, dynamic forms by providing real-time instructions, context-aware tips, and validation checks.</a:t>
                      </a:r>
                      <a:endParaRPr/>
                    </a:p>
                    <a:p>
                      <a:pPr marL="6350" marR="0" lvl="0" indent="0" algn="l" rtl="0">
                        <a:lnSpc>
                          <a:spcPct val="115000"/>
                        </a:lnSpc>
                        <a:spcBef>
                          <a:spcPts val="0"/>
                        </a:spcBef>
                        <a:spcAft>
                          <a:spcPts val="0"/>
                        </a:spcAft>
                        <a:buClr>
                          <a:srgbClr val="1F1F1F"/>
                        </a:buClr>
                        <a:buSzPts val="800"/>
                        <a:buFont typeface="Arial"/>
                        <a:buNone/>
                      </a:pPr>
                      <a:endParaRPr sz="800" b="0" i="0" u="none" strike="noStrike" cap="none">
                        <a:solidFill>
                          <a:srgbClr val="1F1F1F"/>
                        </a:solidFill>
                        <a:highlight>
                          <a:schemeClr val="lt1"/>
                        </a:highlight>
                        <a:latin typeface="Arial"/>
                        <a:ea typeface="Arial"/>
                        <a:cs typeface="Arial"/>
                        <a:sym typeface="Arial"/>
                      </a:endParaRPr>
                    </a:p>
                    <a:p>
                      <a:pPr marL="228600" marR="0" lvl="0" indent="-222250" algn="l" rtl="0">
                        <a:lnSpc>
                          <a:spcPct val="115000"/>
                        </a:lnSpc>
                        <a:spcBef>
                          <a:spcPts val="0"/>
                        </a:spcBef>
                        <a:spcAft>
                          <a:spcPts val="0"/>
                        </a:spcAft>
                        <a:buClr>
                          <a:srgbClr val="1F1F1F"/>
                        </a:buClr>
                        <a:buSzPts val="800"/>
                        <a:buFont typeface="Arial"/>
                        <a:buChar char="●"/>
                      </a:pPr>
                      <a:r>
                        <a:rPr lang="en" sz="800" b="1" i="0" u="none" strike="noStrike" cap="none">
                          <a:solidFill>
                            <a:srgbClr val="1F1F1F"/>
                          </a:solidFill>
                          <a:highlight>
                            <a:schemeClr val="lt1"/>
                          </a:highlight>
                          <a:latin typeface="Arial"/>
                          <a:ea typeface="Arial"/>
                          <a:cs typeface="Arial"/>
                          <a:sym typeface="Arial"/>
                        </a:rPr>
                        <a:t>Email Ingestion: </a:t>
                      </a:r>
                      <a:r>
                        <a:rPr lang="en" sz="800">
                          <a:solidFill>
                            <a:srgbClr val="1F1F1F"/>
                          </a:solidFill>
                          <a:highlight>
                            <a:schemeClr val="lt1"/>
                          </a:highlight>
                        </a:rPr>
                        <a:t>Read emails from a shared Outlook mailbox, extract the email content along with any attachments, and send an acknowledgment response through the same shared mailbox.</a:t>
                      </a:r>
                      <a:endParaRPr sz="800">
                        <a:solidFill>
                          <a:srgbClr val="1F1F1F"/>
                        </a:solidFill>
                        <a:highlight>
                          <a:schemeClr val="lt1"/>
                        </a:highlight>
                      </a:endParaRPr>
                    </a:p>
                    <a:p>
                      <a:pPr marL="457200" marR="0" lvl="0" indent="0" algn="l" rtl="0">
                        <a:lnSpc>
                          <a:spcPct val="115000"/>
                        </a:lnSpc>
                        <a:spcBef>
                          <a:spcPts val="0"/>
                        </a:spcBef>
                        <a:spcAft>
                          <a:spcPts val="0"/>
                        </a:spcAft>
                        <a:buNone/>
                      </a:pPr>
                      <a:endParaRPr sz="800">
                        <a:solidFill>
                          <a:srgbClr val="1F1F1F"/>
                        </a:solidFill>
                        <a:highlight>
                          <a:schemeClr val="lt1"/>
                        </a:highlight>
                      </a:endParaRPr>
                    </a:p>
                    <a:p>
                      <a:pPr marL="228600" marR="0" lvl="0" indent="-171450" algn="l" rtl="0">
                        <a:lnSpc>
                          <a:spcPct val="115000"/>
                        </a:lnSpc>
                        <a:spcBef>
                          <a:spcPts val="0"/>
                        </a:spcBef>
                        <a:spcAft>
                          <a:spcPts val="0"/>
                        </a:spcAft>
                        <a:buClr>
                          <a:srgbClr val="1F1F1F"/>
                        </a:buClr>
                        <a:buSzPts val="800"/>
                        <a:buFont typeface="Arial"/>
                        <a:buNone/>
                      </a:pPr>
                      <a:endParaRPr sz="900" u="none" strike="noStrike" cap="none">
                        <a:solidFill>
                          <a:srgbClr val="1F1F1F"/>
                        </a:solidFill>
                        <a:highlight>
                          <a:schemeClr val="lt1"/>
                        </a:highlight>
                      </a:endParaRPr>
                    </a:p>
                  </a:txBody>
                  <a:tcPr marL="91425" marR="91425" marT="91425" marB="91425"/>
                </a:tc>
                <a:tc>
                  <a:txBody>
                    <a:bodyPr/>
                    <a:lstStyle/>
                    <a:p>
                      <a:pPr marL="457200" lvl="0" indent="-279400" algn="l" rtl="0">
                        <a:lnSpc>
                          <a:spcPct val="115000"/>
                        </a:lnSpc>
                        <a:spcBef>
                          <a:spcPts val="0"/>
                        </a:spcBef>
                        <a:spcAft>
                          <a:spcPts val="0"/>
                        </a:spcAft>
                        <a:buSzPts val="800"/>
                        <a:buChar char="●"/>
                      </a:pPr>
                      <a:r>
                        <a:rPr lang="en" sz="800">
                          <a:highlight>
                            <a:schemeClr val="lt1"/>
                          </a:highlight>
                        </a:rPr>
                        <a:t>The </a:t>
                      </a:r>
                      <a:r>
                        <a:rPr lang="en" sz="800" b="1">
                          <a:highlight>
                            <a:schemeClr val="lt1"/>
                          </a:highlight>
                        </a:rPr>
                        <a:t>Prompt Builder AI Skill</a:t>
                      </a:r>
                      <a:r>
                        <a:rPr lang="en" sz="800">
                          <a:highlight>
                            <a:schemeClr val="lt1"/>
                          </a:highlight>
                        </a:rPr>
                        <a:t> allows users to create generative AI prompts for their processes. It's part of Appian's Private AI umbrella, which lets users use AI and machine learning (ML) while maintaining control over their AI processing.</a:t>
                      </a:r>
                      <a:br>
                        <a:rPr lang="en" sz="800">
                          <a:highlight>
                            <a:schemeClr val="lt1"/>
                          </a:highlight>
                        </a:rPr>
                      </a:b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Document classification</a:t>
                      </a:r>
                      <a:r>
                        <a:rPr lang="en" sz="800">
                          <a:highlight>
                            <a:schemeClr val="lt1"/>
                          </a:highlight>
                        </a:rPr>
                        <a:t>: Identify information within PDFs to classify document types, route them to the appropriate people, and ready them for processing with a custom-trained model. </a:t>
                      </a:r>
                      <a:endParaRPr sz="800">
                        <a:highlight>
                          <a:schemeClr val="lt1"/>
                        </a:highlight>
                      </a:endParaRPr>
                    </a:p>
                    <a:p>
                      <a:pPr marL="0" lvl="0" indent="0" algn="l" rtl="0">
                        <a:lnSpc>
                          <a:spcPct val="115000"/>
                        </a:lnSpc>
                        <a:spcBef>
                          <a:spcPts val="0"/>
                        </a:spcBef>
                        <a:spcAft>
                          <a:spcPts val="0"/>
                        </a:spcAft>
                        <a:buNone/>
                      </a:pP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Document extraction</a:t>
                      </a:r>
                      <a:r>
                        <a:rPr lang="en" sz="800">
                          <a:highlight>
                            <a:schemeClr val="lt1"/>
                          </a:highlight>
                        </a:rPr>
                        <a:t>: Automatically pull critical information from semi-structured documents to make them usable in your applications, reducing manual entry and errors with a pre-built model.</a:t>
                      </a:r>
                      <a:br>
                        <a:rPr lang="en" sz="800">
                          <a:highlight>
                            <a:schemeClr val="lt1"/>
                          </a:highlight>
                        </a:rPr>
                      </a:b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Advanced IDP Tools </a:t>
                      </a:r>
                      <a:r>
                        <a:rPr lang="en" sz="800">
                          <a:highlight>
                            <a:schemeClr val="lt1"/>
                          </a:highlight>
                        </a:rPr>
                        <a:t>: Automatically pull critical information from unstructured complex  documents to make them usable in your applications, reducing manual entry and errors.</a:t>
                      </a:r>
                      <a:endParaRPr sz="800">
                        <a:highlight>
                          <a:schemeClr val="lt1"/>
                        </a:highlight>
                      </a:endParaRPr>
                    </a:p>
                    <a:p>
                      <a:pPr marL="457200" lvl="0" indent="0" algn="l" rtl="0">
                        <a:lnSpc>
                          <a:spcPct val="115000"/>
                        </a:lnSpc>
                        <a:spcBef>
                          <a:spcPts val="0"/>
                        </a:spcBef>
                        <a:spcAft>
                          <a:spcPts val="0"/>
                        </a:spcAft>
                        <a:buNone/>
                      </a:pP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MS Mail Email Graph</a:t>
                      </a:r>
                      <a:r>
                        <a:rPr lang="en" sz="800">
                          <a:highlight>
                            <a:schemeClr val="lt1"/>
                          </a:highlight>
                        </a:rPr>
                        <a:t> Plugin  to connect to  extract the data from the Microsoft Exchange server using the MS Graph API</a:t>
                      </a:r>
                      <a:endParaRPr sz="800">
                        <a:highlight>
                          <a:schemeClr val="lt1"/>
                        </a:highlight>
                      </a:endParaRPr>
                    </a:p>
                    <a:p>
                      <a:pPr marL="457200" marR="0" lvl="0" indent="0" algn="l" rtl="0">
                        <a:lnSpc>
                          <a:spcPct val="115000"/>
                        </a:lnSpc>
                        <a:spcBef>
                          <a:spcPts val="0"/>
                        </a:spcBef>
                        <a:spcAft>
                          <a:spcPts val="0"/>
                        </a:spcAft>
                        <a:buNone/>
                      </a:pPr>
                      <a:endParaRPr sz="800">
                        <a:highlight>
                          <a:schemeClr val="lt1"/>
                        </a:highlight>
                      </a:endParaRPr>
                    </a:p>
                  </a:txBody>
                  <a:tcPr marL="91425" marR="91425" marT="91425" marB="91425"/>
                </a:tc>
                <a:extLst>
                  <a:ext uri="{0D108BD9-81ED-4DB2-BD59-A6C34878D82A}">
                    <a16:rowId xmlns:a16="http://schemas.microsoft.com/office/drawing/2014/main" val="10001"/>
                  </a:ext>
                </a:extLst>
              </a:tr>
            </a:tbl>
          </a:graphicData>
        </a:graphic>
      </p:graphicFrame>
      <p:pic>
        <p:nvPicPr>
          <p:cNvPr id="421" name="Google Shape;421;g2827e65ead6_0_53">
            <a:extLst>
              <a:ext uri="{FF2B5EF4-FFF2-40B4-BE49-F238E27FC236}">
                <a16:creationId xmlns:a16="http://schemas.microsoft.com/office/drawing/2014/main" id="{1B3C9B1E-5CB4-0716-50AF-CE2EA595D7D8}"/>
              </a:ext>
            </a:extLst>
          </p:cNvPr>
          <p:cNvPicPr preferRelativeResize="0"/>
          <p:nvPr/>
        </p:nvPicPr>
        <p:blipFill rotWithShape="1">
          <a:blip r:embed="rId3">
            <a:alphaModFix/>
          </a:blip>
          <a:srcRect/>
          <a:stretch/>
        </p:blipFill>
        <p:spPr>
          <a:xfrm>
            <a:off x="357922" y="2185100"/>
            <a:ext cx="559200" cy="561900"/>
          </a:xfrm>
          <a:prstGeom prst="rect">
            <a:avLst/>
          </a:prstGeom>
          <a:noFill/>
          <a:ln>
            <a:noFill/>
          </a:ln>
        </p:spPr>
      </p:pic>
      <p:pic>
        <p:nvPicPr>
          <p:cNvPr id="422" name="Google Shape;422;g2827e65ead6_0_53">
            <a:extLst>
              <a:ext uri="{FF2B5EF4-FFF2-40B4-BE49-F238E27FC236}">
                <a16:creationId xmlns:a16="http://schemas.microsoft.com/office/drawing/2014/main" id="{B64B71CA-2690-91AC-C516-B0ED8183AA84}"/>
              </a:ext>
            </a:extLst>
          </p:cNvPr>
          <p:cNvPicPr preferRelativeResize="0"/>
          <p:nvPr/>
        </p:nvPicPr>
        <p:blipFill rotWithShape="1">
          <a:blip r:embed="rId4">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7999100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76D126FC-0011-EFED-1F5D-0846F9373E56}"/>
            </a:ext>
          </a:extLst>
        </p:cNvPr>
        <p:cNvGrpSpPr/>
        <p:nvPr/>
      </p:nvGrpSpPr>
      <p:grpSpPr>
        <a:xfrm>
          <a:off x="0" y="0"/>
          <a:ext cx="0" cy="0"/>
          <a:chOff x="0" y="0"/>
          <a:chExt cx="0" cy="0"/>
        </a:xfrm>
      </p:grpSpPr>
      <p:sp>
        <p:nvSpPr>
          <p:cNvPr id="427" name="Google Shape;427;g32c08df7a2f_0_2250">
            <a:extLst>
              <a:ext uri="{FF2B5EF4-FFF2-40B4-BE49-F238E27FC236}">
                <a16:creationId xmlns:a16="http://schemas.microsoft.com/office/drawing/2014/main" id="{3C0E9113-24C6-4BF2-D8CF-D117B6B132A1}"/>
              </a:ext>
            </a:extLst>
          </p:cNvPr>
          <p:cNvSpPr txBox="1">
            <a:spLocks noGrp="1"/>
          </p:cNvSpPr>
          <p:nvPr>
            <p:ph type="title"/>
          </p:nvPr>
        </p:nvSpPr>
        <p:spPr>
          <a:xfrm>
            <a:off x="443475" y="251450"/>
            <a:ext cx="7682700" cy="459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400"/>
              <a:buNone/>
            </a:pPr>
            <a:r>
              <a:rPr lang="en" sz="2400" b="1"/>
              <a:t>Process HQ</a:t>
            </a:r>
            <a:endParaRPr sz="2400" b="1"/>
          </a:p>
        </p:txBody>
      </p:sp>
      <p:sp>
        <p:nvSpPr>
          <p:cNvPr id="428" name="Google Shape;428;g32c08df7a2f_0_2250">
            <a:extLst>
              <a:ext uri="{FF2B5EF4-FFF2-40B4-BE49-F238E27FC236}">
                <a16:creationId xmlns:a16="http://schemas.microsoft.com/office/drawing/2014/main" id="{79F8690E-188F-8288-C8F8-B57D3A2E3CC3}"/>
              </a:ext>
            </a:extLst>
          </p:cNvPr>
          <p:cNvSpPr txBox="1">
            <a:spLocks noGrp="1"/>
          </p:cNvSpPr>
          <p:nvPr>
            <p:ph type="sldNum" idx="12"/>
          </p:nvPr>
        </p:nvSpPr>
        <p:spPr>
          <a:xfrm>
            <a:off x="239530" y="483986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700"/>
              <a:buNone/>
            </a:pPr>
            <a:fld id="{00000000-1234-1234-1234-123412341234}" type="slidenum">
              <a:rPr lang="en"/>
              <a:t>118</a:t>
            </a:fld>
            <a:endParaRPr/>
          </a:p>
        </p:txBody>
      </p:sp>
      <p:pic>
        <p:nvPicPr>
          <p:cNvPr id="429" name="Google Shape;429;g32c08df7a2f_0_2250">
            <a:extLst>
              <a:ext uri="{FF2B5EF4-FFF2-40B4-BE49-F238E27FC236}">
                <a16:creationId xmlns:a16="http://schemas.microsoft.com/office/drawing/2014/main" id="{524FCDA0-9FFC-CC47-2153-F3ABDD4C39AB}"/>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430" name="Google Shape;430;g32c08df7a2f_0_2250">
            <a:extLst>
              <a:ext uri="{FF2B5EF4-FFF2-40B4-BE49-F238E27FC236}">
                <a16:creationId xmlns:a16="http://schemas.microsoft.com/office/drawing/2014/main" id="{B1F5B569-ADF7-7970-E1EB-9795ACD01416}"/>
              </a:ext>
            </a:extLst>
          </p:cNvPr>
          <p:cNvSpPr txBox="1"/>
          <p:nvPr/>
        </p:nvSpPr>
        <p:spPr>
          <a:xfrm>
            <a:off x="2296812" y="3415124"/>
            <a:ext cx="20754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solidFill>
                <a:schemeClr val="lt1"/>
              </a:solidFill>
              <a:latin typeface="Ubuntu"/>
              <a:ea typeface="Ubuntu"/>
              <a:cs typeface="Ubuntu"/>
              <a:sym typeface="Ubuntu"/>
            </a:endParaRPr>
          </a:p>
          <a:p>
            <a:pPr marL="0" lvl="0" indent="0" algn="ctr" rtl="0">
              <a:spcBef>
                <a:spcPts val="0"/>
              </a:spcBef>
              <a:spcAft>
                <a:spcPts val="0"/>
              </a:spcAft>
              <a:buNone/>
            </a:pPr>
            <a:endParaRPr>
              <a:solidFill>
                <a:schemeClr val="lt1"/>
              </a:solidFill>
              <a:latin typeface="Ubuntu"/>
              <a:ea typeface="Ubuntu"/>
              <a:cs typeface="Ubuntu"/>
              <a:sym typeface="Ubuntu"/>
            </a:endParaRPr>
          </a:p>
          <a:p>
            <a:pPr marL="0" lvl="0" indent="0" algn="ctr" rtl="0">
              <a:spcBef>
                <a:spcPts val="0"/>
              </a:spcBef>
              <a:spcAft>
                <a:spcPts val="0"/>
              </a:spcAft>
              <a:buNone/>
            </a:pPr>
            <a:endParaRPr>
              <a:solidFill>
                <a:schemeClr val="lt1"/>
              </a:solidFill>
              <a:latin typeface="Ubuntu"/>
              <a:ea typeface="Ubuntu"/>
              <a:cs typeface="Ubuntu"/>
              <a:sym typeface="Ubuntu"/>
            </a:endParaRPr>
          </a:p>
        </p:txBody>
      </p:sp>
      <p:pic>
        <p:nvPicPr>
          <p:cNvPr id="431" name="Google Shape;431;g32c08df7a2f_0_2250">
            <a:extLst>
              <a:ext uri="{FF2B5EF4-FFF2-40B4-BE49-F238E27FC236}">
                <a16:creationId xmlns:a16="http://schemas.microsoft.com/office/drawing/2014/main" id="{0367CA0A-7B0F-3243-75CF-F5E2F6874055}"/>
              </a:ext>
            </a:extLst>
          </p:cNvPr>
          <p:cNvPicPr preferRelativeResize="0"/>
          <p:nvPr/>
        </p:nvPicPr>
        <p:blipFill rotWithShape="1">
          <a:blip r:embed="rId4">
            <a:alphaModFix/>
          </a:blip>
          <a:srcRect r="25909"/>
          <a:stretch/>
        </p:blipFill>
        <p:spPr>
          <a:xfrm>
            <a:off x="4839752" y="1237375"/>
            <a:ext cx="4304252" cy="3168276"/>
          </a:xfrm>
          <a:prstGeom prst="rect">
            <a:avLst/>
          </a:prstGeom>
          <a:noFill/>
          <a:ln>
            <a:noFill/>
          </a:ln>
        </p:spPr>
      </p:pic>
      <p:grpSp>
        <p:nvGrpSpPr>
          <p:cNvPr id="432" name="Google Shape;432;g32c08df7a2f_0_2250">
            <a:extLst>
              <a:ext uri="{FF2B5EF4-FFF2-40B4-BE49-F238E27FC236}">
                <a16:creationId xmlns:a16="http://schemas.microsoft.com/office/drawing/2014/main" id="{D5A56131-5CD1-C99A-9133-2D9736C91BDE}"/>
              </a:ext>
            </a:extLst>
          </p:cNvPr>
          <p:cNvGrpSpPr/>
          <p:nvPr/>
        </p:nvGrpSpPr>
        <p:grpSpPr>
          <a:xfrm>
            <a:off x="576425" y="1532713"/>
            <a:ext cx="1572900" cy="2577500"/>
            <a:chOff x="571550" y="1427150"/>
            <a:chExt cx="1572900" cy="2577500"/>
          </a:xfrm>
        </p:grpSpPr>
        <p:sp>
          <p:nvSpPr>
            <p:cNvPr id="433" name="Google Shape;433;g32c08df7a2f_0_2250">
              <a:extLst>
                <a:ext uri="{FF2B5EF4-FFF2-40B4-BE49-F238E27FC236}">
                  <a16:creationId xmlns:a16="http://schemas.microsoft.com/office/drawing/2014/main" id="{5923BC7B-E65F-4FBB-FE4B-6FC7999ADD6E}"/>
                </a:ext>
              </a:extLst>
            </p:cNvPr>
            <p:cNvSpPr txBox="1"/>
            <p:nvPr/>
          </p:nvSpPr>
          <p:spPr>
            <a:xfrm>
              <a:off x="571550" y="1427150"/>
              <a:ext cx="1572900" cy="5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dk2"/>
                  </a:solidFill>
                  <a:latin typeface="Ubuntu"/>
                  <a:ea typeface="Ubuntu"/>
                  <a:cs typeface="Ubuntu"/>
                  <a:sym typeface="Ubuntu"/>
                </a:rPr>
                <a:t>Discover</a:t>
              </a:r>
              <a:endParaRPr sz="2400">
                <a:solidFill>
                  <a:schemeClr val="dk2"/>
                </a:solidFill>
                <a:latin typeface="Ubuntu"/>
                <a:ea typeface="Ubuntu"/>
                <a:cs typeface="Ubuntu"/>
                <a:sym typeface="Ubuntu"/>
              </a:endParaRPr>
            </a:p>
          </p:txBody>
        </p:sp>
        <p:sp>
          <p:nvSpPr>
            <p:cNvPr id="434" name="Google Shape;434;g32c08df7a2f_0_2250">
              <a:extLst>
                <a:ext uri="{FF2B5EF4-FFF2-40B4-BE49-F238E27FC236}">
                  <a16:creationId xmlns:a16="http://schemas.microsoft.com/office/drawing/2014/main" id="{62A95DFD-3197-2990-C9FD-AEBF3EC67B95}"/>
                </a:ext>
              </a:extLst>
            </p:cNvPr>
            <p:cNvSpPr txBox="1"/>
            <p:nvPr/>
          </p:nvSpPr>
          <p:spPr>
            <a:xfrm>
              <a:off x="571550" y="2437966"/>
              <a:ext cx="1572900" cy="5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dk2"/>
                  </a:solidFill>
                  <a:latin typeface="Ubuntu"/>
                  <a:ea typeface="Ubuntu"/>
                  <a:cs typeface="Ubuntu"/>
                  <a:sym typeface="Ubuntu"/>
                </a:rPr>
                <a:t>Improve</a:t>
              </a:r>
              <a:endParaRPr sz="2400">
                <a:solidFill>
                  <a:schemeClr val="dk2"/>
                </a:solidFill>
                <a:latin typeface="Ubuntu"/>
                <a:ea typeface="Ubuntu"/>
                <a:cs typeface="Ubuntu"/>
                <a:sym typeface="Ubuntu"/>
              </a:endParaRPr>
            </a:p>
          </p:txBody>
        </p:sp>
        <p:sp>
          <p:nvSpPr>
            <p:cNvPr id="435" name="Google Shape;435;g32c08df7a2f_0_2250">
              <a:extLst>
                <a:ext uri="{FF2B5EF4-FFF2-40B4-BE49-F238E27FC236}">
                  <a16:creationId xmlns:a16="http://schemas.microsoft.com/office/drawing/2014/main" id="{27B08BEE-6B81-D260-5F2A-ADC605206218}"/>
                </a:ext>
              </a:extLst>
            </p:cNvPr>
            <p:cNvSpPr txBox="1"/>
            <p:nvPr/>
          </p:nvSpPr>
          <p:spPr>
            <a:xfrm>
              <a:off x="571550" y="3502750"/>
              <a:ext cx="1572900" cy="5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dk2"/>
                  </a:solidFill>
                  <a:latin typeface="Ubuntu"/>
                  <a:ea typeface="Ubuntu"/>
                  <a:cs typeface="Ubuntu"/>
                  <a:sym typeface="Ubuntu"/>
                </a:rPr>
                <a:t>Achieve</a:t>
              </a:r>
              <a:endParaRPr sz="2400">
                <a:solidFill>
                  <a:schemeClr val="dk2"/>
                </a:solidFill>
                <a:latin typeface="Ubuntu"/>
                <a:ea typeface="Ubuntu"/>
                <a:cs typeface="Ubuntu"/>
                <a:sym typeface="Ubuntu"/>
              </a:endParaRPr>
            </a:p>
          </p:txBody>
        </p:sp>
      </p:grpSp>
      <p:sp>
        <p:nvSpPr>
          <p:cNvPr id="436" name="Google Shape;436;g32c08df7a2f_0_2250">
            <a:extLst>
              <a:ext uri="{FF2B5EF4-FFF2-40B4-BE49-F238E27FC236}">
                <a16:creationId xmlns:a16="http://schemas.microsoft.com/office/drawing/2014/main" id="{917FFC86-92D4-7C11-D007-B64C8B1778C4}"/>
              </a:ext>
            </a:extLst>
          </p:cNvPr>
          <p:cNvSpPr txBox="1"/>
          <p:nvPr/>
        </p:nvSpPr>
        <p:spPr>
          <a:xfrm>
            <a:off x="2205275" y="2605975"/>
            <a:ext cx="2878200" cy="43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Ubuntu Light"/>
                <a:ea typeface="Ubuntu Light"/>
                <a:cs typeface="Ubuntu Light"/>
                <a:sym typeface="Ubuntu Light"/>
              </a:rPr>
              <a:t>With automated process insights.</a:t>
            </a:r>
            <a:endParaRPr sz="1600">
              <a:solidFill>
                <a:schemeClr val="dk1"/>
              </a:solidFill>
              <a:latin typeface="Ubuntu Light"/>
              <a:ea typeface="Ubuntu Light"/>
              <a:cs typeface="Ubuntu Light"/>
              <a:sym typeface="Ubuntu Light"/>
            </a:endParaRPr>
          </a:p>
        </p:txBody>
      </p:sp>
      <p:sp>
        <p:nvSpPr>
          <p:cNvPr id="437" name="Google Shape;437;g32c08df7a2f_0_2250">
            <a:extLst>
              <a:ext uri="{FF2B5EF4-FFF2-40B4-BE49-F238E27FC236}">
                <a16:creationId xmlns:a16="http://schemas.microsoft.com/office/drawing/2014/main" id="{ABAAB1A0-FB2C-7CA0-1DBD-F1EAFE3BCAA1}"/>
              </a:ext>
            </a:extLst>
          </p:cNvPr>
          <p:cNvSpPr txBox="1"/>
          <p:nvPr/>
        </p:nvSpPr>
        <p:spPr>
          <a:xfrm>
            <a:off x="2205275" y="3520775"/>
            <a:ext cx="3015600" cy="67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Ubuntu Light"/>
                <a:ea typeface="Ubuntu Light"/>
                <a:cs typeface="Ubuntu Light"/>
                <a:sym typeface="Ubuntu Light"/>
              </a:rPr>
              <a:t>Intelligent process optimization.</a:t>
            </a:r>
            <a:endParaRPr sz="1600">
              <a:solidFill>
                <a:schemeClr val="dk1"/>
              </a:solidFill>
              <a:latin typeface="Ubuntu Light"/>
              <a:ea typeface="Ubuntu Light"/>
              <a:cs typeface="Ubuntu Light"/>
              <a:sym typeface="Ubuntu Light"/>
            </a:endParaRPr>
          </a:p>
        </p:txBody>
      </p:sp>
      <p:sp>
        <p:nvSpPr>
          <p:cNvPr id="438" name="Google Shape;438;g32c08df7a2f_0_2250">
            <a:extLst>
              <a:ext uri="{FF2B5EF4-FFF2-40B4-BE49-F238E27FC236}">
                <a16:creationId xmlns:a16="http://schemas.microsoft.com/office/drawing/2014/main" id="{A81E1E13-9C85-0C1C-5874-92FE85932D44}"/>
              </a:ext>
            </a:extLst>
          </p:cNvPr>
          <p:cNvSpPr txBox="1"/>
          <p:nvPr/>
        </p:nvSpPr>
        <p:spPr>
          <a:xfrm>
            <a:off x="2205275" y="1446350"/>
            <a:ext cx="2878200" cy="67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Ubuntu Light"/>
                <a:ea typeface="Ubuntu Light"/>
                <a:cs typeface="Ubuntu Light"/>
                <a:sym typeface="Ubuntu Light"/>
              </a:rPr>
              <a:t>Enterprise data and processes.</a:t>
            </a:r>
            <a:endParaRPr sz="1600">
              <a:solidFill>
                <a:schemeClr val="dk1"/>
              </a:solidFill>
              <a:latin typeface="Ubuntu Light"/>
              <a:ea typeface="Ubuntu Light"/>
              <a:cs typeface="Ubuntu Light"/>
              <a:sym typeface="Ubuntu Light"/>
            </a:endParaRPr>
          </a:p>
        </p:txBody>
      </p:sp>
      <p:pic>
        <p:nvPicPr>
          <p:cNvPr id="439" name="Google Shape;439;g32c08df7a2f_0_2250" title="1) Process Insights Main.png">
            <a:extLst>
              <a:ext uri="{FF2B5EF4-FFF2-40B4-BE49-F238E27FC236}">
                <a16:creationId xmlns:a16="http://schemas.microsoft.com/office/drawing/2014/main" id="{BFD722EF-7AE9-71C6-51ED-A986116EFCFD}"/>
              </a:ext>
            </a:extLst>
          </p:cNvPr>
          <p:cNvPicPr preferRelativeResize="0"/>
          <p:nvPr/>
        </p:nvPicPr>
        <p:blipFill rotWithShape="1">
          <a:blip r:embed="rId5">
            <a:alphaModFix/>
          </a:blip>
          <a:srcRect r="10554"/>
          <a:stretch/>
        </p:blipFill>
        <p:spPr>
          <a:xfrm>
            <a:off x="5542600" y="1441625"/>
            <a:ext cx="3601398" cy="2516451"/>
          </a:xfrm>
          <a:prstGeom prst="rect">
            <a:avLst/>
          </a:prstGeom>
          <a:noFill/>
          <a:ln>
            <a:noFill/>
          </a:ln>
        </p:spPr>
      </p:pic>
    </p:spTree>
    <p:extLst>
      <p:ext uri="{BB962C8B-B14F-4D97-AF65-F5344CB8AC3E}">
        <p14:creationId xmlns:p14="http://schemas.microsoft.com/office/powerpoint/2010/main" val="29996312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6545F986-D767-145E-104D-90EC6DABB064}"/>
            </a:ext>
          </a:extLst>
        </p:cNvPr>
        <p:cNvGrpSpPr/>
        <p:nvPr/>
      </p:nvGrpSpPr>
      <p:grpSpPr>
        <a:xfrm>
          <a:off x="0" y="0"/>
          <a:ext cx="0" cy="0"/>
          <a:chOff x="0" y="0"/>
          <a:chExt cx="0" cy="0"/>
        </a:xfrm>
      </p:grpSpPr>
      <p:sp>
        <p:nvSpPr>
          <p:cNvPr id="445" name="Google Shape;445;g32c08df7a2f_0_2487">
            <a:extLst>
              <a:ext uri="{FF2B5EF4-FFF2-40B4-BE49-F238E27FC236}">
                <a16:creationId xmlns:a16="http://schemas.microsoft.com/office/drawing/2014/main" id="{4BC3FCAC-07D3-FC38-3216-39F01C055E60}"/>
              </a:ext>
            </a:extLst>
          </p:cNvPr>
          <p:cNvSpPr txBox="1">
            <a:spLocks noGrp="1"/>
          </p:cNvSpPr>
          <p:nvPr>
            <p:ph type="title"/>
          </p:nvPr>
        </p:nvSpPr>
        <p:spPr>
          <a:xfrm>
            <a:off x="411487" y="544830"/>
            <a:ext cx="8270100" cy="476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600">
                <a:solidFill>
                  <a:srgbClr val="020A51"/>
                </a:solidFill>
              </a:rPr>
              <a:t>Improve Any Process, Inform Any Decision</a:t>
            </a:r>
            <a:endParaRPr sz="2800"/>
          </a:p>
        </p:txBody>
      </p:sp>
      <p:sp>
        <p:nvSpPr>
          <p:cNvPr id="446" name="Google Shape;446;g32c08df7a2f_0_2487">
            <a:extLst>
              <a:ext uri="{FF2B5EF4-FFF2-40B4-BE49-F238E27FC236}">
                <a16:creationId xmlns:a16="http://schemas.microsoft.com/office/drawing/2014/main" id="{B8CAA80F-E54C-2A7B-3B52-13489982B33C}"/>
              </a:ext>
            </a:extLst>
          </p:cNvPr>
          <p:cNvSpPr txBox="1">
            <a:spLocks noGrp="1"/>
          </p:cNvSpPr>
          <p:nvPr>
            <p:ph type="title" idx="2"/>
          </p:nvPr>
        </p:nvSpPr>
        <p:spPr>
          <a:xfrm>
            <a:off x="5184094" y="2855214"/>
            <a:ext cx="3033600" cy="870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100">
                <a:solidFill>
                  <a:schemeClr val="dk2"/>
                </a:solidFill>
              </a:rPr>
              <a:t>Data Fabric</a:t>
            </a:r>
            <a:br>
              <a:rPr lang="en" sz="2100">
                <a:solidFill>
                  <a:schemeClr val="dk2"/>
                </a:solidFill>
              </a:rPr>
            </a:br>
            <a:r>
              <a:rPr lang="en" sz="2100">
                <a:solidFill>
                  <a:schemeClr val="dk2"/>
                </a:solidFill>
              </a:rPr>
              <a:t>Insights</a:t>
            </a:r>
            <a:endParaRPr sz="2100">
              <a:solidFill>
                <a:schemeClr val="dk2"/>
              </a:solidFill>
            </a:endParaRPr>
          </a:p>
        </p:txBody>
      </p:sp>
      <p:sp>
        <p:nvSpPr>
          <p:cNvPr id="447" name="Google Shape;447;g32c08df7a2f_0_2487">
            <a:extLst>
              <a:ext uri="{FF2B5EF4-FFF2-40B4-BE49-F238E27FC236}">
                <a16:creationId xmlns:a16="http://schemas.microsoft.com/office/drawing/2014/main" id="{EA68831F-6232-DC9A-AA15-AC785EF270C8}"/>
              </a:ext>
            </a:extLst>
          </p:cNvPr>
          <p:cNvSpPr txBox="1">
            <a:spLocks noGrp="1"/>
          </p:cNvSpPr>
          <p:nvPr>
            <p:ph type="title" idx="3"/>
          </p:nvPr>
        </p:nvSpPr>
        <p:spPr>
          <a:xfrm>
            <a:off x="925688" y="2855214"/>
            <a:ext cx="3033600" cy="870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100">
                <a:solidFill>
                  <a:schemeClr val="dk2"/>
                </a:solidFill>
              </a:rPr>
              <a:t>Process </a:t>
            </a:r>
            <a:endParaRPr sz="2100">
              <a:solidFill>
                <a:schemeClr val="dk2"/>
              </a:solidFill>
            </a:endParaRPr>
          </a:p>
          <a:p>
            <a:pPr marL="0" lvl="0" indent="0" algn="ctr" rtl="0">
              <a:spcBef>
                <a:spcPts val="0"/>
              </a:spcBef>
              <a:spcAft>
                <a:spcPts val="0"/>
              </a:spcAft>
              <a:buNone/>
            </a:pPr>
            <a:r>
              <a:rPr lang="en" sz="2100">
                <a:solidFill>
                  <a:schemeClr val="dk2"/>
                </a:solidFill>
              </a:rPr>
              <a:t>Insights</a:t>
            </a:r>
            <a:endParaRPr sz="2100">
              <a:solidFill>
                <a:schemeClr val="dk2"/>
              </a:solidFill>
            </a:endParaRPr>
          </a:p>
        </p:txBody>
      </p:sp>
      <p:pic>
        <p:nvPicPr>
          <p:cNvPr id="448" name="Google Shape;448;g32c08df7a2f_0_2487">
            <a:extLst>
              <a:ext uri="{FF2B5EF4-FFF2-40B4-BE49-F238E27FC236}">
                <a16:creationId xmlns:a16="http://schemas.microsoft.com/office/drawing/2014/main" id="{1F987E80-E0B7-9391-3B30-9E8ED8244428}"/>
              </a:ext>
            </a:extLst>
          </p:cNvPr>
          <p:cNvPicPr preferRelativeResize="0"/>
          <p:nvPr/>
        </p:nvPicPr>
        <p:blipFill>
          <a:blip r:embed="rId3">
            <a:alphaModFix/>
          </a:blip>
          <a:stretch>
            <a:fillRect/>
          </a:stretch>
        </p:blipFill>
        <p:spPr>
          <a:xfrm>
            <a:off x="1842340" y="1600198"/>
            <a:ext cx="1200150" cy="1205886"/>
          </a:xfrm>
          <a:prstGeom prst="rect">
            <a:avLst/>
          </a:prstGeom>
          <a:noFill/>
          <a:ln>
            <a:noFill/>
          </a:ln>
        </p:spPr>
      </p:pic>
      <p:pic>
        <p:nvPicPr>
          <p:cNvPr id="449" name="Google Shape;449;g32c08df7a2f_0_2487">
            <a:extLst>
              <a:ext uri="{FF2B5EF4-FFF2-40B4-BE49-F238E27FC236}">
                <a16:creationId xmlns:a16="http://schemas.microsoft.com/office/drawing/2014/main" id="{BDCDB617-B027-626C-9860-745A437D6B8A}"/>
              </a:ext>
            </a:extLst>
          </p:cNvPr>
          <p:cNvPicPr preferRelativeResize="0"/>
          <p:nvPr/>
        </p:nvPicPr>
        <p:blipFill>
          <a:blip r:embed="rId4">
            <a:alphaModFix/>
          </a:blip>
          <a:stretch>
            <a:fillRect/>
          </a:stretch>
        </p:blipFill>
        <p:spPr>
          <a:xfrm>
            <a:off x="6100736" y="1600199"/>
            <a:ext cx="1194668" cy="1200150"/>
          </a:xfrm>
          <a:prstGeom prst="rect">
            <a:avLst/>
          </a:prstGeom>
          <a:noFill/>
          <a:ln>
            <a:noFill/>
          </a:ln>
        </p:spPr>
      </p:pic>
      <p:pic>
        <p:nvPicPr>
          <p:cNvPr id="450" name="Google Shape;450;g32c08df7a2f_0_2487">
            <a:extLst>
              <a:ext uri="{FF2B5EF4-FFF2-40B4-BE49-F238E27FC236}">
                <a16:creationId xmlns:a16="http://schemas.microsoft.com/office/drawing/2014/main" id="{BF3E7B5D-7511-B249-028E-A1FB365991F1}"/>
              </a:ext>
            </a:extLst>
          </p:cNvPr>
          <p:cNvPicPr preferRelativeResize="0"/>
          <p:nvPr/>
        </p:nvPicPr>
        <p:blipFill rotWithShape="1">
          <a:blip r:embed="rId5">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1197141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32c08df7a2f_0_2384"/>
          <p:cNvSpPr txBox="1">
            <a:spLocks noGrp="1"/>
          </p:cNvSpPr>
          <p:nvPr>
            <p:ph type="title"/>
          </p:nvPr>
        </p:nvSpPr>
        <p:spPr>
          <a:xfrm>
            <a:off x="239525" y="306325"/>
            <a:ext cx="6957300" cy="4590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Features Spotlight - Appian AI.</a:t>
            </a:r>
            <a:endParaRPr sz="2400" b="1"/>
          </a:p>
        </p:txBody>
      </p:sp>
      <p:sp>
        <p:nvSpPr>
          <p:cNvPr id="405" name="Google Shape;405;g32c08df7a2f_0_2384"/>
          <p:cNvSpPr txBox="1">
            <a:spLocks noGrp="1"/>
          </p:cNvSpPr>
          <p:nvPr>
            <p:ph type="sldNum" idx="12"/>
          </p:nvPr>
        </p:nvSpPr>
        <p:spPr>
          <a:xfrm>
            <a:off x="239530" y="483986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700"/>
              <a:buNone/>
            </a:pPr>
            <a:fld id="{00000000-1234-1234-1234-123412341234}" type="slidenum">
              <a:rPr lang="en" sz="600">
                <a:solidFill>
                  <a:srgbClr val="000000"/>
                </a:solidFill>
              </a:rPr>
              <a:t>12</a:t>
            </a:fld>
            <a:endParaRPr sz="600">
              <a:solidFill>
                <a:srgbClr val="000000"/>
              </a:solidFill>
            </a:endParaRPr>
          </a:p>
        </p:txBody>
      </p:sp>
      <p:pic>
        <p:nvPicPr>
          <p:cNvPr id="406" name="Google Shape;406;g32c08df7a2f_0_2384"/>
          <p:cNvPicPr preferRelativeResize="0"/>
          <p:nvPr/>
        </p:nvPicPr>
        <p:blipFill rotWithShape="1">
          <a:blip r:embed="rId3">
            <a:alphaModFix/>
          </a:blip>
          <a:srcRect/>
          <a:stretch/>
        </p:blipFill>
        <p:spPr>
          <a:xfrm>
            <a:off x="2459012" y="848788"/>
            <a:ext cx="4225976" cy="3256075"/>
          </a:xfrm>
          <a:prstGeom prst="rect">
            <a:avLst/>
          </a:prstGeom>
          <a:noFill/>
          <a:ln>
            <a:noFill/>
          </a:ln>
        </p:spPr>
      </p:pic>
      <p:sp>
        <p:nvSpPr>
          <p:cNvPr id="407" name="Google Shape;407;g32c08df7a2f_0_2384"/>
          <p:cNvSpPr txBox="1"/>
          <p:nvPr/>
        </p:nvSpPr>
        <p:spPr>
          <a:xfrm>
            <a:off x="194300" y="1720675"/>
            <a:ext cx="2162400" cy="30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2"/>
                </a:solidFill>
                <a:latin typeface="Tahoma"/>
                <a:ea typeface="Tahoma"/>
                <a:cs typeface="Tahoma"/>
                <a:sym typeface="Tahoma"/>
              </a:rPr>
              <a:t>Appian AI Skills:</a:t>
            </a:r>
            <a:endParaRPr sz="1000" b="1" i="0" u="none" strike="noStrike" cap="none">
              <a:solidFill>
                <a:schemeClr val="dk2"/>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Tahoma"/>
                <a:ea typeface="Tahoma"/>
                <a:cs typeface="Tahoma"/>
                <a:sym typeface="Tahoma"/>
              </a:rPr>
              <a:t>Leverage native AI and machine learning (ML) services to make high-volume and routine tasks simple. </a:t>
            </a:r>
            <a:endParaRPr sz="7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Tahoma"/>
                <a:ea typeface="Tahoma"/>
                <a:cs typeface="Tahoma"/>
                <a:sym typeface="Tahoma"/>
              </a:rPr>
              <a:t>Document classification</a:t>
            </a:r>
            <a:r>
              <a:rPr lang="en" sz="700" b="0" i="0" u="none" strike="noStrike" cap="none">
                <a:solidFill>
                  <a:srgbClr val="000000"/>
                </a:solidFill>
                <a:latin typeface="Tahoma"/>
                <a:ea typeface="Tahoma"/>
                <a:cs typeface="Tahoma"/>
                <a:sym typeface="Tahoma"/>
              </a:rPr>
              <a:t>: Identify information within PDFs to classify document types, route them to the appropriate people, and ready them for processing with a custom-trained model. </a:t>
            </a:r>
            <a:endParaRPr sz="1500" b="0" i="0" u="none" strike="noStrike" cap="none">
              <a:solidFill>
                <a:srgbClr val="000000"/>
              </a:solidFill>
              <a:latin typeface="Tahoma"/>
              <a:ea typeface="Tahoma"/>
              <a:cs typeface="Tahoma"/>
              <a:sym typeface="Tahoma"/>
            </a:endParaRPr>
          </a:p>
        </p:txBody>
      </p:sp>
      <p:sp>
        <p:nvSpPr>
          <p:cNvPr id="408" name="Google Shape;408;g32c08df7a2f_0_2384"/>
          <p:cNvSpPr txBox="1"/>
          <p:nvPr/>
        </p:nvSpPr>
        <p:spPr>
          <a:xfrm>
            <a:off x="194300" y="2942300"/>
            <a:ext cx="2162400" cy="68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Tahoma"/>
                <a:ea typeface="Tahoma"/>
                <a:cs typeface="Tahoma"/>
                <a:sym typeface="Tahoma"/>
              </a:rPr>
              <a:t>Email classification</a:t>
            </a:r>
            <a:r>
              <a:rPr lang="en" sz="700" b="0" i="0" u="none" strike="noStrike" cap="none">
                <a:solidFill>
                  <a:srgbClr val="000000"/>
                </a:solidFill>
                <a:latin typeface="Tahoma"/>
                <a:ea typeface="Tahoma"/>
                <a:cs typeface="Tahoma"/>
                <a:sym typeface="Tahoma"/>
              </a:rPr>
              <a:t>: Interpret and classify emails to automate communications like customer questions, feedback, and requests with your custom-trained model. </a:t>
            </a:r>
            <a:endParaRPr sz="7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Tahoma"/>
              <a:ea typeface="Tahoma"/>
              <a:cs typeface="Tahoma"/>
              <a:sym typeface="Tahoma"/>
            </a:endParaRPr>
          </a:p>
        </p:txBody>
      </p:sp>
      <p:sp>
        <p:nvSpPr>
          <p:cNvPr id="409" name="Google Shape;409;g32c08df7a2f_0_2384"/>
          <p:cNvSpPr txBox="1"/>
          <p:nvPr/>
        </p:nvSpPr>
        <p:spPr>
          <a:xfrm>
            <a:off x="212093" y="3489275"/>
            <a:ext cx="2212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Tahoma"/>
                <a:ea typeface="Tahoma"/>
                <a:cs typeface="Tahoma"/>
                <a:sym typeface="Tahoma"/>
              </a:rPr>
              <a:t>Document extraction:</a:t>
            </a:r>
            <a:r>
              <a:rPr lang="en" sz="700" b="0" i="0" u="none" strike="noStrike" cap="none">
                <a:solidFill>
                  <a:srgbClr val="000000"/>
                </a:solidFill>
                <a:latin typeface="Tahoma"/>
                <a:ea typeface="Tahoma"/>
                <a:cs typeface="Tahoma"/>
                <a:sym typeface="Tahoma"/>
              </a:rPr>
              <a:t> Automatically pull critical information from semi-structured documents to make them usable in your applications, reducing manual entry and errors with a pre-built model.</a:t>
            </a:r>
            <a:endParaRPr sz="700" b="0" i="0" u="none" strike="noStrike" cap="none">
              <a:solidFill>
                <a:srgbClr val="000000"/>
              </a:solidFill>
              <a:latin typeface="Tahoma"/>
              <a:ea typeface="Tahoma"/>
              <a:cs typeface="Tahoma"/>
              <a:sym typeface="Tahoma"/>
            </a:endParaRPr>
          </a:p>
        </p:txBody>
      </p:sp>
      <p:sp>
        <p:nvSpPr>
          <p:cNvPr id="410" name="Google Shape;410;g32c08df7a2f_0_2384"/>
          <p:cNvSpPr txBox="1"/>
          <p:nvPr/>
        </p:nvSpPr>
        <p:spPr>
          <a:xfrm>
            <a:off x="6794800" y="1702325"/>
            <a:ext cx="2162400" cy="965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600"/>
              <a:buFont typeface="Lato"/>
              <a:buNone/>
            </a:pPr>
            <a:r>
              <a:rPr lang="en" sz="1000" b="1" i="0" u="none" strike="noStrike" cap="none">
                <a:solidFill>
                  <a:schemeClr val="dk2"/>
                </a:solidFill>
                <a:latin typeface="Tahoma"/>
                <a:ea typeface="Tahoma"/>
                <a:cs typeface="Tahoma"/>
                <a:sym typeface="Tahoma"/>
              </a:rPr>
              <a:t>Appian Generative AI Plug-ins:</a:t>
            </a:r>
            <a:endParaRPr sz="600" b="0" i="0" u="none" strike="noStrike" cap="none">
              <a:solidFill>
                <a:schemeClr val="dk2"/>
              </a:solidFill>
              <a:latin typeface="Tahoma"/>
              <a:ea typeface="Tahoma"/>
              <a:cs typeface="Tahoma"/>
              <a:sym typeface="Tahoma"/>
            </a:endParaRPr>
          </a:p>
          <a:p>
            <a:pPr marL="0" marR="0" lvl="0" indent="0" algn="l" rtl="0">
              <a:lnSpc>
                <a:spcPct val="115000"/>
              </a:lnSpc>
              <a:spcBef>
                <a:spcPts val="0"/>
              </a:spcBef>
              <a:spcAft>
                <a:spcPts val="0"/>
              </a:spcAft>
              <a:buClr>
                <a:srgbClr val="000000"/>
              </a:buClr>
              <a:buSzPts val="700"/>
              <a:buFont typeface="Lato"/>
              <a:buNone/>
            </a:pPr>
            <a:endParaRPr sz="700" b="0" i="0" u="none" strike="noStrike" cap="none">
              <a:solidFill>
                <a:srgbClr val="000000"/>
              </a:solidFill>
              <a:latin typeface="Tahoma"/>
              <a:ea typeface="Tahoma"/>
              <a:cs typeface="Tahoma"/>
              <a:sym typeface="Tahoma"/>
            </a:endParaRPr>
          </a:p>
          <a:p>
            <a:pPr marL="0" marR="0" lvl="0" indent="0" algn="l" rtl="0">
              <a:lnSpc>
                <a:spcPct val="115000"/>
              </a:lnSpc>
              <a:spcBef>
                <a:spcPts val="0"/>
              </a:spcBef>
              <a:spcAft>
                <a:spcPts val="0"/>
              </a:spcAft>
              <a:buClr>
                <a:srgbClr val="000000"/>
              </a:buClr>
              <a:buSzPts val="700"/>
              <a:buFont typeface="Lato"/>
              <a:buNone/>
            </a:pPr>
            <a:r>
              <a:rPr lang="en" sz="700" b="0" i="0" u="none" strike="noStrike" cap="none">
                <a:solidFill>
                  <a:srgbClr val="000000"/>
                </a:solidFill>
                <a:latin typeface="Tahoma"/>
                <a:ea typeface="Tahoma"/>
                <a:cs typeface="Tahoma"/>
                <a:sym typeface="Tahoma"/>
              </a:rPr>
              <a:t>Leverage Appian and third-party services to build their own end-user AI capabilities, such as chatbots and custom search, in their applications. Plug-ins are available in the Appian AppMarket. </a:t>
            </a:r>
            <a:endParaRPr sz="700" b="0" i="0" u="none" strike="noStrike" cap="none">
              <a:solidFill>
                <a:srgbClr val="000000"/>
              </a:solidFill>
              <a:latin typeface="Tahoma"/>
              <a:ea typeface="Tahoma"/>
              <a:cs typeface="Tahoma"/>
              <a:sym typeface="Tahoma"/>
            </a:endParaRPr>
          </a:p>
        </p:txBody>
      </p:sp>
      <p:sp>
        <p:nvSpPr>
          <p:cNvPr id="411" name="Google Shape;411;g32c08df7a2f_0_2384"/>
          <p:cNvSpPr txBox="1"/>
          <p:nvPr/>
        </p:nvSpPr>
        <p:spPr>
          <a:xfrm>
            <a:off x="6787300" y="2789900"/>
            <a:ext cx="2288400" cy="841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600"/>
              <a:buFont typeface="Lato"/>
              <a:buNone/>
            </a:pPr>
            <a:r>
              <a:rPr lang="en" sz="1000" b="1" i="0" u="none" strike="noStrike" cap="none">
                <a:solidFill>
                  <a:schemeClr val="dk2"/>
                </a:solidFill>
                <a:latin typeface="Tahoma"/>
                <a:ea typeface="Tahoma"/>
                <a:cs typeface="Tahoma"/>
                <a:sym typeface="Tahoma"/>
              </a:rPr>
              <a:t>Appian AI Copilot:</a:t>
            </a:r>
            <a:endParaRPr sz="600" b="0" i="0" u="none" strike="noStrike" cap="none">
              <a:solidFill>
                <a:schemeClr val="dk2"/>
              </a:solidFill>
              <a:highlight>
                <a:srgbClr val="FFFFFF"/>
              </a:highlight>
              <a:latin typeface="Merriweather"/>
              <a:ea typeface="Merriweather"/>
              <a:cs typeface="Merriweather"/>
              <a:sym typeface="Merriweather"/>
            </a:endParaRPr>
          </a:p>
          <a:p>
            <a:pPr marL="0" marR="0" lvl="0" indent="0" algn="l" rtl="0">
              <a:lnSpc>
                <a:spcPct val="115000"/>
              </a:lnSpc>
              <a:spcBef>
                <a:spcPts val="0"/>
              </a:spcBef>
              <a:spcAft>
                <a:spcPts val="0"/>
              </a:spcAft>
              <a:buClr>
                <a:srgbClr val="000000"/>
              </a:buClr>
              <a:buSzPts val="700"/>
              <a:buFont typeface="Lato"/>
              <a:buNone/>
            </a:pPr>
            <a:endParaRPr sz="700" b="0" i="0" u="none" strike="noStrike" cap="none">
              <a:solidFill>
                <a:srgbClr val="000000"/>
              </a:solidFill>
              <a:latin typeface="Tahoma"/>
              <a:ea typeface="Tahoma"/>
              <a:cs typeface="Tahoma"/>
              <a:sym typeface="Tahoma"/>
            </a:endParaRPr>
          </a:p>
          <a:p>
            <a:pPr marL="0" marR="0" lvl="0" indent="0" algn="l" rtl="0">
              <a:lnSpc>
                <a:spcPct val="115000"/>
              </a:lnSpc>
              <a:spcBef>
                <a:spcPts val="0"/>
              </a:spcBef>
              <a:spcAft>
                <a:spcPts val="0"/>
              </a:spcAft>
              <a:buClr>
                <a:srgbClr val="000000"/>
              </a:buClr>
              <a:buSzPts val="700"/>
              <a:buFont typeface="Lato"/>
              <a:buNone/>
            </a:pPr>
            <a:r>
              <a:rPr lang="en" sz="700" b="0" i="0" u="none" strike="noStrike" cap="none">
                <a:solidFill>
                  <a:srgbClr val="000000"/>
                </a:solidFill>
                <a:latin typeface="Tahoma"/>
                <a:ea typeface="Tahoma"/>
                <a:cs typeface="Tahoma"/>
                <a:sym typeface="Tahoma"/>
              </a:rPr>
              <a:t>A design assistant in Appian Designer that leverages generative AI to accelerate the delivery of new applications. </a:t>
            </a:r>
            <a:endParaRPr sz="1500" b="0" i="0" u="none" strike="noStrike" cap="none">
              <a:solidFill>
                <a:srgbClr val="000000"/>
              </a:solidFill>
              <a:latin typeface="Arial"/>
              <a:ea typeface="Arial"/>
              <a:cs typeface="Arial"/>
              <a:sym typeface="Arial"/>
            </a:endParaRPr>
          </a:p>
        </p:txBody>
      </p:sp>
      <p:sp>
        <p:nvSpPr>
          <p:cNvPr id="412" name="Google Shape;412;g32c08df7a2f_0_2384"/>
          <p:cNvSpPr txBox="1"/>
          <p:nvPr/>
        </p:nvSpPr>
        <p:spPr>
          <a:xfrm>
            <a:off x="1985875" y="540125"/>
            <a:ext cx="5255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94118"/>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3" name="Google Shape;413;g32c08df7a2f_0_2384"/>
          <p:cNvPicPr preferRelativeResize="0"/>
          <p:nvPr/>
        </p:nvPicPr>
        <p:blipFill rotWithShape="1">
          <a:blip r:embed="rId4">
            <a:alphaModFix/>
          </a:blip>
          <a:srcRect/>
          <a:stretch/>
        </p:blipFill>
        <p:spPr>
          <a:xfrm>
            <a:off x="7894819" y="0"/>
            <a:ext cx="1069630" cy="5643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23C831F2-F754-B598-1433-DD875AEE0A6C}"/>
            </a:ext>
          </a:extLst>
        </p:cNvPr>
        <p:cNvGrpSpPr/>
        <p:nvPr/>
      </p:nvGrpSpPr>
      <p:grpSpPr>
        <a:xfrm>
          <a:off x="0" y="0"/>
          <a:ext cx="0" cy="0"/>
          <a:chOff x="0" y="0"/>
          <a:chExt cx="0" cy="0"/>
        </a:xfrm>
      </p:grpSpPr>
      <p:sp>
        <p:nvSpPr>
          <p:cNvPr id="455" name="Google Shape;455;g32c08df7a2f_0_1565">
            <a:extLst>
              <a:ext uri="{FF2B5EF4-FFF2-40B4-BE49-F238E27FC236}">
                <a16:creationId xmlns:a16="http://schemas.microsoft.com/office/drawing/2014/main" id="{AEEF660D-B583-6354-6BD3-1365ED963CA1}"/>
              </a:ext>
            </a:extLst>
          </p:cNvPr>
          <p:cNvSpPr txBox="1">
            <a:spLocks noGrp="1"/>
          </p:cNvSpPr>
          <p:nvPr>
            <p:ph type="body" idx="1"/>
          </p:nvPr>
        </p:nvSpPr>
        <p:spPr>
          <a:xfrm>
            <a:off x="249242" y="1143000"/>
            <a:ext cx="4533300" cy="3913200"/>
          </a:xfrm>
          <a:prstGeom prst="rect">
            <a:avLst/>
          </a:prstGeom>
        </p:spPr>
        <p:txBody>
          <a:bodyPr spcFirstLastPara="1" wrap="square" lIns="68575" tIns="34275" rIns="68575" bIns="34275" anchor="t" anchorCtr="0">
            <a:normAutofit/>
          </a:bodyPr>
          <a:lstStyle/>
          <a:p>
            <a:pPr marL="457200" lvl="0" indent="-323850" algn="l" rtl="0">
              <a:lnSpc>
                <a:spcPct val="100000"/>
              </a:lnSpc>
              <a:spcBef>
                <a:spcPts val="600"/>
              </a:spcBef>
              <a:spcAft>
                <a:spcPts val="0"/>
              </a:spcAft>
              <a:buSzPts val="1500"/>
              <a:buFont typeface="Ubuntu"/>
              <a:buChar char="●"/>
            </a:pPr>
            <a:r>
              <a:rPr lang="en" sz="1900">
                <a:latin typeface="Ubuntu"/>
                <a:ea typeface="Ubuntu"/>
                <a:cs typeface="Ubuntu"/>
                <a:sym typeface="Ubuntu"/>
              </a:rPr>
              <a:t>Prep data for mining from </a:t>
            </a:r>
            <a:br>
              <a:rPr lang="en" sz="1900">
                <a:latin typeface="Ubuntu"/>
                <a:ea typeface="Ubuntu"/>
                <a:cs typeface="Ubuntu"/>
                <a:sym typeface="Ubuntu"/>
              </a:rPr>
            </a:br>
            <a:r>
              <a:rPr lang="en" sz="1900">
                <a:latin typeface="Ubuntu"/>
                <a:ea typeface="Ubuntu"/>
                <a:cs typeface="Ubuntu"/>
                <a:sym typeface="Ubuntu"/>
              </a:rPr>
              <a:t>multiple sources with low-code.</a:t>
            </a:r>
            <a:br>
              <a:rPr lang="en" sz="1900">
                <a:latin typeface="Ubuntu"/>
                <a:ea typeface="Ubuntu"/>
                <a:cs typeface="Ubuntu"/>
                <a:sym typeface="Ubuntu"/>
              </a:rPr>
            </a:br>
            <a:endParaRPr sz="1900">
              <a:latin typeface="Ubuntu"/>
              <a:ea typeface="Ubuntu"/>
              <a:cs typeface="Ubuntu"/>
              <a:sym typeface="Ubuntu"/>
            </a:endParaRPr>
          </a:p>
          <a:p>
            <a:pPr marL="457200" lvl="0" indent="-323850" algn="l" rtl="0">
              <a:lnSpc>
                <a:spcPct val="100000"/>
              </a:lnSpc>
              <a:spcBef>
                <a:spcPts val="800"/>
              </a:spcBef>
              <a:spcAft>
                <a:spcPts val="0"/>
              </a:spcAft>
              <a:buSzPts val="1500"/>
              <a:buFont typeface="Ubuntu"/>
              <a:buChar char="●"/>
            </a:pPr>
            <a:r>
              <a:rPr lang="en" sz="1900">
                <a:latin typeface="Ubuntu"/>
                <a:ea typeface="Ubuntu"/>
                <a:cs typeface="Ubuntu"/>
                <a:sym typeface="Ubuntu"/>
              </a:rPr>
              <a:t>Follow a guided experience to identify process problems. </a:t>
            </a:r>
            <a:br>
              <a:rPr lang="en" sz="1900">
                <a:latin typeface="Ubuntu"/>
                <a:ea typeface="Ubuntu"/>
                <a:cs typeface="Ubuntu"/>
                <a:sym typeface="Ubuntu"/>
              </a:rPr>
            </a:br>
            <a:endParaRPr sz="1900">
              <a:latin typeface="Ubuntu"/>
              <a:ea typeface="Ubuntu"/>
              <a:cs typeface="Ubuntu"/>
              <a:sym typeface="Ubuntu"/>
            </a:endParaRPr>
          </a:p>
          <a:p>
            <a:pPr marL="457200" lvl="0" indent="-323850" algn="l" rtl="0">
              <a:lnSpc>
                <a:spcPct val="100000"/>
              </a:lnSpc>
              <a:spcBef>
                <a:spcPts val="800"/>
              </a:spcBef>
              <a:spcAft>
                <a:spcPts val="0"/>
              </a:spcAft>
              <a:buSzPts val="1500"/>
              <a:buFont typeface="Ubuntu"/>
              <a:buChar char="●"/>
            </a:pPr>
            <a:r>
              <a:rPr lang="en" sz="1900">
                <a:latin typeface="Ubuntu"/>
                <a:ea typeface="Ubuntu"/>
                <a:cs typeface="Ubuntu"/>
                <a:sym typeface="Ubuntu"/>
              </a:rPr>
              <a:t>Take action with intelligent recommendations.</a:t>
            </a:r>
            <a:br>
              <a:rPr lang="en" sz="1900">
                <a:latin typeface="Ubuntu"/>
                <a:ea typeface="Ubuntu"/>
                <a:cs typeface="Ubuntu"/>
                <a:sym typeface="Ubuntu"/>
              </a:rPr>
            </a:br>
            <a:endParaRPr sz="1900">
              <a:latin typeface="Ubuntu"/>
              <a:ea typeface="Ubuntu"/>
              <a:cs typeface="Ubuntu"/>
              <a:sym typeface="Ubuntu"/>
            </a:endParaRPr>
          </a:p>
          <a:p>
            <a:pPr marL="457200" lvl="0" indent="-323850" algn="l" rtl="0">
              <a:lnSpc>
                <a:spcPct val="100000"/>
              </a:lnSpc>
              <a:spcBef>
                <a:spcPts val="600"/>
              </a:spcBef>
              <a:spcAft>
                <a:spcPts val="0"/>
              </a:spcAft>
              <a:buSzPts val="1500"/>
              <a:buFont typeface="Ubuntu"/>
              <a:buChar char="●"/>
            </a:pPr>
            <a:r>
              <a:rPr lang="en" sz="1900">
                <a:latin typeface="Ubuntu"/>
                <a:ea typeface="Ubuntu"/>
                <a:cs typeface="Ubuntu"/>
                <a:sym typeface="Ubuntu"/>
              </a:rPr>
              <a:t>Track process performance </a:t>
            </a:r>
            <a:br>
              <a:rPr lang="en" sz="1900">
                <a:latin typeface="Ubuntu"/>
                <a:ea typeface="Ubuntu"/>
                <a:cs typeface="Ubuntu"/>
                <a:sym typeface="Ubuntu"/>
              </a:rPr>
            </a:br>
            <a:r>
              <a:rPr lang="en" sz="1900">
                <a:latin typeface="Ubuntu"/>
                <a:ea typeface="Ubuntu"/>
                <a:cs typeface="Ubuntu"/>
                <a:sym typeface="Ubuntu"/>
              </a:rPr>
              <a:t>with executive dashboards. </a:t>
            </a:r>
            <a:endParaRPr sz="1600"/>
          </a:p>
        </p:txBody>
      </p:sp>
      <p:sp>
        <p:nvSpPr>
          <p:cNvPr id="456" name="Google Shape;456;g32c08df7a2f_0_1565">
            <a:extLst>
              <a:ext uri="{FF2B5EF4-FFF2-40B4-BE49-F238E27FC236}">
                <a16:creationId xmlns:a16="http://schemas.microsoft.com/office/drawing/2014/main" id="{D5E5DB54-66B0-2B53-F446-3DDF898645A6}"/>
              </a:ext>
            </a:extLst>
          </p:cNvPr>
          <p:cNvSpPr txBox="1">
            <a:spLocks noGrp="1"/>
          </p:cNvSpPr>
          <p:nvPr>
            <p:ph type="title"/>
          </p:nvPr>
        </p:nvSpPr>
        <p:spPr>
          <a:xfrm>
            <a:off x="354600" y="246975"/>
            <a:ext cx="8434800" cy="519300"/>
          </a:xfrm>
          <a:prstGeom prst="rect">
            <a:avLst/>
          </a:prstGeom>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rPr>
              <a:t>Process Insights</a:t>
            </a:r>
            <a:endParaRPr/>
          </a:p>
        </p:txBody>
      </p:sp>
      <p:pic>
        <p:nvPicPr>
          <p:cNvPr id="457" name="Google Shape;457;g32c08df7a2f_0_1565">
            <a:extLst>
              <a:ext uri="{FF2B5EF4-FFF2-40B4-BE49-F238E27FC236}">
                <a16:creationId xmlns:a16="http://schemas.microsoft.com/office/drawing/2014/main" id="{E3835F87-EC15-C044-89B3-447E3B4BC118}"/>
              </a:ext>
            </a:extLst>
          </p:cNvPr>
          <p:cNvPicPr preferRelativeResize="0"/>
          <p:nvPr/>
        </p:nvPicPr>
        <p:blipFill rotWithShape="1">
          <a:blip r:embed="rId3">
            <a:alphaModFix/>
          </a:blip>
          <a:srcRect l="8327" r="45230" b="30795"/>
          <a:stretch/>
        </p:blipFill>
        <p:spPr>
          <a:xfrm>
            <a:off x="4421275" y="1069725"/>
            <a:ext cx="4722727" cy="4059749"/>
          </a:xfrm>
          <a:prstGeom prst="rect">
            <a:avLst/>
          </a:prstGeom>
          <a:noFill/>
          <a:ln>
            <a:noFill/>
          </a:ln>
        </p:spPr>
      </p:pic>
      <p:pic>
        <p:nvPicPr>
          <p:cNvPr id="458" name="Google Shape;458;g32c08df7a2f_0_1565">
            <a:extLst>
              <a:ext uri="{FF2B5EF4-FFF2-40B4-BE49-F238E27FC236}">
                <a16:creationId xmlns:a16="http://schemas.microsoft.com/office/drawing/2014/main" id="{D90CCFF3-98EE-C9DA-65A8-A42E3E3DAA61}"/>
              </a:ext>
            </a:extLst>
          </p:cNvPr>
          <p:cNvPicPr preferRelativeResize="0"/>
          <p:nvPr/>
        </p:nvPicPr>
        <p:blipFill rotWithShape="1">
          <a:blip r:embed="rId4">
            <a:alphaModFix/>
          </a:blip>
          <a:srcRect r="26389"/>
          <a:stretch/>
        </p:blipFill>
        <p:spPr>
          <a:xfrm>
            <a:off x="4810475" y="1463850"/>
            <a:ext cx="4333527" cy="3679651"/>
          </a:xfrm>
          <a:prstGeom prst="rect">
            <a:avLst/>
          </a:prstGeom>
          <a:noFill/>
          <a:ln>
            <a:noFill/>
          </a:ln>
        </p:spPr>
      </p:pic>
      <p:pic>
        <p:nvPicPr>
          <p:cNvPr id="459" name="Google Shape;459;g32c08df7a2f_0_1565">
            <a:extLst>
              <a:ext uri="{FF2B5EF4-FFF2-40B4-BE49-F238E27FC236}">
                <a16:creationId xmlns:a16="http://schemas.microsoft.com/office/drawing/2014/main" id="{B83BAFEE-53A1-42A3-AFF3-1EDA586FF4DC}"/>
              </a:ext>
            </a:extLst>
          </p:cNvPr>
          <p:cNvPicPr preferRelativeResize="0"/>
          <p:nvPr/>
        </p:nvPicPr>
        <p:blipFill rotWithShape="1">
          <a:blip r:embed="rId5">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2219454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D9D92CFB-4676-B924-BBCD-C4D784620DA2}"/>
            </a:ext>
          </a:extLst>
        </p:cNvPr>
        <p:cNvGrpSpPr/>
        <p:nvPr/>
      </p:nvGrpSpPr>
      <p:grpSpPr>
        <a:xfrm>
          <a:off x="0" y="0"/>
          <a:ext cx="0" cy="0"/>
          <a:chOff x="0" y="0"/>
          <a:chExt cx="0" cy="0"/>
        </a:xfrm>
      </p:grpSpPr>
      <p:sp>
        <p:nvSpPr>
          <p:cNvPr id="465" name="Google Shape;465;g32c08df7a2f_0_1572">
            <a:extLst>
              <a:ext uri="{FF2B5EF4-FFF2-40B4-BE49-F238E27FC236}">
                <a16:creationId xmlns:a16="http://schemas.microsoft.com/office/drawing/2014/main" id="{341CE4DD-C8F5-93AE-040C-F0C6B0A0A66B}"/>
              </a:ext>
            </a:extLst>
          </p:cNvPr>
          <p:cNvSpPr txBox="1">
            <a:spLocks noGrp="1"/>
          </p:cNvSpPr>
          <p:nvPr>
            <p:ph type="subTitle" idx="1"/>
          </p:nvPr>
        </p:nvSpPr>
        <p:spPr>
          <a:xfrm>
            <a:off x="376638" y="2683750"/>
            <a:ext cx="2743200" cy="10668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sz="2100">
                <a:solidFill>
                  <a:schemeClr val="dk2"/>
                </a:solidFill>
              </a:rPr>
              <a:t>Easy to </a:t>
            </a:r>
            <a:endParaRPr sz="2100">
              <a:solidFill>
                <a:schemeClr val="dk2"/>
              </a:solidFill>
            </a:endParaRPr>
          </a:p>
          <a:p>
            <a:pPr marL="0" lvl="0" indent="0" algn="ctr" rtl="0">
              <a:spcBef>
                <a:spcPts val="800"/>
              </a:spcBef>
              <a:spcAft>
                <a:spcPts val="0"/>
              </a:spcAft>
              <a:buNone/>
            </a:pPr>
            <a:r>
              <a:rPr lang="en" sz="2100">
                <a:solidFill>
                  <a:schemeClr val="dk2"/>
                </a:solidFill>
              </a:rPr>
              <a:t>mine </a:t>
            </a:r>
            <a:endParaRPr sz="2100">
              <a:solidFill>
                <a:schemeClr val="dk2"/>
              </a:solidFill>
            </a:endParaRPr>
          </a:p>
        </p:txBody>
      </p:sp>
      <p:sp>
        <p:nvSpPr>
          <p:cNvPr id="466" name="Google Shape;466;g32c08df7a2f_0_1572">
            <a:extLst>
              <a:ext uri="{FF2B5EF4-FFF2-40B4-BE49-F238E27FC236}">
                <a16:creationId xmlns:a16="http://schemas.microsoft.com/office/drawing/2014/main" id="{65693D7D-608A-2CCC-5BD2-929A48E9D80D}"/>
              </a:ext>
            </a:extLst>
          </p:cNvPr>
          <p:cNvSpPr txBox="1">
            <a:spLocks noGrp="1"/>
          </p:cNvSpPr>
          <p:nvPr>
            <p:ph type="title"/>
          </p:nvPr>
        </p:nvSpPr>
        <p:spPr>
          <a:xfrm>
            <a:off x="354600" y="583775"/>
            <a:ext cx="8434800" cy="5193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sz="2600" b="1">
                <a:solidFill>
                  <a:srgbClr val="020A51"/>
                </a:solidFill>
              </a:rPr>
              <a:t>Process Insights Makes Process Mining Easy</a:t>
            </a:r>
            <a:endParaRPr/>
          </a:p>
        </p:txBody>
      </p:sp>
      <p:sp>
        <p:nvSpPr>
          <p:cNvPr id="467" name="Google Shape;467;g32c08df7a2f_0_1572">
            <a:extLst>
              <a:ext uri="{FF2B5EF4-FFF2-40B4-BE49-F238E27FC236}">
                <a16:creationId xmlns:a16="http://schemas.microsoft.com/office/drawing/2014/main" id="{1E72BAA1-441E-1AE4-9D23-E147DF492A0E}"/>
              </a:ext>
            </a:extLst>
          </p:cNvPr>
          <p:cNvSpPr txBox="1">
            <a:spLocks noGrp="1"/>
          </p:cNvSpPr>
          <p:nvPr>
            <p:ph type="subTitle" idx="2"/>
          </p:nvPr>
        </p:nvSpPr>
        <p:spPr>
          <a:xfrm>
            <a:off x="3200400" y="2683750"/>
            <a:ext cx="2743200" cy="10668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sz="2100">
                <a:solidFill>
                  <a:schemeClr val="dk2"/>
                </a:solidFill>
              </a:rPr>
              <a:t>Easy to </a:t>
            </a:r>
            <a:endParaRPr sz="2100">
              <a:solidFill>
                <a:schemeClr val="dk2"/>
              </a:solidFill>
            </a:endParaRPr>
          </a:p>
          <a:p>
            <a:pPr marL="0" lvl="0" indent="0" algn="ctr" rtl="0">
              <a:spcBef>
                <a:spcPts val="800"/>
              </a:spcBef>
              <a:spcAft>
                <a:spcPts val="0"/>
              </a:spcAft>
              <a:buNone/>
            </a:pPr>
            <a:r>
              <a:rPr lang="en" sz="2100">
                <a:solidFill>
                  <a:schemeClr val="dk2"/>
                </a:solidFill>
              </a:rPr>
              <a:t>gain insights</a:t>
            </a:r>
            <a:endParaRPr sz="2100">
              <a:solidFill>
                <a:schemeClr val="dk2"/>
              </a:solidFill>
            </a:endParaRPr>
          </a:p>
        </p:txBody>
      </p:sp>
      <p:sp>
        <p:nvSpPr>
          <p:cNvPr id="468" name="Google Shape;468;g32c08df7a2f_0_1572">
            <a:extLst>
              <a:ext uri="{FF2B5EF4-FFF2-40B4-BE49-F238E27FC236}">
                <a16:creationId xmlns:a16="http://schemas.microsoft.com/office/drawing/2014/main" id="{36397C88-4CBC-9D93-9150-675A8415A578}"/>
              </a:ext>
            </a:extLst>
          </p:cNvPr>
          <p:cNvSpPr txBox="1">
            <a:spLocks noGrp="1"/>
          </p:cNvSpPr>
          <p:nvPr>
            <p:ph type="subTitle" idx="3"/>
          </p:nvPr>
        </p:nvSpPr>
        <p:spPr>
          <a:xfrm>
            <a:off x="6024138" y="2683750"/>
            <a:ext cx="2743200" cy="10668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sz="2100">
                <a:solidFill>
                  <a:schemeClr val="dk2"/>
                </a:solidFill>
              </a:rPr>
              <a:t>Easy to </a:t>
            </a:r>
            <a:endParaRPr sz="2100">
              <a:solidFill>
                <a:schemeClr val="dk2"/>
              </a:solidFill>
            </a:endParaRPr>
          </a:p>
          <a:p>
            <a:pPr marL="0" marR="0" lvl="0" indent="0" algn="ctr" rtl="0">
              <a:lnSpc>
                <a:spcPct val="90000"/>
              </a:lnSpc>
              <a:spcBef>
                <a:spcPts val="800"/>
              </a:spcBef>
              <a:spcAft>
                <a:spcPts val="0"/>
              </a:spcAft>
              <a:buNone/>
            </a:pPr>
            <a:r>
              <a:rPr lang="en" sz="2100">
                <a:solidFill>
                  <a:schemeClr val="dk2"/>
                </a:solidFill>
              </a:rPr>
              <a:t>drive results</a:t>
            </a:r>
            <a:endParaRPr sz="2100">
              <a:solidFill>
                <a:schemeClr val="dk2"/>
              </a:solidFill>
            </a:endParaRPr>
          </a:p>
        </p:txBody>
      </p:sp>
      <p:pic>
        <p:nvPicPr>
          <p:cNvPr id="469" name="Google Shape;469;g32c08df7a2f_0_1572">
            <a:extLst>
              <a:ext uri="{FF2B5EF4-FFF2-40B4-BE49-F238E27FC236}">
                <a16:creationId xmlns:a16="http://schemas.microsoft.com/office/drawing/2014/main" id="{2E14DAD8-D37B-E39A-3D48-9C2A14F436AA}"/>
              </a:ext>
            </a:extLst>
          </p:cNvPr>
          <p:cNvPicPr preferRelativeResize="0"/>
          <p:nvPr/>
        </p:nvPicPr>
        <p:blipFill>
          <a:blip r:embed="rId3">
            <a:alphaModFix/>
          </a:blip>
          <a:stretch>
            <a:fillRect/>
          </a:stretch>
        </p:blipFill>
        <p:spPr>
          <a:xfrm>
            <a:off x="1420100" y="1741438"/>
            <a:ext cx="656300" cy="656300"/>
          </a:xfrm>
          <a:prstGeom prst="rect">
            <a:avLst/>
          </a:prstGeom>
          <a:noFill/>
          <a:ln>
            <a:noFill/>
          </a:ln>
        </p:spPr>
      </p:pic>
      <p:pic>
        <p:nvPicPr>
          <p:cNvPr id="470" name="Google Shape;470;g32c08df7a2f_0_1572">
            <a:extLst>
              <a:ext uri="{FF2B5EF4-FFF2-40B4-BE49-F238E27FC236}">
                <a16:creationId xmlns:a16="http://schemas.microsoft.com/office/drawing/2014/main" id="{1DDADB15-BDAC-A365-4C57-7DC3F4465107}"/>
              </a:ext>
            </a:extLst>
          </p:cNvPr>
          <p:cNvPicPr preferRelativeResize="0"/>
          <p:nvPr/>
        </p:nvPicPr>
        <p:blipFill>
          <a:blip r:embed="rId4">
            <a:alphaModFix/>
          </a:blip>
          <a:stretch>
            <a:fillRect/>
          </a:stretch>
        </p:blipFill>
        <p:spPr>
          <a:xfrm>
            <a:off x="3995812" y="1571562"/>
            <a:ext cx="996025" cy="996050"/>
          </a:xfrm>
          <a:prstGeom prst="rect">
            <a:avLst/>
          </a:prstGeom>
          <a:noFill/>
          <a:ln>
            <a:noFill/>
          </a:ln>
        </p:spPr>
      </p:pic>
      <p:pic>
        <p:nvPicPr>
          <p:cNvPr id="471" name="Google Shape;471;g32c08df7a2f_0_1572">
            <a:extLst>
              <a:ext uri="{FF2B5EF4-FFF2-40B4-BE49-F238E27FC236}">
                <a16:creationId xmlns:a16="http://schemas.microsoft.com/office/drawing/2014/main" id="{87806DAB-000E-7F71-9CE4-F1E5F56A132C}"/>
              </a:ext>
            </a:extLst>
          </p:cNvPr>
          <p:cNvPicPr preferRelativeResize="0"/>
          <p:nvPr/>
        </p:nvPicPr>
        <p:blipFill>
          <a:blip r:embed="rId5">
            <a:alphaModFix/>
          </a:blip>
          <a:stretch>
            <a:fillRect/>
          </a:stretch>
        </p:blipFill>
        <p:spPr>
          <a:xfrm>
            <a:off x="6911225" y="1633375"/>
            <a:ext cx="868450" cy="872437"/>
          </a:xfrm>
          <a:prstGeom prst="rect">
            <a:avLst/>
          </a:prstGeom>
          <a:noFill/>
          <a:ln>
            <a:noFill/>
          </a:ln>
        </p:spPr>
      </p:pic>
      <p:pic>
        <p:nvPicPr>
          <p:cNvPr id="472" name="Google Shape;472;g32c08df7a2f_0_1572">
            <a:extLst>
              <a:ext uri="{FF2B5EF4-FFF2-40B4-BE49-F238E27FC236}">
                <a16:creationId xmlns:a16="http://schemas.microsoft.com/office/drawing/2014/main" id="{734E88FB-A794-8483-A059-6D716943EE9E}"/>
              </a:ext>
            </a:extLst>
          </p:cNvPr>
          <p:cNvPicPr preferRelativeResize="0"/>
          <p:nvPr/>
        </p:nvPicPr>
        <p:blipFill rotWithShape="1">
          <a:blip r:embed="rId6">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295854759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476">
          <a:extLst>
            <a:ext uri="{FF2B5EF4-FFF2-40B4-BE49-F238E27FC236}">
              <a16:creationId xmlns:a16="http://schemas.microsoft.com/office/drawing/2014/main" id="{2BF40C27-3751-81CA-C68B-BB92CB5F4719}"/>
            </a:ext>
          </a:extLst>
        </p:cNvPr>
        <p:cNvGrpSpPr/>
        <p:nvPr/>
      </p:nvGrpSpPr>
      <p:grpSpPr>
        <a:xfrm>
          <a:off x="0" y="0"/>
          <a:ext cx="0" cy="0"/>
          <a:chOff x="0" y="0"/>
          <a:chExt cx="0" cy="0"/>
        </a:xfrm>
      </p:grpSpPr>
      <p:sp>
        <p:nvSpPr>
          <p:cNvPr id="477" name="Google Shape;477;g1e40e23bd25_0_716">
            <a:extLst>
              <a:ext uri="{FF2B5EF4-FFF2-40B4-BE49-F238E27FC236}">
                <a16:creationId xmlns:a16="http://schemas.microsoft.com/office/drawing/2014/main" id="{A965D431-EEA5-E108-24BC-E243A08CC857}"/>
              </a:ext>
            </a:extLst>
          </p:cNvPr>
          <p:cNvSpPr txBox="1">
            <a:spLocks noGrp="1"/>
          </p:cNvSpPr>
          <p:nvPr>
            <p:ph type="title"/>
          </p:nvPr>
        </p:nvSpPr>
        <p:spPr>
          <a:xfrm>
            <a:off x="3552100" y="1970400"/>
            <a:ext cx="3839400" cy="2476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556"/>
              <a:buNone/>
            </a:pPr>
            <a:r>
              <a:rPr lang="en" b="1"/>
              <a:t>Roadmap Ahead</a:t>
            </a:r>
            <a:endParaRPr sz="1400" b="1"/>
          </a:p>
        </p:txBody>
      </p:sp>
      <p:pic>
        <p:nvPicPr>
          <p:cNvPr id="478" name="Google Shape;478;g1e40e23bd25_0_716">
            <a:extLst>
              <a:ext uri="{FF2B5EF4-FFF2-40B4-BE49-F238E27FC236}">
                <a16:creationId xmlns:a16="http://schemas.microsoft.com/office/drawing/2014/main" id="{3283153C-8D66-4915-5F86-B191712EA580}"/>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39744727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483">
          <a:extLst>
            <a:ext uri="{FF2B5EF4-FFF2-40B4-BE49-F238E27FC236}">
              <a16:creationId xmlns:a16="http://schemas.microsoft.com/office/drawing/2014/main" id="{63F2E4BB-1764-BCDB-B0BF-3500EB12BDCA}"/>
            </a:ext>
          </a:extLst>
        </p:cNvPr>
        <p:cNvGrpSpPr/>
        <p:nvPr/>
      </p:nvGrpSpPr>
      <p:grpSpPr>
        <a:xfrm>
          <a:off x="0" y="0"/>
          <a:ext cx="0" cy="0"/>
          <a:chOff x="0" y="0"/>
          <a:chExt cx="0" cy="0"/>
        </a:xfrm>
      </p:grpSpPr>
      <p:sp>
        <p:nvSpPr>
          <p:cNvPr id="484" name="Google Shape;484;g3269133c8aa_0_0">
            <a:extLst>
              <a:ext uri="{FF2B5EF4-FFF2-40B4-BE49-F238E27FC236}">
                <a16:creationId xmlns:a16="http://schemas.microsoft.com/office/drawing/2014/main" id="{8D4FB8B0-C818-5D91-D3C6-653540FC9A42}"/>
              </a:ext>
            </a:extLst>
          </p:cNvPr>
          <p:cNvSpPr txBox="1">
            <a:spLocks noGrp="1"/>
          </p:cNvSpPr>
          <p:nvPr>
            <p:ph type="title"/>
          </p:nvPr>
        </p:nvSpPr>
        <p:spPr>
          <a:xfrm>
            <a:off x="277625" y="248875"/>
            <a:ext cx="8153100" cy="45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30"/>
              <a:buFont typeface="Tahoma"/>
              <a:buNone/>
            </a:pPr>
            <a:r>
              <a:rPr lang="en" sz="2420" b="1"/>
              <a:t>Forward-looking Focus Areas</a:t>
            </a:r>
            <a:endParaRPr sz="2420" b="1"/>
          </a:p>
        </p:txBody>
      </p:sp>
      <p:sp>
        <p:nvSpPr>
          <p:cNvPr id="485" name="Google Shape;485;g3269133c8aa_0_0">
            <a:extLst>
              <a:ext uri="{FF2B5EF4-FFF2-40B4-BE49-F238E27FC236}">
                <a16:creationId xmlns:a16="http://schemas.microsoft.com/office/drawing/2014/main" id="{8EF41E2B-8B6A-0E8F-229F-C5F2670A593C}"/>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123</a:t>
            </a:fld>
            <a:endParaRPr/>
          </a:p>
        </p:txBody>
      </p:sp>
      <p:pic>
        <p:nvPicPr>
          <p:cNvPr id="486" name="Google Shape;486;g3269133c8aa_0_0">
            <a:extLst>
              <a:ext uri="{FF2B5EF4-FFF2-40B4-BE49-F238E27FC236}">
                <a16:creationId xmlns:a16="http://schemas.microsoft.com/office/drawing/2014/main" id="{23C20C18-4FCB-7E86-3AE0-1D6C24CFAEF7}"/>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graphicFrame>
        <p:nvGraphicFramePr>
          <p:cNvPr id="487" name="Google Shape;487;g3269133c8aa_0_0">
            <a:extLst>
              <a:ext uri="{FF2B5EF4-FFF2-40B4-BE49-F238E27FC236}">
                <a16:creationId xmlns:a16="http://schemas.microsoft.com/office/drawing/2014/main" id="{F82BD147-1A39-032A-A1FB-8AC659F13FC1}"/>
              </a:ext>
            </a:extLst>
          </p:cNvPr>
          <p:cNvGraphicFramePr/>
          <p:nvPr/>
        </p:nvGraphicFramePr>
        <p:xfrm>
          <a:off x="429150" y="945238"/>
          <a:ext cx="8121125" cy="3471375"/>
        </p:xfrm>
        <a:graphic>
          <a:graphicData uri="http://schemas.openxmlformats.org/drawingml/2006/table">
            <a:tbl>
              <a:tblPr bandRow="1">
                <a:noFill/>
                <a:tableStyleId>{5342E76C-094B-419B-B42E-AED802BB35B9}</a:tableStyleId>
              </a:tblPr>
              <a:tblGrid>
                <a:gridCol w="433975">
                  <a:extLst>
                    <a:ext uri="{9D8B030D-6E8A-4147-A177-3AD203B41FA5}">
                      <a16:colId xmlns:a16="http://schemas.microsoft.com/office/drawing/2014/main" val="20000"/>
                    </a:ext>
                  </a:extLst>
                </a:gridCol>
                <a:gridCol w="2916525">
                  <a:extLst>
                    <a:ext uri="{9D8B030D-6E8A-4147-A177-3AD203B41FA5}">
                      <a16:colId xmlns:a16="http://schemas.microsoft.com/office/drawing/2014/main" val="20001"/>
                    </a:ext>
                  </a:extLst>
                </a:gridCol>
                <a:gridCol w="4770625">
                  <a:extLst>
                    <a:ext uri="{9D8B030D-6E8A-4147-A177-3AD203B41FA5}">
                      <a16:colId xmlns:a16="http://schemas.microsoft.com/office/drawing/2014/main" val="20002"/>
                    </a:ext>
                  </a:extLst>
                </a:gridCol>
              </a:tblGrid>
              <a:tr h="347025">
                <a:tc>
                  <a:txBody>
                    <a:bodyPr/>
                    <a:lstStyle/>
                    <a:p>
                      <a:pPr marL="0" marR="0" lvl="0" indent="0" algn="l" rtl="0">
                        <a:lnSpc>
                          <a:spcPct val="115000"/>
                        </a:lnSpc>
                        <a:spcBef>
                          <a:spcPts val="0"/>
                        </a:spcBef>
                        <a:spcAft>
                          <a:spcPts val="0"/>
                        </a:spcAft>
                        <a:buNone/>
                      </a:pPr>
                      <a:r>
                        <a:rPr lang="en" sz="1200" b="1">
                          <a:solidFill>
                            <a:srgbClr val="2322F0"/>
                          </a:solidFill>
                          <a:latin typeface="Ubuntu"/>
                          <a:ea typeface="Ubuntu"/>
                          <a:cs typeface="Ubuntu"/>
                          <a:sym typeface="Ubuntu"/>
                        </a:rPr>
                        <a:t>#</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l"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Focus Area</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Description</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0"/>
                  </a:ext>
                </a:extLst>
              </a:tr>
              <a:tr h="347150">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1</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Multi tenancy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Enhancements to the Cloning utility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47150">
                <a:tc>
                  <a:txBody>
                    <a:bodyPr/>
                    <a:lstStyle/>
                    <a:p>
                      <a:pPr marL="0" lvl="0" indent="0" algn="l" rtl="0">
                        <a:spcBef>
                          <a:spcPts val="0"/>
                        </a:spcBef>
                        <a:spcAft>
                          <a:spcPts val="0"/>
                        </a:spcAft>
                        <a:buNone/>
                      </a:pPr>
                      <a:r>
                        <a:rPr lang="en" sz="1000">
                          <a:latin typeface="Ubuntu"/>
                          <a:ea typeface="Ubuntu"/>
                          <a:cs typeface="Ubuntu"/>
                          <a:sym typeface="Ubuntu"/>
                        </a:rPr>
                        <a:t>2</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Performance Improvement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000">
                          <a:latin typeface="Ubuntu"/>
                          <a:ea typeface="Ubuntu"/>
                          <a:cs typeface="Ubuntu"/>
                          <a:sym typeface="Ubuntu"/>
                        </a:rPr>
                        <a:t>Assist the Accenture Performance Testing  team with their ongoing performance testing activities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47150">
                <a:tc>
                  <a:txBody>
                    <a:bodyPr/>
                    <a:lstStyle/>
                    <a:p>
                      <a:pPr marL="0" lvl="0" indent="0" algn="l" rtl="0">
                        <a:spcBef>
                          <a:spcPts val="0"/>
                        </a:spcBef>
                        <a:spcAft>
                          <a:spcPts val="0"/>
                        </a:spcAft>
                        <a:buNone/>
                      </a:pPr>
                      <a:r>
                        <a:rPr lang="en" sz="1000">
                          <a:latin typeface="Ubuntu"/>
                          <a:ea typeface="Ubuntu"/>
                          <a:cs typeface="Ubuntu"/>
                          <a:sym typeface="Ubuntu"/>
                        </a:rPr>
                        <a:t>3</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Capacity Planning</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Establish server sizing baseline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47150">
                <a:tc>
                  <a:txBody>
                    <a:bodyPr/>
                    <a:lstStyle/>
                    <a:p>
                      <a:pPr marL="0" lvl="0" indent="0" algn="l" rtl="0">
                        <a:spcBef>
                          <a:spcPts val="0"/>
                        </a:spcBef>
                        <a:spcAft>
                          <a:spcPts val="0"/>
                        </a:spcAft>
                        <a:buNone/>
                      </a:pPr>
                      <a:r>
                        <a:rPr lang="en" sz="1000">
                          <a:latin typeface="Ubuntu"/>
                          <a:ea typeface="Ubuntu"/>
                          <a:cs typeface="Ubuntu"/>
                          <a:sym typeface="Ubuntu"/>
                        </a:rPr>
                        <a:t>4</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Security Audit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Closure of issues raised, triaging with the various teams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47150">
                <a:tc>
                  <a:txBody>
                    <a:bodyPr/>
                    <a:lstStyle/>
                    <a:p>
                      <a:pPr marL="0" lvl="0" indent="0" algn="l" rtl="0">
                        <a:spcBef>
                          <a:spcPts val="0"/>
                        </a:spcBef>
                        <a:spcAft>
                          <a:spcPts val="0"/>
                        </a:spcAft>
                        <a:buNone/>
                      </a:pPr>
                      <a:r>
                        <a:rPr lang="en" sz="1000">
                          <a:latin typeface="Ubuntu"/>
                          <a:ea typeface="Ubuntu"/>
                          <a:cs typeface="Ubuntu"/>
                          <a:sym typeface="Ubuntu"/>
                        </a:rPr>
                        <a:t>5</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ICR Design and Implementation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to the team in the development of the Intercompany Reconciliation application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47150">
                <a:tc>
                  <a:txBody>
                    <a:bodyPr/>
                    <a:lstStyle/>
                    <a:p>
                      <a:pPr marL="0" lvl="0" indent="0" algn="l" rtl="0">
                        <a:spcBef>
                          <a:spcPts val="0"/>
                        </a:spcBef>
                        <a:spcAft>
                          <a:spcPts val="0"/>
                        </a:spcAft>
                        <a:buNone/>
                      </a:pPr>
                      <a:r>
                        <a:rPr lang="en" sz="1000">
                          <a:latin typeface="Ubuntu"/>
                          <a:ea typeface="Ubuntu"/>
                          <a:cs typeface="Ubuntu"/>
                          <a:sym typeface="Ubuntu"/>
                        </a:rPr>
                        <a:t>6</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Journal Processing design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Review and support of Redesign and redevelopment of this module to make it more flexible and configurable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47150">
                <a:tc>
                  <a:txBody>
                    <a:bodyPr/>
                    <a:lstStyle/>
                    <a:p>
                      <a:pPr marL="0" lvl="0" indent="0" algn="l" rtl="0">
                        <a:spcBef>
                          <a:spcPts val="0"/>
                        </a:spcBef>
                        <a:spcAft>
                          <a:spcPts val="0"/>
                        </a:spcAft>
                        <a:buNone/>
                      </a:pPr>
                      <a:r>
                        <a:rPr lang="en" sz="1000">
                          <a:latin typeface="Ubuntu"/>
                          <a:ea typeface="Ubuntu"/>
                          <a:cs typeface="Ubuntu"/>
                          <a:sym typeface="Ubuntu"/>
                        </a:rPr>
                        <a:t>7</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Go-live support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for the upcoming go-live with SBD, Bayer, RIS, RIS, Whirlpool</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47150">
                <a:tc>
                  <a:txBody>
                    <a:bodyPr/>
                    <a:lstStyle/>
                    <a:p>
                      <a:pPr marL="0" lvl="0" indent="0" algn="l" rtl="0">
                        <a:spcBef>
                          <a:spcPts val="0"/>
                        </a:spcBef>
                        <a:spcAft>
                          <a:spcPts val="0"/>
                        </a:spcAft>
                        <a:buNone/>
                      </a:pPr>
                      <a:r>
                        <a:rPr lang="en" sz="1000">
                          <a:latin typeface="Ubuntu"/>
                          <a:ea typeface="Ubuntu"/>
                          <a:cs typeface="Ubuntu"/>
                          <a:sym typeface="Ubuntu"/>
                        </a:rPr>
                        <a:t>8</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New Feature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on GenAI and Process HQ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47150">
                <a:tc>
                  <a:txBody>
                    <a:bodyPr/>
                    <a:lstStyle/>
                    <a:p>
                      <a:pPr marL="0" lvl="0" indent="0" algn="l" rtl="0">
                        <a:spcBef>
                          <a:spcPts val="0"/>
                        </a:spcBef>
                        <a:spcAft>
                          <a:spcPts val="0"/>
                        </a:spcAft>
                        <a:buNone/>
                      </a:pPr>
                      <a:r>
                        <a:rPr lang="en" sz="1000">
                          <a:latin typeface="Ubuntu"/>
                          <a:ea typeface="Ubuntu"/>
                          <a:cs typeface="Ubuntu"/>
                          <a:sym typeface="Ubuntu"/>
                        </a:rPr>
                        <a:t>9</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Upskilling of the team</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Tech sessions and ad-hoc support to the development team on advanced topics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964625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91">
          <a:extLst>
            <a:ext uri="{FF2B5EF4-FFF2-40B4-BE49-F238E27FC236}">
              <a16:creationId xmlns:a16="http://schemas.microsoft.com/office/drawing/2014/main" id="{F873C4B8-78C9-3D4D-D9FF-177E8F405260}"/>
            </a:ext>
          </a:extLst>
        </p:cNvPr>
        <p:cNvGrpSpPr/>
        <p:nvPr/>
      </p:nvGrpSpPr>
      <p:grpSpPr>
        <a:xfrm>
          <a:off x="0" y="0"/>
          <a:ext cx="0" cy="0"/>
          <a:chOff x="0" y="0"/>
          <a:chExt cx="0" cy="0"/>
        </a:xfrm>
      </p:grpSpPr>
      <p:sp>
        <p:nvSpPr>
          <p:cNvPr id="492" name="Google Shape;492;g1e40e23bd25_0_1147">
            <a:extLst>
              <a:ext uri="{FF2B5EF4-FFF2-40B4-BE49-F238E27FC236}">
                <a16:creationId xmlns:a16="http://schemas.microsoft.com/office/drawing/2014/main" id="{3B55B4EA-45E1-7B89-1B28-E18D96B62B5D}"/>
              </a:ext>
            </a:extLst>
          </p:cNvPr>
          <p:cNvSpPr txBox="1">
            <a:spLocks noGrp="1"/>
          </p:cNvSpPr>
          <p:nvPr>
            <p:ph type="title"/>
          </p:nvPr>
        </p:nvSpPr>
        <p:spPr>
          <a:xfrm>
            <a:off x="439800" y="294450"/>
            <a:ext cx="1862400" cy="4749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Roadmap</a:t>
            </a:r>
            <a:r>
              <a:rPr lang="en" sz="1800">
                <a:solidFill>
                  <a:srgbClr val="020A51"/>
                </a:solidFill>
                <a:latin typeface="Ubuntu"/>
                <a:ea typeface="Ubuntu"/>
                <a:cs typeface="Ubuntu"/>
                <a:sym typeface="Ubuntu"/>
              </a:rPr>
              <a:t>*</a:t>
            </a:r>
            <a:r>
              <a:rPr lang="en" sz="2600" b="1">
                <a:solidFill>
                  <a:srgbClr val="020A51"/>
                </a:solidFill>
                <a:latin typeface="Ubuntu"/>
                <a:ea typeface="Ubuntu"/>
                <a:cs typeface="Ubuntu"/>
                <a:sym typeface="Ubuntu"/>
              </a:rPr>
              <a:t> </a:t>
            </a:r>
            <a:endParaRPr sz="2600" b="1">
              <a:solidFill>
                <a:srgbClr val="020A51"/>
              </a:solidFill>
              <a:latin typeface="Ubuntu"/>
              <a:ea typeface="Ubuntu"/>
              <a:cs typeface="Ubuntu"/>
              <a:sym typeface="Ubuntu"/>
            </a:endParaRPr>
          </a:p>
        </p:txBody>
      </p:sp>
      <p:sp>
        <p:nvSpPr>
          <p:cNvPr id="493" name="Google Shape;493;g1e40e23bd25_0_1147">
            <a:extLst>
              <a:ext uri="{FF2B5EF4-FFF2-40B4-BE49-F238E27FC236}">
                <a16:creationId xmlns:a16="http://schemas.microsoft.com/office/drawing/2014/main" id="{B5540C61-052D-B97A-5BB3-D8C538285957}"/>
              </a:ext>
            </a:extLst>
          </p:cNvPr>
          <p:cNvSpPr/>
          <p:nvPr/>
        </p:nvSpPr>
        <p:spPr>
          <a:xfrm>
            <a:off x="1563075" y="1126813"/>
            <a:ext cx="1602000" cy="253500"/>
          </a:xfrm>
          <a:prstGeom prst="homePlate">
            <a:avLst>
              <a:gd name="adj" fmla="val 39226"/>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4" name="Google Shape;494;g1e40e23bd25_0_1147">
            <a:extLst>
              <a:ext uri="{FF2B5EF4-FFF2-40B4-BE49-F238E27FC236}">
                <a16:creationId xmlns:a16="http://schemas.microsoft.com/office/drawing/2014/main" id="{37D2B129-C2EE-FF72-C3C3-ACCE55CF17FA}"/>
              </a:ext>
            </a:extLst>
          </p:cNvPr>
          <p:cNvSpPr/>
          <p:nvPr/>
        </p:nvSpPr>
        <p:spPr>
          <a:xfrm>
            <a:off x="3190732" y="1126797"/>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5" name="Google Shape;495;g1e40e23bd25_0_1147">
            <a:extLst>
              <a:ext uri="{FF2B5EF4-FFF2-40B4-BE49-F238E27FC236}">
                <a16:creationId xmlns:a16="http://schemas.microsoft.com/office/drawing/2014/main" id="{EB6041FC-4813-4A22-2835-101C98DE8D2A}"/>
              </a:ext>
            </a:extLst>
          </p:cNvPr>
          <p:cNvSpPr/>
          <p:nvPr/>
        </p:nvSpPr>
        <p:spPr>
          <a:xfrm>
            <a:off x="4614504"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6" name="Google Shape;496;g1e40e23bd25_0_1147">
            <a:extLst>
              <a:ext uri="{FF2B5EF4-FFF2-40B4-BE49-F238E27FC236}">
                <a16:creationId xmlns:a16="http://schemas.microsoft.com/office/drawing/2014/main" id="{D0C81BFA-C53F-0AEC-F6A8-3E48C437CE30}"/>
              </a:ext>
            </a:extLst>
          </p:cNvPr>
          <p:cNvSpPr/>
          <p:nvPr/>
        </p:nvSpPr>
        <p:spPr>
          <a:xfrm>
            <a:off x="6038277"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7" name="Google Shape;497;g1e40e23bd25_0_1147">
            <a:extLst>
              <a:ext uri="{FF2B5EF4-FFF2-40B4-BE49-F238E27FC236}">
                <a16:creationId xmlns:a16="http://schemas.microsoft.com/office/drawing/2014/main" id="{3597E4E2-35C4-8805-C56A-264CC1625179}"/>
              </a:ext>
            </a:extLst>
          </p:cNvPr>
          <p:cNvSpPr txBox="1"/>
          <p:nvPr/>
        </p:nvSpPr>
        <p:spPr>
          <a:xfrm>
            <a:off x="3467198"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Q2</a:t>
            </a:r>
            <a:endParaRPr sz="1600" b="1" i="0" u="none" strike="noStrike" cap="none">
              <a:solidFill>
                <a:schemeClr val="lt2"/>
              </a:solidFill>
              <a:latin typeface="Arial"/>
              <a:ea typeface="Arial"/>
              <a:cs typeface="Arial"/>
              <a:sym typeface="Arial"/>
            </a:endParaRPr>
          </a:p>
        </p:txBody>
      </p:sp>
      <p:sp>
        <p:nvSpPr>
          <p:cNvPr id="498" name="Google Shape;498;g1e40e23bd25_0_1147">
            <a:extLst>
              <a:ext uri="{FF2B5EF4-FFF2-40B4-BE49-F238E27FC236}">
                <a16:creationId xmlns:a16="http://schemas.microsoft.com/office/drawing/2014/main" id="{E2439C88-7897-76C4-17D3-4744F2AF96E2}"/>
              </a:ext>
            </a:extLst>
          </p:cNvPr>
          <p:cNvSpPr txBox="1"/>
          <p:nvPr/>
        </p:nvSpPr>
        <p:spPr>
          <a:xfrm>
            <a:off x="4890970"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Q3</a:t>
            </a:r>
            <a:endParaRPr sz="1600" b="1" i="0" u="none" strike="noStrike" cap="none">
              <a:solidFill>
                <a:schemeClr val="lt2"/>
              </a:solidFill>
              <a:latin typeface="Arial"/>
              <a:ea typeface="Arial"/>
              <a:cs typeface="Arial"/>
              <a:sym typeface="Arial"/>
            </a:endParaRPr>
          </a:p>
        </p:txBody>
      </p:sp>
      <p:sp>
        <p:nvSpPr>
          <p:cNvPr id="499" name="Google Shape;499;g1e40e23bd25_0_1147">
            <a:extLst>
              <a:ext uri="{FF2B5EF4-FFF2-40B4-BE49-F238E27FC236}">
                <a16:creationId xmlns:a16="http://schemas.microsoft.com/office/drawing/2014/main" id="{39D81BD2-F54C-3229-1F49-75751F522603}"/>
              </a:ext>
            </a:extLst>
          </p:cNvPr>
          <p:cNvSpPr/>
          <p:nvPr/>
        </p:nvSpPr>
        <p:spPr>
          <a:xfrm>
            <a:off x="2733273"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Mar</a:t>
            </a:r>
            <a:endParaRPr sz="800" b="0" i="1" u="none" strike="noStrike" cap="none">
              <a:solidFill>
                <a:schemeClr val="lt2"/>
              </a:solidFill>
              <a:latin typeface="Arial"/>
              <a:ea typeface="Arial"/>
              <a:cs typeface="Arial"/>
              <a:sym typeface="Arial"/>
            </a:endParaRPr>
          </a:p>
        </p:txBody>
      </p:sp>
      <p:sp>
        <p:nvSpPr>
          <p:cNvPr id="500" name="Google Shape;500;g1e40e23bd25_0_1147">
            <a:extLst>
              <a:ext uri="{FF2B5EF4-FFF2-40B4-BE49-F238E27FC236}">
                <a16:creationId xmlns:a16="http://schemas.microsoft.com/office/drawing/2014/main" id="{4B405CE7-4029-806B-6DDE-507EF074CC77}"/>
              </a:ext>
            </a:extLst>
          </p:cNvPr>
          <p:cNvSpPr/>
          <p:nvPr/>
        </p:nvSpPr>
        <p:spPr>
          <a:xfrm>
            <a:off x="4217246"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Jun</a:t>
            </a:r>
            <a:endParaRPr sz="800" b="0" i="1" u="none" strike="noStrike" cap="none">
              <a:solidFill>
                <a:schemeClr val="lt2"/>
              </a:solidFill>
              <a:latin typeface="Arial"/>
              <a:ea typeface="Arial"/>
              <a:cs typeface="Arial"/>
              <a:sym typeface="Arial"/>
            </a:endParaRPr>
          </a:p>
        </p:txBody>
      </p:sp>
      <p:sp>
        <p:nvSpPr>
          <p:cNvPr id="501" name="Google Shape;501;g1e40e23bd25_0_1147">
            <a:extLst>
              <a:ext uri="{FF2B5EF4-FFF2-40B4-BE49-F238E27FC236}">
                <a16:creationId xmlns:a16="http://schemas.microsoft.com/office/drawing/2014/main" id="{D1763E49-9E9E-3E7F-B8D4-E72BDB58E736}"/>
              </a:ext>
            </a:extLst>
          </p:cNvPr>
          <p:cNvSpPr/>
          <p:nvPr/>
        </p:nvSpPr>
        <p:spPr>
          <a:xfrm>
            <a:off x="5632544"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Sep</a:t>
            </a:r>
            <a:endParaRPr sz="800" b="0" i="1" u="none" strike="noStrike" cap="none">
              <a:solidFill>
                <a:schemeClr val="lt2"/>
              </a:solidFill>
              <a:latin typeface="Arial"/>
              <a:ea typeface="Arial"/>
              <a:cs typeface="Arial"/>
              <a:sym typeface="Arial"/>
            </a:endParaRPr>
          </a:p>
        </p:txBody>
      </p:sp>
      <p:sp>
        <p:nvSpPr>
          <p:cNvPr id="502" name="Google Shape;502;g1e40e23bd25_0_1147">
            <a:extLst>
              <a:ext uri="{FF2B5EF4-FFF2-40B4-BE49-F238E27FC236}">
                <a16:creationId xmlns:a16="http://schemas.microsoft.com/office/drawing/2014/main" id="{9FE159B9-32A0-4E69-1639-455384C0EAA3}"/>
              </a:ext>
            </a:extLst>
          </p:cNvPr>
          <p:cNvSpPr/>
          <p:nvPr/>
        </p:nvSpPr>
        <p:spPr>
          <a:xfrm>
            <a:off x="6008969"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Oct</a:t>
            </a:r>
            <a:endParaRPr sz="800" b="0" i="1" u="none" strike="noStrike" cap="none">
              <a:solidFill>
                <a:schemeClr val="lt2"/>
              </a:solidFill>
              <a:latin typeface="Arial"/>
              <a:ea typeface="Arial"/>
              <a:cs typeface="Arial"/>
              <a:sym typeface="Arial"/>
            </a:endParaRPr>
          </a:p>
        </p:txBody>
      </p:sp>
      <p:sp>
        <p:nvSpPr>
          <p:cNvPr id="503" name="Google Shape;503;g1e40e23bd25_0_1147">
            <a:extLst>
              <a:ext uri="{FF2B5EF4-FFF2-40B4-BE49-F238E27FC236}">
                <a16:creationId xmlns:a16="http://schemas.microsoft.com/office/drawing/2014/main" id="{FFD78E7F-83BD-A35D-9A79-1C053A459302}"/>
              </a:ext>
            </a:extLst>
          </p:cNvPr>
          <p:cNvSpPr txBox="1"/>
          <p:nvPr/>
        </p:nvSpPr>
        <p:spPr>
          <a:xfrm>
            <a:off x="1954233" y="1115550"/>
            <a:ext cx="870900" cy="27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a:t>
            </a:r>
            <a:r>
              <a:rPr lang="en" sz="900" b="1" i="0" u="none" strike="noStrike" cap="none">
                <a:solidFill>
                  <a:schemeClr val="lt2"/>
                </a:solidFill>
                <a:latin typeface="Lato"/>
                <a:ea typeface="Lato"/>
                <a:cs typeface="Lato"/>
                <a:sym typeface="Lato"/>
              </a:rPr>
              <a:t>Y 2025 Q</a:t>
            </a:r>
            <a:r>
              <a:rPr lang="en" sz="900" b="1">
                <a:solidFill>
                  <a:schemeClr val="lt2"/>
                </a:solidFill>
                <a:latin typeface="Lato"/>
                <a:ea typeface="Lato"/>
                <a:cs typeface="Lato"/>
                <a:sym typeface="Lato"/>
              </a:rPr>
              <a:t>1</a:t>
            </a:r>
            <a:endParaRPr sz="1600" b="1" i="0" u="none" strike="noStrike" cap="none">
              <a:solidFill>
                <a:schemeClr val="lt2"/>
              </a:solidFill>
              <a:latin typeface="Arial"/>
              <a:ea typeface="Arial"/>
              <a:cs typeface="Arial"/>
              <a:sym typeface="Arial"/>
            </a:endParaRPr>
          </a:p>
        </p:txBody>
      </p:sp>
      <p:sp>
        <p:nvSpPr>
          <p:cNvPr id="504" name="Google Shape;504;g1e40e23bd25_0_1147">
            <a:extLst>
              <a:ext uri="{FF2B5EF4-FFF2-40B4-BE49-F238E27FC236}">
                <a16:creationId xmlns:a16="http://schemas.microsoft.com/office/drawing/2014/main" id="{6681F97E-21C0-5A4C-BA59-29DCDBB736DC}"/>
              </a:ext>
            </a:extLst>
          </p:cNvPr>
          <p:cNvSpPr txBox="1"/>
          <p:nvPr/>
        </p:nvSpPr>
        <p:spPr>
          <a:xfrm>
            <a:off x="6261756" y="1115566"/>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Q4</a:t>
            </a:r>
            <a:endParaRPr sz="1600" b="1" i="0" u="none" strike="noStrike" cap="none">
              <a:solidFill>
                <a:schemeClr val="lt2"/>
              </a:solidFill>
              <a:latin typeface="Arial"/>
              <a:ea typeface="Arial"/>
              <a:cs typeface="Arial"/>
              <a:sym typeface="Arial"/>
            </a:endParaRPr>
          </a:p>
        </p:txBody>
      </p:sp>
      <p:sp>
        <p:nvSpPr>
          <p:cNvPr id="505" name="Google Shape;505;g1e40e23bd25_0_1147">
            <a:extLst>
              <a:ext uri="{FF2B5EF4-FFF2-40B4-BE49-F238E27FC236}">
                <a16:creationId xmlns:a16="http://schemas.microsoft.com/office/drawing/2014/main" id="{75D9C017-A372-1973-B43B-45ADE89D8A2B}"/>
              </a:ext>
            </a:extLst>
          </p:cNvPr>
          <p:cNvSpPr/>
          <p:nvPr/>
        </p:nvSpPr>
        <p:spPr>
          <a:xfrm>
            <a:off x="1571825"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Jan</a:t>
            </a:r>
            <a:endParaRPr sz="800" b="0" i="1" u="none" strike="noStrike" cap="none">
              <a:solidFill>
                <a:schemeClr val="lt2"/>
              </a:solidFill>
              <a:latin typeface="Arial"/>
              <a:ea typeface="Arial"/>
              <a:cs typeface="Arial"/>
              <a:sym typeface="Arial"/>
            </a:endParaRPr>
          </a:p>
        </p:txBody>
      </p:sp>
      <p:sp>
        <p:nvSpPr>
          <p:cNvPr id="506" name="Google Shape;506;g1e40e23bd25_0_1147">
            <a:extLst>
              <a:ext uri="{FF2B5EF4-FFF2-40B4-BE49-F238E27FC236}">
                <a16:creationId xmlns:a16="http://schemas.microsoft.com/office/drawing/2014/main" id="{2645FF5C-F3FC-E49C-6959-C6D2D731A72E}"/>
              </a:ext>
            </a:extLst>
          </p:cNvPr>
          <p:cNvSpPr/>
          <p:nvPr/>
        </p:nvSpPr>
        <p:spPr>
          <a:xfrm>
            <a:off x="3190723"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Apr</a:t>
            </a:r>
            <a:endParaRPr sz="800" b="0" i="1" u="none" strike="noStrike" cap="none">
              <a:solidFill>
                <a:schemeClr val="lt2"/>
              </a:solidFill>
              <a:latin typeface="Arial"/>
              <a:ea typeface="Arial"/>
              <a:cs typeface="Arial"/>
              <a:sym typeface="Arial"/>
            </a:endParaRPr>
          </a:p>
        </p:txBody>
      </p:sp>
      <p:sp>
        <p:nvSpPr>
          <p:cNvPr id="507" name="Google Shape;507;g1e40e23bd25_0_1147">
            <a:extLst>
              <a:ext uri="{FF2B5EF4-FFF2-40B4-BE49-F238E27FC236}">
                <a16:creationId xmlns:a16="http://schemas.microsoft.com/office/drawing/2014/main" id="{6883B16E-1583-AF57-527B-078CF53F3B15}"/>
              </a:ext>
            </a:extLst>
          </p:cNvPr>
          <p:cNvSpPr/>
          <p:nvPr/>
        </p:nvSpPr>
        <p:spPr>
          <a:xfrm>
            <a:off x="4614496" y="1185501"/>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Jul</a:t>
            </a:r>
            <a:endParaRPr sz="800" b="0" i="1" u="none" strike="noStrike" cap="none">
              <a:solidFill>
                <a:schemeClr val="lt2"/>
              </a:solidFill>
              <a:latin typeface="Arial"/>
              <a:ea typeface="Arial"/>
              <a:cs typeface="Arial"/>
              <a:sym typeface="Arial"/>
            </a:endParaRPr>
          </a:p>
        </p:txBody>
      </p:sp>
      <p:sp>
        <p:nvSpPr>
          <p:cNvPr id="508" name="Google Shape;508;g1e40e23bd25_0_1147">
            <a:extLst>
              <a:ext uri="{FF2B5EF4-FFF2-40B4-BE49-F238E27FC236}">
                <a16:creationId xmlns:a16="http://schemas.microsoft.com/office/drawing/2014/main" id="{6F6130A2-E7FD-DF47-A714-18ECF106AC24}"/>
              </a:ext>
            </a:extLst>
          </p:cNvPr>
          <p:cNvSpPr/>
          <p:nvPr/>
        </p:nvSpPr>
        <p:spPr>
          <a:xfrm>
            <a:off x="7015918"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Dec</a:t>
            </a:r>
            <a:endParaRPr sz="800" b="0" i="1" u="none" strike="noStrike" cap="none">
              <a:solidFill>
                <a:schemeClr val="lt2"/>
              </a:solidFill>
              <a:latin typeface="Arial"/>
              <a:ea typeface="Arial"/>
              <a:cs typeface="Arial"/>
              <a:sym typeface="Arial"/>
            </a:endParaRPr>
          </a:p>
        </p:txBody>
      </p:sp>
      <p:sp>
        <p:nvSpPr>
          <p:cNvPr id="509" name="Google Shape;509;g1e40e23bd25_0_1147">
            <a:extLst>
              <a:ext uri="{FF2B5EF4-FFF2-40B4-BE49-F238E27FC236}">
                <a16:creationId xmlns:a16="http://schemas.microsoft.com/office/drawing/2014/main" id="{3BD5D34E-A22E-5493-FEF3-78DD08531210}"/>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124</a:t>
            </a:fld>
            <a:endParaRPr/>
          </a:p>
        </p:txBody>
      </p:sp>
      <p:pic>
        <p:nvPicPr>
          <p:cNvPr id="510" name="Google Shape;510;g1e40e23bd25_0_1147">
            <a:extLst>
              <a:ext uri="{FF2B5EF4-FFF2-40B4-BE49-F238E27FC236}">
                <a16:creationId xmlns:a16="http://schemas.microsoft.com/office/drawing/2014/main" id="{80C29C38-A70B-A1A4-B2F4-640C6B35ECD8}"/>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511" name="Google Shape;511;g1e40e23bd25_0_1147">
            <a:extLst>
              <a:ext uri="{FF2B5EF4-FFF2-40B4-BE49-F238E27FC236}">
                <a16:creationId xmlns:a16="http://schemas.microsoft.com/office/drawing/2014/main" id="{10B7AA4C-F994-00C8-DF3E-C5D6E3525FE9}"/>
              </a:ext>
            </a:extLst>
          </p:cNvPr>
          <p:cNvSpPr/>
          <p:nvPr/>
        </p:nvSpPr>
        <p:spPr>
          <a:xfrm>
            <a:off x="1563075" y="1626725"/>
            <a:ext cx="16869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2" name="Google Shape;512;g1e40e23bd25_0_1147">
            <a:extLst>
              <a:ext uri="{FF2B5EF4-FFF2-40B4-BE49-F238E27FC236}">
                <a16:creationId xmlns:a16="http://schemas.microsoft.com/office/drawing/2014/main" id="{9F0C9D40-BC02-C0D3-626E-5E455DFA2841}"/>
              </a:ext>
            </a:extLst>
          </p:cNvPr>
          <p:cNvSpPr/>
          <p:nvPr/>
        </p:nvSpPr>
        <p:spPr>
          <a:xfrm>
            <a:off x="3190727" y="1626700"/>
            <a:ext cx="6114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3" name="Google Shape;513;g1e40e23bd25_0_1147">
            <a:extLst>
              <a:ext uri="{FF2B5EF4-FFF2-40B4-BE49-F238E27FC236}">
                <a16:creationId xmlns:a16="http://schemas.microsoft.com/office/drawing/2014/main" id="{C1263E70-ECF6-840A-B24A-2016398C32A0}"/>
              </a:ext>
            </a:extLst>
          </p:cNvPr>
          <p:cNvSpPr/>
          <p:nvPr/>
        </p:nvSpPr>
        <p:spPr>
          <a:xfrm>
            <a:off x="3751750" y="1626725"/>
            <a:ext cx="501900" cy="253500"/>
          </a:xfrm>
          <a:prstGeom prst="chevron">
            <a:avLst>
              <a:gd name="adj" fmla="val 42212"/>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4" name="Google Shape;514;g1e40e23bd25_0_1147">
            <a:extLst>
              <a:ext uri="{FF2B5EF4-FFF2-40B4-BE49-F238E27FC236}">
                <a16:creationId xmlns:a16="http://schemas.microsoft.com/office/drawing/2014/main" id="{F53AEAF1-3745-9954-8968-BCDE925D9CC4}"/>
              </a:ext>
            </a:extLst>
          </p:cNvPr>
          <p:cNvSpPr/>
          <p:nvPr/>
        </p:nvSpPr>
        <p:spPr>
          <a:xfrm>
            <a:off x="4217250" y="1626725"/>
            <a:ext cx="399600" cy="253500"/>
          </a:xfrm>
          <a:prstGeom prst="chevron">
            <a:avLst>
              <a:gd name="adj" fmla="val 42212"/>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5" name="Google Shape;515;g1e40e23bd25_0_1147">
            <a:extLst>
              <a:ext uri="{FF2B5EF4-FFF2-40B4-BE49-F238E27FC236}">
                <a16:creationId xmlns:a16="http://schemas.microsoft.com/office/drawing/2014/main" id="{F651E98C-ED06-5CB2-4112-587AD4B089DE}"/>
              </a:ext>
            </a:extLst>
          </p:cNvPr>
          <p:cNvSpPr txBox="1"/>
          <p:nvPr/>
        </p:nvSpPr>
        <p:spPr>
          <a:xfrm>
            <a:off x="1607897" y="1616550"/>
            <a:ext cx="1217700" cy="27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900" b="1">
                <a:solidFill>
                  <a:schemeClr val="dk1"/>
                </a:solidFill>
                <a:latin typeface="Lato"/>
                <a:ea typeface="Lato"/>
                <a:cs typeface="Lato"/>
                <a:sym typeface="Lato"/>
              </a:rPr>
              <a:t>Development</a:t>
            </a:r>
            <a:endParaRPr sz="1600" b="1" i="0" u="none" strike="noStrike" cap="none">
              <a:solidFill>
                <a:schemeClr val="dk1"/>
              </a:solidFill>
              <a:latin typeface="Arial"/>
              <a:ea typeface="Arial"/>
              <a:cs typeface="Arial"/>
              <a:sym typeface="Arial"/>
            </a:endParaRPr>
          </a:p>
        </p:txBody>
      </p:sp>
      <p:sp>
        <p:nvSpPr>
          <p:cNvPr id="516" name="Google Shape;516;g1e40e23bd25_0_1147">
            <a:extLst>
              <a:ext uri="{FF2B5EF4-FFF2-40B4-BE49-F238E27FC236}">
                <a16:creationId xmlns:a16="http://schemas.microsoft.com/office/drawing/2014/main" id="{872CB376-265E-971C-84D8-62349AECD5BC}"/>
              </a:ext>
            </a:extLst>
          </p:cNvPr>
          <p:cNvSpPr/>
          <p:nvPr/>
        </p:nvSpPr>
        <p:spPr>
          <a:xfrm>
            <a:off x="2153475" y="2548325"/>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SBD</a:t>
            </a:r>
            <a:endParaRPr sz="900" i="0" u="none" strike="noStrike" cap="none">
              <a:solidFill>
                <a:srgbClr val="000000"/>
              </a:solidFill>
              <a:latin typeface="Lato"/>
              <a:ea typeface="Lato"/>
              <a:cs typeface="Lato"/>
              <a:sym typeface="Lato"/>
            </a:endParaRPr>
          </a:p>
        </p:txBody>
      </p:sp>
      <p:sp>
        <p:nvSpPr>
          <p:cNvPr id="517" name="Google Shape;517;g1e40e23bd25_0_1147">
            <a:extLst>
              <a:ext uri="{FF2B5EF4-FFF2-40B4-BE49-F238E27FC236}">
                <a16:creationId xmlns:a16="http://schemas.microsoft.com/office/drawing/2014/main" id="{6931E7B1-78DF-9CD6-F826-9C8581B9E4FD}"/>
              </a:ext>
            </a:extLst>
          </p:cNvPr>
          <p:cNvSpPr/>
          <p:nvPr/>
        </p:nvSpPr>
        <p:spPr>
          <a:xfrm>
            <a:off x="3577072" y="2548325"/>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FIS</a:t>
            </a:r>
            <a:endParaRPr sz="900" i="0" u="none" strike="noStrike" cap="none">
              <a:solidFill>
                <a:srgbClr val="000000"/>
              </a:solidFill>
              <a:latin typeface="Lato"/>
              <a:ea typeface="Lato"/>
              <a:cs typeface="Lato"/>
              <a:sym typeface="Lato"/>
            </a:endParaRPr>
          </a:p>
        </p:txBody>
      </p:sp>
      <p:sp>
        <p:nvSpPr>
          <p:cNvPr id="518" name="Google Shape;518;g1e40e23bd25_0_1147">
            <a:extLst>
              <a:ext uri="{FF2B5EF4-FFF2-40B4-BE49-F238E27FC236}">
                <a16:creationId xmlns:a16="http://schemas.microsoft.com/office/drawing/2014/main" id="{2378E291-F762-3609-D9BB-41E975F8715D}"/>
              </a:ext>
            </a:extLst>
          </p:cNvPr>
          <p:cNvSpPr/>
          <p:nvPr/>
        </p:nvSpPr>
        <p:spPr>
          <a:xfrm>
            <a:off x="1563075" y="2181375"/>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R2R Deployments</a:t>
            </a:r>
            <a:endParaRPr sz="1500" b="0" i="0" u="none" strike="noStrike" cap="none">
              <a:solidFill>
                <a:srgbClr val="000000"/>
              </a:solidFill>
              <a:latin typeface="Arial"/>
              <a:ea typeface="Arial"/>
              <a:cs typeface="Arial"/>
              <a:sym typeface="Arial"/>
            </a:endParaRPr>
          </a:p>
        </p:txBody>
      </p:sp>
      <p:sp>
        <p:nvSpPr>
          <p:cNvPr id="519" name="Google Shape;519;g1e40e23bd25_0_1147">
            <a:extLst>
              <a:ext uri="{FF2B5EF4-FFF2-40B4-BE49-F238E27FC236}">
                <a16:creationId xmlns:a16="http://schemas.microsoft.com/office/drawing/2014/main" id="{C8A2450F-38A5-2839-B740-A50ADF476C85}"/>
              </a:ext>
            </a:extLst>
          </p:cNvPr>
          <p:cNvSpPr/>
          <p:nvPr/>
        </p:nvSpPr>
        <p:spPr>
          <a:xfrm>
            <a:off x="33522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0" name="Google Shape;520;g1e40e23bd25_0_1147">
            <a:extLst>
              <a:ext uri="{FF2B5EF4-FFF2-40B4-BE49-F238E27FC236}">
                <a16:creationId xmlns:a16="http://schemas.microsoft.com/office/drawing/2014/main" id="{C8386F6E-9296-39E7-A9A2-36E048425CB5}"/>
              </a:ext>
            </a:extLst>
          </p:cNvPr>
          <p:cNvSpPr/>
          <p:nvPr/>
        </p:nvSpPr>
        <p:spPr>
          <a:xfrm>
            <a:off x="44461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1" name="Google Shape;521;g1e40e23bd25_0_1147">
            <a:extLst>
              <a:ext uri="{FF2B5EF4-FFF2-40B4-BE49-F238E27FC236}">
                <a16:creationId xmlns:a16="http://schemas.microsoft.com/office/drawing/2014/main" id="{33AF0E73-8D59-4C4B-90DF-E0D3EB05331A}"/>
              </a:ext>
            </a:extLst>
          </p:cNvPr>
          <p:cNvSpPr/>
          <p:nvPr/>
        </p:nvSpPr>
        <p:spPr>
          <a:xfrm>
            <a:off x="2630463" y="3537013"/>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Bayer</a:t>
            </a:r>
            <a:endParaRPr sz="900" i="0" u="none" strike="noStrike" cap="none">
              <a:solidFill>
                <a:srgbClr val="000000"/>
              </a:solidFill>
              <a:latin typeface="Lato"/>
              <a:ea typeface="Lato"/>
              <a:cs typeface="Lato"/>
              <a:sym typeface="Lato"/>
            </a:endParaRPr>
          </a:p>
        </p:txBody>
      </p:sp>
      <p:sp>
        <p:nvSpPr>
          <p:cNvPr id="522" name="Google Shape;522;g1e40e23bd25_0_1147">
            <a:extLst>
              <a:ext uri="{FF2B5EF4-FFF2-40B4-BE49-F238E27FC236}">
                <a16:creationId xmlns:a16="http://schemas.microsoft.com/office/drawing/2014/main" id="{58498193-327D-7695-B495-9CF96AA8D46B}"/>
              </a:ext>
            </a:extLst>
          </p:cNvPr>
          <p:cNvSpPr/>
          <p:nvPr/>
        </p:nvSpPr>
        <p:spPr>
          <a:xfrm>
            <a:off x="4054059" y="3537013"/>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800">
                <a:latin typeface="Lato"/>
                <a:ea typeface="Lato"/>
                <a:cs typeface="Lato"/>
                <a:sym typeface="Lato"/>
              </a:rPr>
              <a:t>Whirlpool</a:t>
            </a:r>
            <a:endParaRPr sz="800" i="0" u="none" strike="noStrike" cap="none">
              <a:solidFill>
                <a:srgbClr val="000000"/>
              </a:solidFill>
              <a:latin typeface="Lato"/>
              <a:ea typeface="Lato"/>
              <a:cs typeface="Lato"/>
              <a:sym typeface="Lato"/>
            </a:endParaRPr>
          </a:p>
        </p:txBody>
      </p:sp>
      <p:sp>
        <p:nvSpPr>
          <p:cNvPr id="523" name="Google Shape;523;g1e40e23bd25_0_1147">
            <a:extLst>
              <a:ext uri="{FF2B5EF4-FFF2-40B4-BE49-F238E27FC236}">
                <a16:creationId xmlns:a16="http://schemas.microsoft.com/office/drawing/2014/main" id="{2E7E4392-C5E5-6E8C-C53B-9EDD64D50630}"/>
              </a:ext>
            </a:extLst>
          </p:cNvPr>
          <p:cNvSpPr/>
          <p:nvPr/>
        </p:nvSpPr>
        <p:spPr>
          <a:xfrm>
            <a:off x="1563075" y="3170063"/>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O2C  Deployments</a:t>
            </a:r>
            <a:endParaRPr sz="1500" b="0" i="0" u="none" strike="noStrike" cap="none">
              <a:solidFill>
                <a:srgbClr val="000000"/>
              </a:solidFill>
              <a:latin typeface="Arial"/>
              <a:ea typeface="Arial"/>
              <a:cs typeface="Arial"/>
              <a:sym typeface="Arial"/>
            </a:endParaRPr>
          </a:p>
        </p:txBody>
      </p:sp>
      <p:sp>
        <p:nvSpPr>
          <p:cNvPr id="524" name="Google Shape;524;g1e40e23bd25_0_1147">
            <a:extLst>
              <a:ext uri="{FF2B5EF4-FFF2-40B4-BE49-F238E27FC236}">
                <a16:creationId xmlns:a16="http://schemas.microsoft.com/office/drawing/2014/main" id="{CDF8BC8A-CB8F-E7D7-196D-AE584A42B91A}"/>
              </a:ext>
            </a:extLst>
          </p:cNvPr>
          <p:cNvSpPr/>
          <p:nvPr/>
        </p:nvSpPr>
        <p:spPr>
          <a:xfrm>
            <a:off x="38292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5" name="Google Shape;525;g1e40e23bd25_0_1147">
            <a:extLst>
              <a:ext uri="{FF2B5EF4-FFF2-40B4-BE49-F238E27FC236}">
                <a16:creationId xmlns:a16="http://schemas.microsoft.com/office/drawing/2014/main" id="{2FDDDE2D-F904-E58D-C6DC-668A6B3B8AAA}"/>
              </a:ext>
            </a:extLst>
          </p:cNvPr>
          <p:cNvSpPr/>
          <p:nvPr/>
        </p:nvSpPr>
        <p:spPr>
          <a:xfrm>
            <a:off x="49231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6" name="Google Shape;526;g1e40e23bd25_0_1147">
            <a:extLst>
              <a:ext uri="{FF2B5EF4-FFF2-40B4-BE49-F238E27FC236}">
                <a16:creationId xmlns:a16="http://schemas.microsoft.com/office/drawing/2014/main" id="{2B0EFB37-7A20-4064-CA23-CEBB6E705AE8}"/>
              </a:ext>
            </a:extLst>
          </p:cNvPr>
          <p:cNvSpPr txBox="1"/>
          <p:nvPr/>
        </p:nvSpPr>
        <p:spPr>
          <a:xfrm>
            <a:off x="1348750" y="4234975"/>
            <a:ext cx="6546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Tahoma"/>
                <a:ea typeface="Tahoma"/>
                <a:cs typeface="Tahoma"/>
                <a:sym typeface="Tahoma"/>
              </a:rPr>
              <a:t>*</a:t>
            </a:r>
            <a:r>
              <a:rPr lang="en" sz="1200">
                <a:solidFill>
                  <a:schemeClr val="dk1"/>
                </a:solidFill>
                <a:latin typeface="Tahoma"/>
                <a:ea typeface="Tahoma"/>
                <a:cs typeface="Tahoma"/>
                <a:sym typeface="Tahoma"/>
              </a:rPr>
              <a:t> Above timelines are tentative at this point; will be refined as we proceed with the program.  </a:t>
            </a:r>
            <a:endParaRPr sz="1200">
              <a:solidFill>
                <a:schemeClr val="dk1"/>
              </a:solidFill>
              <a:latin typeface="Tahoma"/>
              <a:ea typeface="Tahoma"/>
              <a:cs typeface="Tahoma"/>
              <a:sym typeface="Tahoma"/>
            </a:endParaRPr>
          </a:p>
        </p:txBody>
      </p:sp>
    </p:spTree>
    <p:extLst>
      <p:ext uri="{BB962C8B-B14F-4D97-AF65-F5344CB8AC3E}">
        <p14:creationId xmlns:p14="http://schemas.microsoft.com/office/powerpoint/2010/main" val="3395635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530">
          <a:extLst>
            <a:ext uri="{FF2B5EF4-FFF2-40B4-BE49-F238E27FC236}">
              <a16:creationId xmlns:a16="http://schemas.microsoft.com/office/drawing/2014/main" id="{0C73C861-8A79-A9A4-189A-9A4C9CB1207E}"/>
            </a:ext>
          </a:extLst>
        </p:cNvPr>
        <p:cNvGrpSpPr/>
        <p:nvPr/>
      </p:nvGrpSpPr>
      <p:grpSpPr>
        <a:xfrm>
          <a:off x="0" y="0"/>
          <a:ext cx="0" cy="0"/>
          <a:chOff x="0" y="0"/>
          <a:chExt cx="0" cy="0"/>
        </a:xfrm>
      </p:grpSpPr>
      <p:sp>
        <p:nvSpPr>
          <p:cNvPr id="531" name="Google Shape;531;g289fdb9218f_2_3">
            <a:extLst>
              <a:ext uri="{FF2B5EF4-FFF2-40B4-BE49-F238E27FC236}">
                <a16:creationId xmlns:a16="http://schemas.microsoft.com/office/drawing/2014/main" id="{EAF7CC65-A932-FBB2-3BF9-E6D73209DC75}"/>
              </a:ext>
            </a:extLst>
          </p:cNvPr>
          <p:cNvSpPr txBox="1">
            <a:spLocks noGrp="1"/>
          </p:cNvSpPr>
          <p:nvPr>
            <p:ph type="title"/>
          </p:nvPr>
        </p:nvSpPr>
        <p:spPr>
          <a:xfrm>
            <a:off x="3552100" y="1970400"/>
            <a:ext cx="3839400" cy="2476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556"/>
              <a:buNone/>
            </a:pPr>
            <a:r>
              <a:rPr lang="en" b="1"/>
              <a:t>Action Items and Next Steps </a:t>
            </a:r>
            <a:endParaRPr sz="1400" b="1"/>
          </a:p>
        </p:txBody>
      </p:sp>
      <p:pic>
        <p:nvPicPr>
          <p:cNvPr id="532" name="Google Shape;532;g289fdb9218f_2_3">
            <a:extLst>
              <a:ext uri="{FF2B5EF4-FFF2-40B4-BE49-F238E27FC236}">
                <a16:creationId xmlns:a16="http://schemas.microsoft.com/office/drawing/2014/main" id="{560E1F31-F4D2-125F-B512-F04B0866DE6E}"/>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19343855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DF124971-FB7A-1278-B1B3-B53472838BDE}"/>
            </a:ext>
          </a:extLst>
        </p:cNvPr>
        <p:cNvGrpSpPr/>
        <p:nvPr/>
      </p:nvGrpSpPr>
      <p:grpSpPr>
        <a:xfrm>
          <a:off x="0" y="0"/>
          <a:ext cx="0" cy="0"/>
          <a:chOff x="0" y="0"/>
          <a:chExt cx="0" cy="0"/>
        </a:xfrm>
      </p:grpSpPr>
      <p:sp>
        <p:nvSpPr>
          <p:cNvPr id="537" name="Google Shape;537;g32c08df7a2f_0_776">
            <a:extLst>
              <a:ext uri="{FF2B5EF4-FFF2-40B4-BE49-F238E27FC236}">
                <a16:creationId xmlns:a16="http://schemas.microsoft.com/office/drawing/2014/main" id="{97E7A1B9-EC4D-396D-1A83-B3D8700D0615}"/>
              </a:ext>
            </a:extLst>
          </p:cNvPr>
          <p:cNvSpPr txBox="1">
            <a:spLocks noGrp="1"/>
          </p:cNvSpPr>
          <p:nvPr>
            <p:ph type="title"/>
          </p:nvPr>
        </p:nvSpPr>
        <p:spPr>
          <a:xfrm>
            <a:off x="424225" y="395025"/>
            <a:ext cx="5268000" cy="4749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Next Steps</a:t>
            </a:r>
            <a:endParaRPr sz="2600" b="1">
              <a:solidFill>
                <a:srgbClr val="020A51"/>
              </a:solidFill>
              <a:latin typeface="Ubuntu"/>
              <a:ea typeface="Ubuntu"/>
              <a:cs typeface="Ubuntu"/>
              <a:sym typeface="Ubuntu"/>
            </a:endParaRPr>
          </a:p>
        </p:txBody>
      </p:sp>
      <p:sp>
        <p:nvSpPr>
          <p:cNvPr id="538" name="Google Shape;538;g32c08df7a2f_0_776">
            <a:extLst>
              <a:ext uri="{FF2B5EF4-FFF2-40B4-BE49-F238E27FC236}">
                <a16:creationId xmlns:a16="http://schemas.microsoft.com/office/drawing/2014/main" id="{FB72FF49-6CB7-06F5-C460-E84B33EA1FB6}"/>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126</a:t>
            </a:fld>
            <a:endParaRPr/>
          </a:p>
        </p:txBody>
      </p:sp>
      <p:pic>
        <p:nvPicPr>
          <p:cNvPr id="539" name="Google Shape;539;g32c08df7a2f_0_776">
            <a:extLst>
              <a:ext uri="{FF2B5EF4-FFF2-40B4-BE49-F238E27FC236}">
                <a16:creationId xmlns:a16="http://schemas.microsoft.com/office/drawing/2014/main" id="{85DE2A01-682F-581D-E98B-2BB1CD93CAA5}"/>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graphicFrame>
        <p:nvGraphicFramePr>
          <p:cNvPr id="540" name="Google Shape;540;g32c08df7a2f_0_776">
            <a:extLst>
              <a:ext uri="{FF2B5EF4-FFF2-40B4-BE49-F238E27FC236}">
                <a16:creationId xmlns:a16="http://schemas.microsoft.com/office/drawing/2014/main" id="{DF91CBB6-1245-504F-E707-280E060D3782}"/>
              </a:ext>
            </a:extLst>
          </p:cNvPr>
          <p:cNvGraphicFramePr/>
          <p:nvPr/>
        </p:nvGraphicFramePr>
        <p:xfrm>
          <a:off x="429150" y="1108538"/>
          <a:ext cx="3000000" cy="3000000"/>
        </p:xfrm>
        <a:graphic>
          <a:graphicData uri="http://schemas.openxmlformats.org/drawingml/2006/table">
            <a:tbl>
              <a:tblPr bandRow="1">
                <a:noFill/>
                <a:tableStyleId>{5342E76C-094B-419B-B42E-AED802BB35B9}</a:tableStyleId>
              </a:tblPr>
              <a:tblGrid>
                <a:gridCol w="609575">
                  <a:extLst>
                    <a:ext uri="{9D8B030D-6E8A-4147-A177-3AD203B41FA5}">
                      <a16:colId xmlns:a16="http://schemas.microsoft.com/office/drawing/2014/main" val="20000"/>
                    </a:ext>
                  </a:extLst>
                </a:gridCol>
                <a:gridCol w="3760025">
                  <a:extLst>
                    <a:ext uri="{9D8B030D-6E8A-4147-A177-3AD203B41FA5}">
                      <a16:colId xmlns:a16="http://schemas.microsoft.com/office/drawing/2014/main" val="20001"/>
                    </a:ext>
                  </a:extLst>
                </a:gridCol>
                <a:gridCol w="2368875">
                  <a:extLst>
                    <a:ext uri="{9D8B030D-6E8A-4147-A177-3AD203B41FA5}">
                      <a16:colId xmlns:a16="http://schemas.microsoft.com/office/drawing/2014/main" val="20002"/>
                    </a:ext>
                  </a:extLst>
                </a:gridCol>
                <a:gridCol w="1329550">
                  <a:extLst>
                    <a:ext uri="{9D8B030D-6E8A-4147-A177-3AD203B41FA5}">
                      <a16:colId xmlns:a16="http://schemas.microsoft.com/office/drawing/2014/main" val="20003"/>
                    </a:ext>
                  </a:extLst>
                </a:gridCol>
              </a:tblGrid>
              <a:tr h="438625">
                <a:tc>
                  <a:txBody>
                    <a:bodyPr/>
                    <a:lstStyle/>
                    <a:p>
                      <a:pPr marL="0" marR="0" lvl="0" indent="0" algn="ctr"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Item</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Owner</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Target Date</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0"/>
                  </a:ext>
                </a:extLst>
              </a:tr>
              <a:tr h="402025">
                <a:tc>
                  <a:txBody>
                    <a:bodyPr/>
                    <a:lstStyle/>
                    <a:p>
                      <a:pPr marL="0" lvl="0" indent="0" algn="l" rtl="0">
                        <a:spcBef>
                          <a:spcPts val="0"/>
                        </a:spcBef>
                        <a:spcAft>
                          <a:spcPts val="0"/>
                        </a:spcAft>
                        <a:buNone/>
                      </a:pPr>
                      <a:r>
                        <a:rPr lang="en" sz="1200">
                          <a:latin typeface="Ubuntu"/>
                          <a:ea typeface="Ubuntu"/>
                          <a:cs typeface="Ubuntu"/>
                          <a:sym typeface="Ubuntu"/>
                        </a:rPr>
                        <a:t>1</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Immediate focus is to take the POCs to a closure - Email Ingestion, Power BI Integration and Gen AI</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Accelerate team with inputs from Accenture</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TBD</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29425">
                <a:tc>
                  <a:txBody>
                    <a:bodyPr/>
                    <a:lstStyle/>
                    <a:p>
                      <a:pPr marL="0" lvl="0" indent="0" algn="l" rtl="0">
                        <a:spcBef>
                          <a:spcPts val="0"/>
                        </a:spcBef>
                        <a:spcAft>
                          <a:spcPts val="0"/>
                        </a:spcAft>
                        <a:buNone/>
                      </a:pPr>
                      <a:r>
                        <a:rPr lang="en" sz="1200">
                          <a:latin typeface="Ubuntu"/>
                          <a:ea typeface="Ubuntu"/>
                          <a:cs typeface="Ubuntu"/>
                          <a:sym typeface="Ubuntu"/>
                        </a:rPr>
                        <a:t>2</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Server Sizing exercise </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Both teams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ASAP</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6900">
                <a:tc>
                  <a:txBody>
                    <a:bodyPr/>
                    <a:lstStyle/>
                    <a:p>
                      <a:pPr marL="0" lvl="0" indent="0" algn="l" rtl="0">
                        <a:spcBef>
                          <a:spcPts val="0"/>
                        </a:spcBef>
                        <a:spcAft>
                          <a:spcPts val="0"/>
                        </a:spcAft>
                        <a:buNone/>
                      </a:pPr>
                      <a:r>
                        <a:rPr lang="en" sz="1200">
                          <a:latin typeface="Ubuntu"/>
                          <a:ea typeface="Ubuntu"/>
                          <a:cs typeface="Ubuntu"/>
                          <a:sym typeface="Ubuntu"/>
                        </a:rPr>
                        <a:t>3</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Resolving Performance Test issues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Accenture team supported by the Accelerate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TBD</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70575">
                <a:tc>
                  <a:txBody>
                    <a:bodyPr/>
                    <a:lstStyle/>
                    <a:p>
                      <a:pPr marL="0" lvl="0" indent="0" algn="l" rtl="0">
                        <a:spcBef>
                          <a:spcPts val="0"/>
                        </a:spcBef>
                        <a:spcAft>
                          <a:spcPts val="0"/>
                        </a:spcAft>
                        <a:buNone/>
                      </a:pPr>
                      <a:r>
                        <a:rPr lang="en" sz="1200">
                          <a:latin typeface="Ubuntu"/>
                          <a:ea typeface="Ubuntu"/>
                          <a:cs typeface="Ubuntu"/>
                          <a:sym typeface="Ubuntu"/>
                        </a:rPr>
                        <a:t>4</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Resolving open items from the Security Audit</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Appian teams in discussion with the Accenture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ASAP</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70575">
                <a:tc>
                  <a:txBody>
                    <a:bodyPr/>
                    <a:lstStyle/>
                    <a:p>
                      <a:pPr marL="0" lvl="0" indent="0" algn="l" rtl="0">
                        <a:spcBef>
                          <a:spcPts val="0"/>
                        </a:spcBef>
                        <a:spcAft>
                          <a:spcPts val="0"/>
                        </a:spcAft>
                        <a:buNone/>
                      </a:pPr>
                      <a:r>
                        <a:rPr lang="en" sz="1200">
                          <a:latin typeface="Ubuntu"/>
                          <a:ea typeface="Ubuntu"/>
                          <a:cs typeface="Ubuntu"/>
                          <a:sym typeface="Ubuntu"/>
                        </a:rPr>
                        <a:t>5</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Design and Implementation guidance for ICR and Journal Processing modules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Accelerate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Ongoing</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016976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44">
          <a:extLst>
            <a:ext uri="{FF2B5EF4-FFF2-40B4-BE49-F238E27FC236}">
              <a16:creationId xmlns:a16="http://schemas.microsoft.com/office/drawing/2014/main" id="{2B7BA269-F95A-9CC8-0FBF-E91A0553B454}"/>
            </a:ext>
          </a:extLst>
        </p:cNvPr>
        <p:cNvGrpSpPr/>
        <p:nvPr/>
      </p:nvGrpSpPr>
      <p:grpSpPr>
        <a:xfrm>
          <a:off x="0" y="0"/>
          <a:ext cx="0" cy="0"/>
          <a:chOff x="0" y="0"/>
          <a:chExt cx="0" cy="0"/>
        </a:xfrm>
      </p:grpSpPr>
      <p:sp>
        <p:nvSpPr>
          <p:cNvPr id="545" name="Google Shape;545;p58">
            <a:extLst>
              <a:ext uri="{FF2B5EF4-FFF2-40B4-BE49-F238E27FC236}">
                <a16:creationId xmlns:a16="http://schemas.microsoft.com/office/drawing/2014/main" id="{9E35123C-E98E-FF54-19C4-C438D1AA3128}"/>
              </a:ext>
            </a:extLst>
          </p:cNvPr>
          <p:cNvSpPr txBox="1">
            <a:spLocks noGrp="1"/>
          </p:cNvSpPr>
          <p:nvPr>
            <p:ph type="title"/>
          </p:nvPr>
        </p:nvSpPr>
        <p:spPr>
          <a:xfrm>
            <a:off x="1097280" y="3634740"/>
            <a:ext cx="6858000" cy="548700"/>
          </a:xfrm>
          <a:prstGeom prst="rect">
            <a:avLst/>
          </a:prstGeom>
          <a:noFill/>
          <a:ln>
            <a:noFill/>
          </a:ln>
        </p:spPr>
        <p:txBody>
          <a:bodyPr spcFirstLastPara="1" wrap="square" lIns="68575" tIns="34275" rIns="68575" bIns="34275" anchor="t" anchorCtr="0">
            <a:normAutofit/>
          </a:bodyPr>
          <a:lstStyle/>
          <a:p>
            <a:pPr marL="0" lvl="0" indent="0" algn="ctr" rtl="0">
              <a:lnSpc>
                <a:spcPct val="100000"/>
              </a:lnSpc>
              <a:spcBef>
                <a:spcPts val="0"/>
              </a:spcBef>
              <a:spcAft>
                <a:spcPts val="0"/>
              </a:spcAft>
              <a:buSzPts val="1400"/>
              <a:buNone/>
            </a:pPr>
            <a:r>
              <a:rPr lang="en"/>
              <a:t>The leader in low-code automation.</a:t>
            </a:r>
            <a:endParaRPr/>
          </a:p>
        </p:txBody>
      </p:sp>
      <p:sp>
        <p:nvSpPr>
          <p:cNvPr id="546" name="Google Shape;546;p58">
            <a:extLst>
              <a:ext uri="{FF2B5EF4-FFF2-40B4-BE49-F238E27FC236}">
                <a16:creationId xmlns:a16="http://schemas.microsoft.com/office/drawing/2014/main" id="{838AEA27-7D17-0C80-40BC-511DDDA63E63}"/>
              </a:ext>
            </a:extLst>
          </p:cNvPr>
          <p:cNvSpPr txBox="1">
            <a:spLocks noGrp="1"/>
          </p:cNvSpPr>
          <p:nvPr>
            <p:ph type="body" idx="1"/>
          </p:nvPr>
        </p:nvSpPr>
        <p:spPr>
          <a:xfrm>
            <a:off x="1097279" y="762000"/>
            <a:ext cx="6858000" cy="6858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800"/>
              </a:spcBef>
              <a:spcAft>
                <a:spcPts val="0"/>
              </a:spcAft>
              <a:buSzPts val="2800"/>
              <a:buNone/>
            </a:pPr>
            <a:r>
              <a:rPr lang="en"/>
              <a:t>Thank You!</a:t>
            </a:r>
            <a:endParaRPr/>
          </a:p>
        </p:txBody>
      </p:sp>
    </p:spTree>
    <p:extLst>
      <p:ext uri="{BB962C8B-B14F-4D97-AF65-F5344CB8AC3E}">
        <p14:creationId xmlns:p14="http://schemas.microsoft.com/office/powerpoint/2010/main" val="19643535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483">
          <a:extLst>
            <a:ext uri="{FF2B5EF4-FFF2-40B4-BE49-F238E27FC236}">
              <a16:creationId xmlns:a16="http://schemas.microsoft.com/office/drawing/2014/main" id="{642A2257-70BD-E860-7BDE-2A984AE43B86}"/>
            </a:ext>
          </a:extLst>
        </p:cNvPr>
        <p:cNvGrpSpPr/>
        <p:nvPr/>
      </p:nvGrpSpPr>
      <p:grpSpPr>
        <a:xfrm>
          <a:off x="0" y="0"/>
          <a:ext cx="0" cy="0"/>
          <a:chOff x="0" y="0"/>
          <a:chExt cx="0" cy="0"/>
        </a:xfrm>
      </p:grpSpPr>
      <p:sp>
        <p:nvSpPr>
          <p:cNvPr id="484" name="Google Shape;484;g3269133c8aa_0_0">
            <a:extLst>
              <a:ext uri="{FF2B5EF4-FFF2-40B4-BE49-F238E27FC236}">
                <a16:creationId xmlns:a16="http://schemas.microsoft.com/office/drawing/2014/main" id="{69BEC5A7-8757-4C1E-9418-B647641EB96B}"/>
              </a:ext>
            </a:extLst>
          </p:cNvPr>
          <p:cNvSpPr txBox="1">
            <a:spLocks noGrp="1"/>
          </p:cNvSpPr>
          <p:nvPr>
            <p:ph type="title"/>
          </p:nvPr>
        </p:nvSpPr>
        <p:spPr>
          <a:xfrm>
            <a:off x="277625" y="248875"/>
            <a:ext cx="8153100" cy="45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30"/>
              <a:buFont typeface="Tahoma"/>
              <a:buNone/>
            </a:pPr>
            <a:r>
              <a:rPr lang="en" sz="2420" b="1"/>
              <a:t>Forward-looking Focus Areas</a:t>
            </a:r>
            <a:endParaRPr sz="2420" b="1"/>
          </a:p>
        </p:txBody>
      </p:sp>
      <p:sp>
        <p:nvSpPr>
          <p:cNvPr id="485" name="Google Shape;485;g3269133c8aa_0_0">
            <a:extLst>
              <a:ext uri="{FF2B5EF4-FFF2-40B4-BE49-F238E27FC236}">
                <a16:creationId xmlns:a16="http://schemas.microsoft.com/office/drawing/2014/main" id="{2BE6EDD8-BD95-320B-76B8-5CA8D6D3B436}"/>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128</a:t>
            </a:fld>
            <a:endParaRPr/>
          </a:p>
        </p:txBody>
      </p:sp>
      <p:pic>
        <p:nvPicPr>
          <p:cNvPr id="486" name="Google Shape;486;g3269133c8aa_0_0">
            <a:extLst>
              <a:ext uri="{FF2B5EF4-FFF2-40B4-BE49-F238E27FC236}">
                <a16:creationId xmlns:a16="http://schemas.microsoft.com/office/drawing/2014/main" id="{F9556873-1106-14D5-DE40-4243591CD86C}"/>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graphicFrame>
        <p:nvGraphicFramePr>
          <p:cNvPr id="487" name="Google Shape;487;g3269133c8aa_0_0">
            <a:extLst>
              <a:ext uri="{FF2B5EF4-FFF2-40B4-BE49-F238E27FC236}">
                <a16:creationId xmlns:a16="http://schemas.microsoft.com/office/drawing/2014/main" id="{7B9967A5-8F69-8BD3-3826-17645B3CA917}"/>
              </a:ext>
            </a:extLst>
          </p:cNvPr>
          <p:cNvGraphicFramePr/>
          <p:nvPr/>
        </p:nvGraphicFramePr>
        <p:xfrm>
          <a:off x="429150" y="945238"/>
          <a:ext cx="8121125" cy="3471375"/>
        </p:xfrm>
        <a:graphic>
          <a:graphicData uri="http://schemas.openxmlformats.org/drawingml/2006/table">
            <a:tbl>
              <a:tblPr bandRow="1">
                <a:noFill/>
                <a:tableStyleId>{5342E76C-094B-419B-B42E-AED802BB35B9}</a:tableStyleId>
              </a:tblPr>
              <a:tblGrid>
                <a:gridCol w="433975">
                  <a:extLst>
                    <a:ext uri="{9D8B030D-6E8A-4147-A177-3AD203B41FA5}">
                      <a16:colId xmlns:a16="http://schemas.microsoft.com/office/drawing/2014/main" val="20000"/>
                    </a:ext>
                  </a:extLst>
                </a:gridCol>
                <a:gridCol w="2916525">
                  <a:extLst>
                    <a:ext uri="{9D8B030D-6E8A-4147-A177-3AD203B41FA5}">
                      <a16:colId xmlns:a16="http://schemas.microsoft.com/office/drawing/2014/main" val="20001"/>
                    </a:ext>
                  </a:extLst>
                </a:gridCol>
                <a:gridCol w="4770625">
                  <a:extLst>
                    <a:ext uri="{9D8B030D-6E8A-4147-A177-3AD203B41FA5}">
                      <a16:colId xmlns:a16="http://schemas.microsoft.com/office/drawing/2014/main" val="20002"/>
                    </a:ext>
                  </a:extLst>
                </a:gridCol>
              </a:tblGrid>
              <a:tr h="347025">
                <a:tc>
                  <a:txBody>
                    <a:bodyPr/>
                    <a:lstStyle/>
                    <a:p>
                      <a:pPr marL="0" marR="0" lvl="0" indent="0" algn="l" rtl="0">
                        <a:lnSpc>
                          <a:spcPct val="115000"/>
                        </a:lnSpc>
                        <a:spcBef>
                          <a:spcPts val="0"/>
                        </a:spcBef>
                        <a:spcAft>
                          <a:spcPts val="0"/>
                        </a:spcAft>
                        <a:buNone/>
                      </a:pPr>
                      <a:r>
                        <a:rPr lang="en" sz="1200" b="1">
                          <a:solidFill>
                            <a:srgbClr val="2322F0"/>
                          </a:solidFill>
                          <a:latin typeface="Ubuntu"/>
                          <a:ea typeface="Ubuntu"/>
                          <a:cs typeface="Ubuntu"/>
                          <a:sym typeface="Ubuntu"/>
                        </a:rPr>
                        <a:t>#</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l"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Focus Area</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Description</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0"/>
                  </a:ext>
                </a:extLst>
              </a:tr>
              <a:tr h="347150">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1</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Multi tenancy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Enhancements to the Cloning utility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47150">
                <a:tc>
                  <a:txBody>
                    <a:bodyPr/>
                    <a:lstStyle/>
                    <a:p>
                      <a:pPr marL="0" lvl="0" indent="0" algn="l" rtl="0">
                        <a:spcBef>
                          <a:spcPts val="0"/>
                        </a:spcBef>
                        <a:spcAft>
                          <a:spcPts val="0"/>
                        </a:spcAft>
                        <a:buNone/>
                      </a:pPr>
                      <a:r>
                        <a:rPr lang="en" sz="1000">
                          <a:latin typeface="Ubuntu"/>
                          <a:ea typeface="Ubuntu"/>
                          <a:cs typeface="Ubuntu"/>
                          <a:sym typeface="Ubuntu"/>
                        </a:rPr>
                        <a:t>2</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Performance Improvement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000">
                          <a:latin typeface="Ubuntu"/>
                          <a:ea typeface="Ubuntu"/>
                          <a:cs typeface="Ubuntu"/>
                          <a:sym typeface="Ubuntu"/>
                        </a:rPr>
                        <a:t>Assist the Accenture Performance Testing  team with their ongoing performance testing activities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47150">
                <a:tc>
                  <a:txBody>
                    <a:bodyPr/>
                    <a:lstStyle/>
                    <a:p>
                      <a:pPr marL="0" lvl="0" indent="0" algn="l" rtl="0">
                        <a:spcBef>
                          <a:spcPts val="0"/>
                        </a:spcBef>
                        <a:spcAft>
                          <a:spcPts val="0"/>
                        </a:spcAft>
                        <a:buNone/>
                      </a:pPr>
                      <a:r>
                        <a:rPr lang="en" sz="1000">
                          <a:latin typeface="Ubuntu"/>
                          <a:ea typeface="Ubuntu"/>
                          <a:cs typeface="Ubuntu"/>
                          <a:sym typeface="Ubuntu"/>
                        </a:rPr>
                        <a:t>3</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Capacity Planning</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Establish server sizing baseline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47150">
                <a:tc>
                  <a:txBody>
                    <a:bodyPr/>
                    <a:lstStyle/>
                    <a:p>
                      <a:pPr marL="0" lvl="0" indent="0" algn="l" rtl="0">
                        <a:spcBef>
                          <a:spcPts val="0"/>
                        </a:spcBef>
                        <a:spcAft>
                          <a:spcPts val="0"/>
                        </a:spcAft>
                        <a:buNone/>
                      </a:pPr>
                      <a:r>
                        <a:rPr lang="en" sz="1000">
                          <a:latin typeface="Ubuntu"/>
                          <a:ea typeface="Ubuntu"/>
                          <a:cs typeface="Ubuntu"/>
                          <a:sym typeface="Ubuntu"/>
                        </a:rPr>
                        <a:t>4</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Security Audit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Closure of issues raised, triaging with the various teams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47150">
                <a:tc>
                  <a:txBody>
                    <a:bodyPr/>
                    <a:lstStyle/>
                    <a:p>
                      <a:pPr marL="0" lvl="0" indent="0" algn="l" rtl="0">
                        <a:spcBef>
                          <a:spcPts val="0"/>
                        </a:spcBef>
                        <a:spcAft>
                          <a:spcPts val="0"/>
                        </a:spcAft>
                        <a:buNone/>
                      </a:pPr>
                      <a:r>
                        <a:rPr lang="en" sz="1000">
                          <a:latin typeface="Ubuntu"/>
                          <a:ea typeface="Ubuntu"/>
                          <a:cs typeface="Ubuntu"/>
                          <a:sym typeface="Ubuntu"/>
                        </a:rPr>
                        <a:t>5</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ICR Design and Implementation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to the team in the development of the Intercompany Reconciliation application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47150">
                <a:tc>
                  <a:txBody>
                    <a:bodyPr/>
                    <a:lstStyle/>
                    <a:p>
                      <a:pPr marL="0" lvl="0" indent="0" algn="l" rtl="0">
                        <a:spcBef>
                          <a:spcPts val="0"/>
                        </a:spcBef>
                        <a:spcAft>
                          <a:spcPts val="0"/>
                        </a:spcAft>
                        <a:buNone/>
                      </a:pPr>
                      <a:r>
                        <a:rPr lang="en" sz="1000">
                          <a:latin typeface="Ubuntu"/>
                          <a:ea typeface="Ubuntu"/>
                          <a:cs typeface="Ubuntu"/>
                          <a:sym typeface="Ubuntu"/>
                        </a:rPr>
                        <a:t>6</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Journal Processing design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Review and support of Redesign and redevelopment of this module to make it more flexible and configurable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47150">
                <a:tc>
                  <a:txBody>
                    <a:bodyPr/>
                    <a:lstStyle/>
                    <a:p>
                      <a:pPr marL="0" lvl="0" indent="0" algn="l" rtl="0">
                        <a:spcBef>
                          <a:spcPts val="0"/>
                        </a:spcBef>
                        <a:spcAft>
                          <a:spcPts val="0"/>
                        </a:spcAft>
                        <a:buNone/>
                      </a:pPr>
                      <a:r>
                        <a:rPr lang="en" sz="1000">
                          <a:latin typeface="Ubuntu"/>
                          <a:ea typeface="Ubuntu"/>
                          <a:cs typeface="Ubuntu"/>
                          <a:sym typeface="Ubuntu"/>
                        </a:rPr>
                        <a:t>7</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Go-live support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for the upcoming go-live with SBD, Bayer, RIS, RIS, Whirlpool</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47150">
                <a:tc>
                  <a:txBody>
                    <a:bodyPr/>
                    <a:lstStyle/>
                    <a:p>
                      <a:pPr marL="0" lvl="0" indent="0" algn="l" rtl="0">
                        <a:spcBef>
                          <a:spcPts val="0"/>
                        </a:spcBef>
                        <a:spcAft>
                          <a:spcPts val="0"/>
                        </a:spcAft>
                        <a:buNone/>
                      </a:pPr>
                      <a:r>
                        <a:rPr lang="en" sz="1000">
                          <a:latin typeface="Ubuntu"/>
                          <a:ea typeface="Ubuntu"/>
                          <a:cs typeface="Ubuntu"/>
                          <a:sym typeface="Ubuntu"/>
                        </a:rPr>
                        <a:t>8</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New Feature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on GenAI and Process HQ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47150">
                <a:tc>
                  <a:txBody>
                    <a:bodyPr/>
                    <a:lstStyle/>
                    <a:p>
                      <a:pPr marL="0" lvl="0" indent="0" algn="l" rtl="0">
                        <a:spcBef>
                          <a:spcPts val="0"/>
                        </a:spcBef>
                        <a:spcAft>
                          <a:spcPts val="0"/>
                        </a:spcAft>
                        <a:buNone/>
                      </a:pPr>
                      <a:r>
                        <a:rPr lang="en" sz="1000">
                          <a:latin typeface="Ubuntu"/>
                          <a:ea typeface="Ubuntu"/>
                          <a:cs typeface="Ubuntu"/>
                          <a:sym typeface="Ubuntu"/>
                        </a:rPr>
                        <a:t>9</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Upskilling of the team</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Tech sessions and ad-hoc support to the development team on advanced topics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6428636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491">
          <a:extLst>
            <a:ext uri="{FF2B5EF4-FFF2-40B4-BE49-F238E27FC236}">
              <a16:creationId xmlns:a16="http://schemas.microsoft.com/office/drawing/2014/main" id="{6D009FF7-325A-64FE-1E81-2ACCC5A9FC7A}"/>
            </a:ext>
          </a:extLst>
        </p:cNvPr>
        <p:cNvGrpSpPr/>
        <p:nvPr/>
      </p:nvGrpSpPr>
      <p:grpSpPr>
        <a:xfrm>
          <a:off x="0" y="0"/>
          <a:ext cx="0" cy="0"/>
          <a:chOff x="0" y="0"/>
          <a:chExt cx="0" cy="0"/>
        </a:xfrm>
      </p:grpSpPr>
      <p:sp>
        <p:nvSpPr>
          <p:cNvPr id="492" name="Google Shape;492;g1e40e23bd25_0_1147">
            <a:extLst>
              <a:ext uri="{FF2B5EF4-FFF2-40B4-BE49-F238E27FC236}">
                <a16:creationId xmlns:a16="http://schemas.microsoft.com/office/drawing/2014/main" id="{30DE948F-EF84-E920-2A10-4BC5A1C0497A}"/>
              </a:ext>
            </a:extLst>
          </p:cNvPr>
          <p:cNvSpPr txBox="1">
            <a:spLocks noGrp="1"/>
          </p:cNvSpPr>
          <p:nvPr>
            <p:ph type="title"/>
          </p:nvPr>
        </p:nvSpPr>
        <p:spPr>
          <a:xfrm>
            <a:off x="439800" y="294450"/>
            <a:ext cx="1862400" cy="4749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Roadmap</a:t>
            </a:r>
            <a:r>
              <a:rPr lang="en" sz="1800">
                <a:solidFill>
                  <a:srgbClr val="020A51"/>
                </a:solidFill>
                <a:latin typeface="Ubuntu"/>
                <a:ea typeface="Ubuntu"/>
                <a:cs typeface="Ubuntu"/>
                <a:sym typeface="Ubuntu"/>
              </a:rPr>
              <a:t>*</a:t>
            </a:r>
            <a:r>
              <a:rPr lang="en" sz="2600" b="1">
                <a:solidFill>
                  <a:srgbClr val="020A51"/>
                </a:solidFill>
                <a:latin typeface="Ubuntu"/>
                <a:ea typeface="Ubuntu"/>
                <a:cs typeface="Ubuntu"/>
                <a:sym typeface="Ubuntu"/>
              </a:rPr>
              <a:t> </a:t>
            </a:r>
            <a:endParaRPr sz="2600" b="1">
              <a:solidFill>
                <a:srgbClr val="020A51"/>
              </a:solidFill>
              <a:latin typeface="Ubuntu"/>
              <a:ea typeface="Ubuntu"/>
              <a:cs typeface="Ubuntu"/>
              <a:sym typeface="Ubuntu"/>
            </a:endParaRPr>
          </a:p>
        </p:txBody>
      </p:sp>
      <p:sp>
        <p:nvSpPr>
          <p:cNvPr id="493" name="Google Shape;493;g1e40e23bd25_0_1147">
            <a:extLst>
              <a:ext uri="{FF2B5EF4-FFF2-40B4-BE49-F238E27FC236}">
                <a16:creationId xmlns:a16="http://schemas.microsoft.com/office/drawing/2014/main" id="{E5631AE3-4C22-2E62-3B6A-BDC8830D17A8}"/>
              </a:ext>
            </a:extLst>
          </p:cNvPr>
          <p:cNvSpPr/>
          <p:nvPr/>
        </p:nvSpPr>
        <p:spPr>
          <a:xfrm>
            <a:off x="1563075" y="1126813"/>
            <a:ext cx="1602000" cy="253500"/>
          </a:xfrm>
          <a:prstGeom prst="homePlate">
            <a:avLst>
              <a:gd name="adj" fmla="val 39226"/>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4" name="Google Shape;494;g1e40e23bd25_0_1147">
            <a:extLst>
              <a:ext uri="{FF2B5EF4-FFF2-40B4-BE49-F238E27FC236}">
                <a16:creationId xmlns:a16="http://schemas.microsoft.com/office/drawing/2014/main" id="{665F094E-EB6F-2B2E-F1BD-6C6390AEAE7E}"/>
              </a:ext>
            </a:extLst>
          </p:cNvPr>
          <p:cNvSpPr/>
          <p:nvPr/>
        </p:nvSpPr>
        <p:spPr>
          <a:xfrm>
            <a:off x="3190732" y="1126797"/>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5" name="Google Shape;495;g1e40e23bd25_0_1147">
            <a:extLst>
              <a:ext uri="{FF2B5EF4-FFF2-40B4-BE49-F238E27FC236}">
                <a16:creationId xmlns:a16="http://schemas.microsoft.com/office/drawing/2014/main" id="{88A667CA-3C10-2849-1097-7B310AA78930}"/>
              </a:ext>
            </a:extLst>
          </p:cNvPr>
          <p:cNvSpPr/>
          <p:nvPr/>
        </p:nvSpPr>
        <p:spPr>
          <a:xfrm>
            <a:off x="4614504"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6" name="Google Shape;496;g1e40e23bd25_0_1147">
            <a:extLst>
              <a:ext uri="{FF2B5EF4-FFF2-40B4-BE49-F238E27FC236}">
                <a16:creationId xmlns:a16="http://schemas.microsoft.com/office/drawing/2014/main" id="{5583812C-D778-E495-F54F-A96D417ACB75}"/>
              </a:ext>
            </a:extLst>
          </p:cNvPr>
          <p:cNvSpPr/>
          <p:nvPr/>
        </p:nvSpPr>
        <p:spPr>
          <a:xfrm>
            <a:off x="6038277"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7" name="Google Shape;497;g1e40e23bd25_0_1147">
            <a:extLst>
              <a:ext uri="{FF2B5EF4-FFF2-40B4-BE49-F238E27FC236}">
                <a16:creationId xmlns:a16="http://schemas.microsoft.com/office/drawing/2014/main" id="{B3FEAF0A-1FC3-DBBF-742D-3D7703BFC8EC}"/>
              </a:ext>
            </a:extLst>
          </p:cNvPr>
          <p:cNvSpPr txBox="1"/>
          <p:nvPr/>
        </p:nvSpPr>
        <p:spPr>
          <a:xfrm>
            <a:off x="3467198"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Q2</a:t>
            </a:r>
            <a:endParaRPr sz="1600" b="1" i="0" u="none" strike="noStrike" cap="none">
              <a:solidFill>
                <a:schemeClr val="lt2"/>
              </a:solidFill>
              <a:latin typeface="Arial"/>
              <a:ea typeface="Arial"/>
              <a:cs typeface="Arial"/>
              <a:sym typeface="Arial"/>
            </a:endParaRPr>
          </a:p>
        </p:txBody>
      </p:sp>
      <p:sp>
        <p:nvSpPr>
          <p:cNvPr id="498" name="Google Shape;498;g1e40e23bd25_0_1147">
            <a:extLst>
              <a:ext uri="{FF2B5EF4-FFF2-40B4-BE49-F238E27FC236}">
                <a16:creationId xmlns:a16="http://schemas.microsoft.com/office/drawing/2014/main" id="{9790E5EA-1512-71D6-A9E5-D1F7371141B7}"/>
              </a:ext>
            </a:extLst>
          </p:cNvPr>
          <p:cNvSpPr txBox="1"/>
          <p:nvPr/>
        </p:nvSpPr>
        <p:spPr>
          <a:xfrm>
            <a:off x="4890970"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Q3</a:t>
            </a:r>
            <a:endParaRPr sz="1600" b="1" i="0" u="none" strike="noStrike" cap="none">
              <a:solidFill>
                <a:schemeClr val="lt2"/>
              </a:solidFill>
              <a:latin typeface="Arial"/>
              <a:ea typeface="Arial"/>
              <a:cs typeface="Arial"/>
              <a:sym typeface="Arial"/>
            </a:endParaRPr>
          </a:p>
        </p:txBody>
      </p:sp>
      <p:sp>
        <p:nvSpPr>
          <p:cNvPr id="499" name="Google Shape;499;g1e40e23bd25_0_1147">
            <a:extLst>
              <a:ext uri="{FF2B5EF4-FFF2-40B4-BE49-F238E27FC236}">
                <a16:creationId xmlns:a16="http://schemas.microsoft.com/office/drawing/2014/main" id="{CE5373DE-7347-B003-9B8C-92D9556C8F11}"/>
              </a:ext>
            </a:extLst>
          </p:cNvPr>
          <p:cNvSpPr/>
          <p:nvPr/>
        </p:nvSpPr>
        <p:spPr>
          <a:xfrm>
            <a:off x="2733273"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Mar</a:t>
            </a:r>
            <a:endParaRPr sz="800" b="0" i="1" u="none" strike="noStrike" cap="none">
              <a:solidFill>
                <a:schemeClr val="lt2"/>
              </a:solidFill>
              <a:latin typeface="Arial"/>
              <a:ea typeface="Arial"/>
              <a:cs typeface="Arial"/>
              <a:sym typeface="Arial"/>
            </a:endParaRPr>
          </a:p>
        </p:txBody>
      </p:sp>
      <p:sp>
        <p:nvSpPr>
          <p:cNvPr id="500" name="Google Shape;500;g1e40e23bd25_0_1147">
            <a:extLst>
              <a:ext uri="{FF2B5EF4-FFF2-40B4-BE49-F238E27FC236}">
                <a16:creationId xmlns:a16="http://schemas.microsoft.com/office/drawing/2014/main" id="{D162BBFF-98BC-85C5-68EB-D1A212074C43}"/>
              </a:ext>
            </a:extLst>
          </p:cNvPr>
          <p:cNvSpPr/>
          <p:nvPr/>
        </p:nvSpPr>
        <p:spPr>
          <a:xfrm>
            <a:off x="4217246"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Jun</a:t>
            </a:r>
            <a:endParaRPr sz="800" b="0" i="1" u="none" strike="noStrike" cap="none">
              <a:solidFill>
                <a:schemeClr val="lt2"/>
              </a:solidFill>
              <a:latin typeface="Arial"/>
              <a:ea typeface="Arial"/>
              <a:cs typeface="Arial"/>
              <a:sym typeface="Arial"/>
            </a:endParaRPr>
          </a:p>
        </p:txBody>
      </p:sp>
      <p:sp>
        <p:nvSpPr>
          <p:cNvPr id="501" name="Google Shape;501;g1e40e23bd25_0_1147">
            <a:extLst>
              <a:ext uri="{FF2B5EF4-FFF2-40B4-BE49-F238E27FC236}">
                <a16:creationId xmlns:a16="http://schemas.microsoft.com/office/drawing/2014/main" id="{E05B12B9-2E44-0BED-ECB7-A0CAA8112510}"/>
              </a:ext>
            </a:extLst>
          </p:cNvPr>
          <p:cNvSpPr/>
          <p:nvPr/>
        </p:nvSpPr>
        <p:spPr>
          <a:xfrm>
            <a:off x="5632544"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Sep</a:t>
            </a:r>
            <a:endParaRPr sz="800" b="0" i="1" u="none" strike="noStrike" cap="none">
              <a:solidFill>
                <a:schemeClr val="lt2"/>
              </a:solidFill>
              <a:latin typeface="Arial"/>
              <a:ea typeface="Arial"/>
              <a:cs typeface="Arial"/>
              <a:sym typeface="Arial"/>
            </a:endParaRPr>
          </a:p>
        </p:txBody>
      </p:sp>
      <p:sp>
        <p:nvSpPr>
          <p:cNvPr id="502" name="Google Shape;502;g1e40e23bd25_0_1147">
            <a:extLst>
              <a:ext uri="{FF2B5EF4-FFF2-40B4-BE49-F238E27FC236}">
                <a16:creationId xmlns:a16="http://schemas.microsoft.com/office/drawing/2014/main" id="{5DC845C5-F709-CCF1-31F9-DD111C07006F}"/>
              </a:ext>
            </a:extLst>
          </p:cNvPr>
          <p:cNvSpPr/>
          <p:nvPr/>
        </p:nvSpPr>
        <p:spPr>
          <a:xfrm>
            <a:off x="6008969"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Oct</a:t>
            </a:r>
            <a:endParaRPr sz="800" b="0" i="1" u="none" strike="noStrike" cap="none">
              <a:solidFill>
                <a:schemeClr val="lt2"/>
              </a:solidFill>
              <a:latin typeface="Arial"/>
              <a:ea typeface="Arial"/>
              <a:cs typeface="Arial"/>
              <a:sym typeface="Arial"/>
            </a:endParaRPr>
          </a:p>
        </p:txBody>
      </p:sp>
      <p:sp>
        <p:nvSpPr>
          <p:cNvPr id="503" name="Google Shape;503;g1e40e23bd25_0_1147">
            <a:extLst>
              <a:ext uri="{FF2B5EF4-FFF2-40B4-BE49-F238E27FC236}">
                <a16:creationId xmlns:a16="http://schemas.microsoft.com/office/drawing/2014/main" id="{94A7279C-B7FA-4C20-BEB5-C156216CC8AC}"/>
              </a:ext>
            </a:extLst>
          </p:cNvPr>
          <p:cNvSpPr txBox="1"/>
          <p:nvPr/>
        </p:nvSpPr>
        <p:spPr>
          <a:xfrm>
            <a:off x="1954233" y="1115550"/>
            <a:ext cx="870900" cy="27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a:t>
            </a:r>
            <a:r>
              <a:rPr lang="en" sz="900" b="1" i="0" u="none" strike="noStrike" cap="none">
                <a:solidFill>
                  <a:schemeClr val="lt2"/>
                </a:solidFill>
                <a:latin typeface="Lato"/>
                <a:ea typeface="Lato"/>
                <a:cs typeface="Lato"/>
                <a:sym typeface="Lato"/>
              </a:rPr>
              <a:t>Y 2025 Q</a:t>
            </a:r>
            <a:r>
              <a:rPr lang="en" sz="900" b="1">
                <a:solidFill>
                  <a:schemeClr val="lt2"/>
                </a:solidFill>
                <a:latin typeface="Lato"/>
                <a:ea typeface="Lato"/>
                <a:cs typeface="Lato"/>
                <a:sym typeface="Lato"/>
              </a:rPr>
              <a:t>1</a:t>
            </a:r>
            <a:endParaRPr sz="1600" b="1" i="0" u="none" strike="noStrike" cap="none">
              <a:solidFill>
                <a:schemeClr val="lt2"/>
              </a:solidFill>
              <a:latin typeface="Arial"/>
              <a:ea typeface="Arial"/>
              <a:cs typeface="Arial"/>
              <a:sym typeface="Arial"/>
            </a:endParaRPr>
          </a:p>
        </p:txBody>
      </p:sp>
      <p:sp>
        <p:nvSpPr>
          <p:cNvPr id="504" name="Google Shape;504;g1e40e23bd25_0_1147">
            <a:extLst>
              <a:ext uri="{FF2B5EF4-FFF2-40B4-BE49-F238E27FC236}">
                <a16:creationId xmlns:a16="http://schemas.microsoft.com/office/drawing/2014/main" id="{8F1E8272-7746-C86B-BBA6-0FA3FA6151BD}"/>
              </a:ext>
            </a:extLst>
          </p:cNvPr>
          <p:cNvSpPr txBox="1"/>
          <p:nvPr/>
        </p:nvSpPr>
        <p:spPr>
          <a:xfrm>
            <a:off x="6261756" y="1115566"/>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Q4</a:t>
            </a:r>
            <a:endParaRPr sz="1600" b="1" i="0" u="none" strike="noStrike" cap="none">
              <a:solidFill>
                <a:schemeClr val="lt2"/>
              </a:solidFill>
              <a:latin typeface="Arial"/>
              <a:ea typeface="Arial"/>
              <a:cs typeface="Arial"/>
              <a:sym typeface="Arial"/>
            </a:endParaRPr>
          </a:p>
        </p:txBody>
      </p:sp>
      <p:sp>
        <p:nvSpPr>
          <p:cNvPr id="505" name="Google Shape;505;g1e40e23bd25_0_1147">
            <a:extLst>
              <a:ext uri="{FF2B5EF4-FFF2-40B4-BE49-F238E27FC236}">
                <a16:creationId xmlns:a16="http://schemas.microsoft.com/office/drawing/2014/main" id="{494E66EC-36AE-F266-D1E3-2577F1A7EF40}"/>
              </a:ext>
            </a:extLst>
          </p:cNvPr>
          <p:cNvSpPr/>
          <p:nvPr/>
        </p:nvSpPr>
        <p:spPr>
          <a:xfrm>
            <a:off x="1571825"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Jan</a:t>
            </a:r>
            <a:endParaRPr sz="800" b="0" i="1" u="none" strike="noStrike" cap="none">
              <a:solidFill>
                <a:schemeClr val="lt2"/>
              </a:solidFill>
              <a:latin typeface="Arial"/>
              <a:ea typeface="Arial"/>
              <a:cs typeface="Arial"/>
              <a:sym typeface="Arial"/>
            </a:endParaRPr>
          </a:p>
        </p:txBody>
      </p:sp>
      <p:sp>
        <p:nvSpPr>
          <p:cNvPr id="506" name="Google Shape;506;g1e40e23bd25_0_1147">
            <a:extLst>
              <a:ext uri="{FF2B5EF4-FFF2-40B4-BE49-F238E27FC236}">
                <a16:creationId xmlns:a16="http://schemas.microsoft.com/office/drawing/2014/main" id="{2C6CD6CD-2113-E97C-F769-B82593ECD637}"/>
              </a:ext>
            </a:extLst>
          </p:cNvPr>
          <p:cNvSpPr/>
          <p:nvPr/>
        </p:nvSpPr>
        <p:spPr>
          <a:xfrm>
            <a:off x="3190723"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Apr</a:t>
            </a:r>
            <a:endParaRPr sz="800" b="0" i="1" u="none" strike="noStrike" cap="none">
              <a:solidFill>
                <a:schemeClr val="lt2"/>
              </a:solidFill>
              <a:latin typeface="Arial"/>
              <a:ea typeface="Arial"/>
              <a:cs typeface="Arial"/>
              <a:sym typeface="Arial"/>
            </a:endParaRPr>
          </a:p>
        </p:txBody>
      </p:sp>
      <p:sp>
        <p:nvSpPr>
          <p:cNvPr id="507" name="Google Shape;507;g1e40e23bd25_0_1147">
            <a:extLst>
              <a:ext uri="{FF2B5EF4-FFF2-40B4-BE49-F238E27FC236}">
                <a16:creationId xmlns:a16="http://schemas.microsoft.com/office/drawing/2014/main" id="{E0668D86-5E59-BD86-CC2E-EC836B09A004}"/>
              </a:ext>
            </a:extLst>
          </p:cNvPr>
          <p:cNvSpPr/>
          <p:nvPr/>
        </p:nvSpPr>
        <p:spPr>
          <a:xfrm>
            <a:off x="4614496" y="1185501"/>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Jul</a:t>
            </a:r>
            <a:endParaRPr sz="800" b="0" i="1" u="none" strike="noStrike" cap="none">
              <a:solidFill>
                <a:schemeClr val="lt2"/>
              </a:solidFill>
              <a:latin typeface="Arial"/>
              <a:ea typeface="Arial"/>
              <a:cs typeface="Arial"/>
              <a:sym typeface="Arial"/>
            </a:endParaRPr>
          </a:p>
        </p:txBody>
      </p:sp>
      <p:sp>
        <p:nvSpPr>
          <p:cNvPr id="508" name="Google Shape;508;g1e40e23bd25_0_1147">
            <a:extLst>
              <a:ext uri="{FF2B5EF4-FFF2-40B4-BE49-F238E27FC236}">
                <a16:creationId xmlns:a16="http://schemas.microsoft.com/office/drawing/2014/main" id="{7DE5FD6B-64C1-722F-B3C9-7FEB22C08739}"/>
              </a:ext>
            </a:extLst>
          </p:cNvPr>
          <p:cNvSpPr/>
          <p:nvPr/>
        </p:nvSpPr>
        <p:spPr>
          <a:xfrm>
            <a:off x="7015918"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Dec</a:t>
            </a:r>
            <a:endParaRPr sz="800" b="0" i="1" u="none" strike="noStrike" cap="none">
              <a:solidFill>
                <a:schemeClr val="lt2"/>
              </a:solidFill>
              <a:latin typeface="Arial"/>
              <a:ea typeface="Arial"/>
              <a:cs typeface="Arial"/>
              <a:sym typeface="Arial"/>
            </a:endParaRPr>
          </a:p>
        </p:txBody>
      </p:sp>
      <p:sp>
        <p:nvSpPr>
          <p:cNvPr id="509" name="Google Shape;509;g1e40e23bd25_0_1147">
            <a:extLst>
              <a:ext uri="{FF2B5EF4-FFF2-40B4-BE49-F238E27FC236}">
                <a16:creationId xmlns:a16="http://schemas.microsoft.com/office/drawing/2014/main" id="{F6CDCD78-A0B2-B10A-0F08-FD6C4339D726}"/>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129</a:t>
            </a:fld>
            <a:endParaRPr/>
          </a:p>
        </p:txBody>
      </p:sp>
      <p:pic>
        <p:nvPicPr>
          <p:cNvPr id="510" name="Google Shape;510;g1e40e23bd25_0_1147">
            <a:extLst>
              <a:ext uri="{FF2B5EF4-FFF2-40B4-BE49-F238E27FC236}">
                <a16:creationId xmlns:a16="http://schemas.microsoft.com/office/drawing/2014/main" id="{A9936432-2EC0-F8A1-9DA2-52649BF988B3}"/>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511" name="Google Shape;511;g1e40e23bd25_0_1147">
            <a:extLst>
              <a:ext uri="{FF2B5EF4-FFF2-40B4-BE49-F238E27FC236}">
                <a16:creationId xmlns:a16="http://schemas.microsoft.com/office/drawing/2014/main" id="{D6DD92DB-99A8-DE3A-6372-0C928C36D023}"/>
              </a:ext>
            </a:extLst>
          </p:cNvPr>
          <p:cNvSpPr/>
          <p:nvPr/>
        </p:nvSpPr>
        <p:spPr>
          <a:xfrm>
            <a:off x="1563075" y="1626725"/>
            <a:ext cx="16869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2" name="Google Shape;512;g1e40e23bd25_0_1147">
            <a:extLst>
              <a:ext uri="{FF2B5EF4-FFF2-40B4-BE49-F238E27FC236}">
                <a16:creationId xmlns:a16="http://schemas.microsoft.com/office/drawing/2014/main" id="{13329328-28F7-4AE9-D0DF-5693EB2E43CB}"/>
              </a:ext>
            </a:extLst>
          </p:cNvPr>
          <p:cNvSpPr/>
          <p:nvPr/>
        </p:nvSpPr>
        <p:spPr>
          <a:xfrm>
            <a:off x="3190727" y="1626700"/>
            <a:ext cx="6114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3" name="Google Shape;513;g1e40e23bd25_0_1147">
            <a:extLst>
              <a:ext uri="{FF2B5EF4-FFF2-40B4-BE49-F238E27FC236}">
                <a16:creationId xmlns:a16="http://schemas.microsoft.com/office/drawing/2014/main" id="{BD610D39-9E6B-4281-3566-CCD566A01475}"/>
              </a:ext>
            </a:extLst>
          </p:cNvPr>
          <p:cNvSpPr/>
          <p:nvPr/>
        </p:nvSpPr>
        <p:spPr>
          <a:xfrm>
            <a:off x="3751750" y="1626725"/>
            <a:ext cx="501900" cy="253500"/>
          </a:xfrm>
          <a:prstGeom prst="chevron">
            <a:avLst>
              <a:gd name="adj" fmla="val 42212"/>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4" name="Google Shape;514;g1e40e23bd25_0_1147">
            <a:extLst>
              <a:ext uri="{FF2B5EF4-FFF2-40B4-BE49-F238E27FC236}">
                <a16:creationId xmlns:a16="http://schemas.microsoft.com/office/drawing/2014/main" id="{5ECD33F8-7B8C-AFA0-FFE4-6A015F26AE7C}"/>
              </a:ext>
            </a:extLst>
          </p:cNvPr>
          <p:cNvSpPr/>
          <p:nvPr/>
        </p:nvSpPr>
        <p:spPr>
          <a:xfrm>
            <a:off x="4217250" y="1626725"/>
            <a:ext cx="399600" cy="253500"/>
          </a:xfrm>
          <a:prstGeom prst="chevron">
            <a:avLst>
              <a:gd name="adj" fmla="val 42212"/>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5" name="Google Shape;515;g1e40e23bd25_0_1147">
            <a:extLst>
              <a:ext uri="{FF2B5EF4-FFF2-40B4-BE49-F238E27FC236}">
                <a16:creationId xmlns:a16="http://schemas.microsoft.com/office/drawing/2014/main" id="{4F3746B5-84B9-AA24-FC3F-D8F598B1318E}"/>
              </a:ext>
            </a:extLst>
          </p:cNvPr>
          <p:cNvSpPr txBox="1"/>
          <p:nvPr/>
        </p:nvSpPr>
        <p:spPr>
          <a:xfrm>
            <a:off x="1607897" y="1616550"/>
            <a:ext cx="1217700" cy="27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900" b="1">
                <a:solidFill>
                  <a:schemeClr val="dk1"/>
                </a:solidFill>
                <a:latin typeface="Lato"/>
                <a:ea typeface="Lato"/>
                <a:cs typeface="Lato"/>
                <a:sym typeface="Lato"/>
              </a:rPr>
              <a:t>Development</a:t>
            </a:r>
            <a:endParaRPr sz="1600" b="1" i="0" u="none" strike="noStrike" cap="none">
              <a:solidFill>
                <a:schemeClr val="dk1"/>
              </a:solidFill>
              <a:latin typeface="Arial"/>
              <a:ea typeface="Arial"/>
              <a:cs typeface="Arial"/>
              <a:sym typeface="Arial"/>
            </a:endParaRPr>
          </a:p>
        </p:txBody>
      </p:sp>
      <p:sp>
        <p:nvSpPr>
          <p:cNvPr id="516" name="Google Shape;516;g1e40e23bd25_0_1147">
            <a:extLst>
              <a:ext uri="{FF2B5EF4-FFF2-40B4-BE49-F238E27FC236}">
                <a16:creationId xmlns:a16="http://schemas.microsoft.com/office/drawing/2014/main" id="{7190B63F-EB53-CE84-3358-5627F22BBF79}"/>
              </a:ext>
            </a:extLst>
          </p:cNvPr>
          <p:cNvSpPr/>
          <p:nvPr/>
        </p:nvSpPr>
        <p:spPr>
          <a:xfrm>
            <a:off x="2153475" y="2548325"/>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SBD</a:t>
            </a:r>
            <a:endParaRPr sz="900" i="0" u="none" strike="noStrike" cap="none">
              <a:solidFill>
                <a:srgbClr val="000000"/>
              </a:solidFill>
              <a:latin typeface="Lato"/>
              <a:ea typeface="Lato"/>
              <a:cs typeface="Lato"/>
              <a:sym typeface="Lato"/>
            </a:endParaRPr>
          </a:p>
        </p:txBody>
      </p:sp>
      <p:sp>
        <p:nvSpPr>
          <p:cNvPr id="517" name="Google Shape;517;g1e40e23bd25_0_1147">
            <a:extLst>
              <a:ext uri="{FF2B5EF4-FFF2-40B4-BE49-F238E27FC236}">
                <a16:creationId xmlns:a16="http://schemas.microsoft.com/office/drawing/2014/main" id="{239AA7FE-8DF9-B07D-27E3-6A23B2107934}"/>
              </a:ext>
            </a:extLst>
          </p:cNvPr>
          <p:cNvSpPr/>
          <p:nvPr/>
        </p:nvSpPr>
        <p:spPr>
          <a:xfrm>
            <a:off x="3577072" y="2548325"/>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FIS</a:t>
            </a:r>
            <a:endParaRPr sz="900" i="0" u="none" strike="noStrike" cap="none">
              <a:solidFill>
                <a:srgbClr val="000000"/>
              </a:solidFill>
              <a:latin typeface="Lato"/>
              <a:ea typeface="Lato"/>
              <a:cs typeface="Lato"/>
              <a:sym typeface="Lato"/>
            </a:endParaRPr>
          </a:p>
        </p:txBody>
      </p:sp>
      <p:sp>
        <p:nvSpPr>
          <p:cNvPr id="518" name="Google Shape;518;g1e40e23bd25_0_1147">
            <a:extLst>
              <a:ext uri="{FF2B5EF4-FFF2-40B4-BE49-F238E27FC236}">
                <a16:creationId xmlns:a16="http://schemas.microsoft.com/office/drawing/2014/main" id="{93E6E40D-DD07-7194-2577-9F6A2B3023C4}"/>
              </a:ext>
            </a:extLst>
          </p:cNvPr>
          <p:cNvSpPr/>
          <p:nvPr/>
        </p:nvSpPr>
        <p:spPr>
          <a:xfrm>
            <a:off x="1563075" y="2181375"/>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R2R Deployments</a:t>
            </a:r>
            <a:endParaRPr sz="1500" b="0" i="0" u="none" strike="noStrike" cap="none">
              <a:solidFill>
                <a:srgbClr val="000000"/>
              </a:solidFill>
              <a:latin typeface="Arial"/>
              <a:ea typeface="Arial"/>
              <a:cs typeface="Arial"/>
              <a:sym typeface="Arial"/>
            </a:endParaRPr>
          </a:p>
        </p:txBody>
      </p:sp>
      <p:sp>
        <p:nvSpPr>
          <p:cNvPr id="519" name="Google Shape;519;g1e40e23bd25_0_1147">
            <a:extLst>
              <a:ext uri="{FF2B5EF4-FFF2-40B4-BE49-F238E27FC236}">
                <a16:creationId xmlns:a16="http://schemas.microsoft.com/office/drawing/2014/main" id="{51DAC2CB-199B-4630-7A43-3EDF2153EDF9}"/>
              </a:ext>
            </a:extLst>
          </p:cNvPr>
          <p:cNvSpPr/>
          <p:nvPr/>
        </p:nvSpPr>
        <p:spPr>
          <a:xfrm>
            <a:off x="33522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0" name="Google Shape;520;g1e40e23bd25_0_1147">
            <a:extLst>
              <a:ext uri="{FF2B5EF4-FFF2-40B4-BE49-F238E27FC236}">
                <a16:creationId xmlns:a16="http://schemas.microsoft.com/office/drawing/2014/main" id="{2F211113-FB8E-30FE-67D8-339E7D6DE738}"/>
              </a:ext>
            </a:extLst>
          </p:cNvPr>
          <p:cNvSpPr/>
          <p:nvPr/>
        </p:nvSpPr>
        <p:spPr>
          <a:xfrm>
            <a:off x="44461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1" name="Google Shape;521;g1e40e23bd25_0_1147">
            <a:extLst>
              <a:ext uri="{FF2B5EF4-FFF2-40B4-BE49-F238E27FC236}">
                <a16:creationId xmlns:a16="http://schemas.microsoft.com/office/drawing/2014/main" id="{C46BD341-8049-F5A1-5B9D-C7DC373D81BD}"/>
              </a:ext>
            </a:extLst>
          </p:cNvPr>
          <p:cNvSpPr/>
          <p:nvPr/>
        </p:nvSpPr>
        <p:spPr>
          <a:xfrm>
            <a:off x="2630463" y="3537013"/>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Bayer</a:t>
            </a:r>
            <a:endParaRPr sz="900" i="0" u="none" strike="noStrike" cap="none">
              <a:solidFill>
                <a:srgbClr val="000000"/>
              </a:solidFill>
              <a:latin typeface="Lato"/>
              <a:ea typeface="Lato"/>
              <a:cs typeface="Lato"/>
              <a:sym typeface="Lato"/>
            </a:endParaRPr>
          </a:p>
        </p:txBody>
      </p:sp>
      <p:sp>
        <p:nvSpPr>
          <p:cNvPr id="522" name="Google Shape;522;g1e40e23bd25_0_1147">
            <a:extLst>
              <a:ext uri="{FF2B5EF4-FFF2-40B4-BE49-F238E27FC236}">
                <a16:creationId xmlns:a16="http://schemas.microsoft.com/office/drawing/2014/main" id="{C6334FAC-158F-A810-921E-0D03113D8DE1}"/>
              </a:ext>
            </a:extLst>
          </p:cNvPr>
          <p:cNvSpPr/>
          <p:nvPr/>
        </p:nvSpPr>
        <p:spPr>
          <a:xfrm>
            <a:off x="4054059" y="3537013"/>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800">
                <a:latin typeface="Lato"/>
                <a:ea typeface="Lato"/>
                <a:cs typeface="Lato"/>
                <a:sym typeface="Lato"/>
              </a:rPr>
              <a:t>Whirlpool</a:t>
            </a:r>
            <a:endParaRPr sz="800" i="0" u="none" strike="noStrike" cap="none">
              <a:solidFill>
                <a:srgbClr val="000000"/>
              </a:solidFill>
              <a:latin typeface="Lato"/>
              <a:ea typeface="Lato"/>
              <a:cs typeface="Lato"/>
              <a:sym typeface="Lato"/>
            </a:endParaRPr>
          </a:p>
        </p:txBody>
      </p:sp>
      <p:sp>
        <p:nvSpPr>
          <p:cNvPr id="523" name="Google Shape;523;g1e40e23bd25_0_1147">
            <a:extLst>
              <a:ext uri="{FF2B5EF4-FFF2-40B4-BE49-F238E27FC236}">
                <a16:creationId xmlns:a16="http://schemas.microsoft.com/office/drawing/2014/main" id="{3CE7E38A-191B-8BCA-5455-D5F08E3892B3}"/>
              </a:ext>
            </a:extLst>
          </p:cNvPr>
          <p:cNvSpPr/>
          <p:nvPr/>
        </p:nvSpPr>
        <p:spPr>
          <a:xfrm>
            <a:off x="1563075" y="3170063"/>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O2C  Deployments</a:t>
            </a:r>
            <a:endParaRPr sz="1500" b="0" i="0" u="none" strike="noStrike" cap="none">
              <a:solidFill>
                <a:srgbClr val="000000"/>
              </a:solidFill>
              <a:latin typeface="Arial"/>
              <a:ea typeface="Arial"/>
              <a:cs typeface="Arial"/>
              <a:sym typeface="Arial"/>
            </a:endParaRPr>
          </a:p>
        </p:txBody>
      </p:sp>
      <p:sp>
        <p:nvSpPr>
          <p:cNvPr id="524" name="Google Shape;524;g1e40e23bd25_0_1147">
            <a:extLst>
              <a:ext uri="{FF2B5EF4-FFF2-40B4-BE49-F238E27FC236}">
                <a16:creationId xmlns:a16="http://schemas.microsoft.com/office/drawing/2014/main" id="{CDA72108-FA6C-4199-AD73-86A05F6A34DA}"/>
              </a:ext>
            </a:extLst>
          </p:cNvPr>
          <p:cNvSpPr/>
          <p:nvPr/>
        </p:nvSpPr>
        <p:spPr>
          <a:xfrm>
            <a:off x="38292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5" name="Google Shape;525;g1e40e23bd25_0_1147">
            <a:extLst>
              <a:ext uri="{FF2B5EF4-FFF2-40B4-BE49-F238E27FC236}">
                <a16:creationId xmlns:a16="http://schemas.microsoft.com/office/drawing/2014/main" id="{DE21340C-78AA-0430-BFD6-FA595E43D495}"/>
              </a:ext>
            </a:extLst>
          </p:cNvPr>
          <p:cNvSpPr/>
          <p:nvPr/>
        </p:nvSpPr>
        <p:spPr>
          <a:xfrm>
            <a:off x="49231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6" name="Google Shape;526;g1e40e23bd25_0_1147">
            <a:extLst>
              <a:ext uri="{FF2B5EF4-FFF2-40B4-BE49-F238E27FC236}">
                <a16:creationId xmlns:a16="http://schemas.microsoft.com/office/drawing/2014/main" id="{5882E275-68CE-A1B8-C045-6CAFBB52C366}"/>
              </a:ext>
            </a:extLst>
          </p:cNvPr>
          <p:cNvSpPr txBox="1"/>
          <p:nvPr/>
        </p:nvSpPr>
        <p:spPr>
          <a:xfrm>
            <a:off x="1348750" y="4234975"/>
            <a:ext cx="6546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Tahoma"/>
                <a:ea typeface="Tahoma"/>
                <a:cs typeface="Tahoma"/>
                <a:sym typeface="Tahoma"/>
              </a:rPr>
              <a:t>*</a:t>
            </a:r>
            <a:r>
              <a:rPr lang="en" sz="1200">
                <a:solidFill>
                  <a:schemeClr val="dk1"/>
                </a:solidFill>
                <a:latin typeface="Tahoma"/>
                <a:ea typeface="Tahoma"/>
                <a:cs typeface="Tahoma"/>
                <a:sym typeface="Tahoma"/>
              </a:rPr>
              <a:t> Above timelines are tentative at this point; will be refined as we proceed with the program.  </a:t>
            </a:r>
            <a:endParaRPr sz="1200">
              <a:solidFill>
                <a:schemeClr val="dk1"/>
              </a:solidFill>
              <a:latin typeface="Tahoma"/>
              <a:ea typeface="Tahoma"/>
              <a:cs typeface="Tahoma"/>
              <a:sym typeface="Tahoma"/>
            </a:endParaRPr>
          </a:p>
        </p:txBody>
      </p:sp>
    </p:spTree>
    <p:extLst>
      <p:ext uri="{BB962C8B-B14F-4D97-AF65-F5344CB8AC3E}">
        <p14:creationId xmlns:p14="http://schemas.microsoft.com/office/powerpoint/2010/main" val="3779839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g2827e65ead6_0_53"/>
          <p:cNvSpPr txBox="1">
            <a:spLocks noGrp="1"/>
          </p:cNvSpPr>
          <p:nvPr>
            <p:ph type="title"/>
          </p:nvPr>
        </p:nvSpPr>
        <p:spPr>
          <a:xfrm>
            <a:off x="357925" y="266700"/>
            <a:ext cx="7768200" cy="459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400"/>
              <a:buNone/>
            </a:pPr>
            <a:r>
              <a:rPr lang="en" sz="2400" b="1"/>
              <a:t>Accenture AI Use Cases</a:t>
            </a:r>
            <a:endParaRPr sz="2400" b="1"/>
          </a:p>
        </p:txBody>
      </p:sp>
      <p:sp>
        <p:nvSpPr>
          <p:cNvPr id="419" name="Google Shape;419;g2827e65ead6_0_53"/>
          <p:cNvSpPr txBox="1">
            <a:spLocks noGrp="1"/>
          </p:cNvSpPr>
          <p:nvPr>
            <p:ph type="sldNum" idx="12"/>
          </p:nvPr>
        </p:nvSpPr>
        <p:spPr>
          <a:xfrm>
            <a:off x="239530" y="483986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700"/>
              <a:buNone/>
            </a:pPr>
            <a:fld id="{00000000-1234-1234-1234-123412341234}" type="slidenum">
              <a:rPr lang="en"/>
              <a:t>13</a:t>
            </a:fld>
            <a:endParaRPr/>
          </a:p>
        </p:txBody>
      </p:sp>
      <p:graphicFrame>
        <p:nvGraphicFramePr>
          <p:cNvPr id="420" name="Google Shape;420;g2827e65ead6_0_53"/>
          <p:cNvGraphicFramePr/>
          <p:nvPr/>
        </p:nvGraphicFramePr>
        <p:xfrm>
          <a:off x="357925" y="869600"/>
          <a:ext cx="3000000" cy="3000000"/>
        </p:xfrm>
        <a:graphic>
          <a:graphicData uri="http://schemas.openxmlformats.org/drawingml/2006/table">
            <a:tbl>
              <a:tblPr>
                <a:noFill/>
                <a:tableStyleId>{B606C591-869F-4ADA-BF4F-D2B1F8E89CE5}</a:tableStyleId>
              </a:tblPr>
              <a:tblGrid>
                <a:gridCol w="893800">
                  <a:extLst>
                    <a:ext uri="{9D8B030D-6E8A-4147-A177-3AD203B41FA5}">
                      <a16:colId xmlns:a16="http://schemas.microsoft.com/office/drawing/2014/main" val="20000"/>
                    </a:ext>
                  </a:extLst>
                </a:gridCol>
                <a:gridCol w="3660200">
                  <a:extLst>
                    <a:ext uri="{9D8B030D-6E8A-4147-A177-3AD203B41FA5}">
                      <a16:colId xmlns:a16="http://schemas.microsoft.com/office/drawing/2014/main" val="20001"/>
                    </a:ext>
                  </a:extLst>
                </a:gridCol>
                <a:gridCol w="36247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dk2"/>
                          </a:solidFill>
                        </a:rPr>
                        <a:t>Feature</a:t>
                      </a:r>
                      <a:endParaRPr sz="1000" b="1" u="none" strike="noStrike" cap="none">
                        <a:solidFill>
                          <a:schemeClr val="dk2"/>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dk2"/>
                          </a:solidFill>
                        </a:rPr>
                        <a:t>Use Cases </a:t>
                      </a:r>
                      <a:endParaRPr sz="1400" u="none" strike="noStrike" cap="none">
                        <a:solidFill>
                          <a:schemeClr val="dk2"/>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dk2"/>
                          </a:solidFill>
                        </a:rPr>
                        <a:t>Solution </a:t>
                      </a:r>
                      <a:endParaRPr sz="1400" u="none" strike="noStrike" cap="none">
                        <a:solidFill>
                          <a:srgbClr val="FF0000"/>
                        </a:solidFill>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t>AI</a:t>
                      </a:r>
                      <a:endParaRPr sz="1200" b="1" u="none" strike="noStrike" cap="none"/>
                    </a:p>
                  </a:txBody>
                  <a:tcPr marL="91425" marR="91425" marT="91425" marB="91425"/>
                </a:tc>
                <a:tc>
                  <a:txBody>
                    <a:bodyPr/>
                    <a:lstStyle/>
                    <a:p>
                      <a:pPr marL="228600" marR="0" lvl="0" indent="-222250" algn="l" rtl="0">
                        <a:lnSpc>
                          <a:spcPct val="115000"/>
                        </a:lnSpc>
                        <a:spcBef>
                          <a:spcPts val="0"/>
                        </a:spcBef>
                        <a:spcAft>
                          <a:spcPts val="0"/>
                        </a:spcAft>
                        <a:buClr>
                          <a:srgbClr val="1F1F1F"/>
                        </a:buClr>
                        <a:buSzPts val="800"/>
                        <a:buFont typeface="Arial"/>
                        <a:buChar char="●"/>
                      </a:pPr>
                      <a:r>
                        <a:rPr lang="en" sz="800" b="1">
                          <a:solidFill>
                            <a:srgbClr val="1F1F1F"/>
                          </a:solidFill>
                          <a:highlight>
                            <a:schemeClr val="lt1"/>
                          </a:highlight>
                        </a:rPr>
                        <a:t>Reconciliation</a:t>
                      </a:r>
                      <a:r>
                        <a:rPr lang="en" sz="800" u="none" strike="noStrike" cap="none">
                          <a:solidFill>
                            <a:srgbClr val="1F1F1F"/>
                          </a:solidFill>
                          <a:highlight>
                            <a:schemeClr val="lt1"/>
                          </a:highlight>
                        </a:rPr>
                        <a:t>:</a:t>
                      </a:r>
                      <a:r>
                        <a:rPr lang="en" sz="800" u="none" strike="noStrike" cap="none">
                          <a:solidFill>
                            <a:srgbClr val="1F1F1F"/>
                          </a:solidFill>
                        </a:rPr>
                        <a:t>In the RTR application, users upload a support file to match open items from the system. The extracted records from the support file and selected open items are passed to Gen AI for automated matching. Once the matching is complete, the system displays a user interface for reviewing, verifying, and approving the matched data.</a:t>
                      </a:r>
                      <a:endParaRPr/>
                    </a:p>
                    <a:p>
                      <a:pPr marL="228600" marR="0" lvl="0" indent="-171450" algn="l" rtl="0">
                        <a:lnSpc>
                          <a:spcPct val="115000"/>
                        </a:lnSpc>
                        <a:spcBef>
                          <a:spcPts val="0"/>
                        </a:spcBef>
                        <a:spcAft>
                          <a:spcPts val="0"/>
                        </a:spcAft>
                        <a:buClr>
                          <a:srgbClr val="1F1F1F"/>
                        </a:buClr>
                        <a:buSzPts val="800"/>
                        <a:buFont typeface="Arial"/>
                        <a:buNone/>
                      </a:pPr>
                      <a:endParaRPr sz="800" b="1" u="none" strike="noStrike" cap="none">
                        <a:solidFill>
                          <a:srgbClr val="1F1F1F"/>
                        </a:solidFill>
                      </a:endParaRPr>
                    </a:p>
                    <a:p>
                      <a:pPr marL="228600" marR="0" lvl="0" indent="-222250" algn="l" rtl="0">
                        <a:lnSpc>
                          <a:spcPct val="115000"/>
                        </a:lnSpc>
                        <a:spcBef>
                          <a:spcPts val="0"/>
                        </a:spcBef>
                        <a:spcAft>
                          <a:spcPts val="0"/>
                        </a:spcAft>
                        <a:buClr>
                          <a:srgbClr val="1F1F1F"/>
                        </a:buClr>
                        <a:buSzPts val="800"/>
                        <a:buFont typeface="Arial"/>
                        <a:buChar char="●"/>
                      </a:pPr>
                      <a:r>
                        <a:rPr lang="en" sz="800" b="1" u="none" strike="noStrike" cap="none">
                          <a:solidFill>
                            <a:srgbClr val="1F1F1F"/>
                          </a:solidFill>
                          <a:highlight>
                            <a:schemeClr val="lt1"/>
                          </a:highlight>
                        </a:rPr>
                        <a:t>Bank Statement Extraction</a:t>
                      </a:r>
                      <a:r>
                        <a:rPr lang="en" sz="800" u="none" strike="noStrike" cap="none">
                          <a:solidFill>
                            <a:srgbClr val="1F1F1F"/>
                          </a:solidFill>
                          <a:highlight>
                            <a:schemeClr val="lt1"/>
                          </a:highlight>
                        </a:rPr>
                        <a:t>: </a:t>
                      </a:r>
                      <a:r>
                        <a:rPr lang="en" sz="800">
                          <a:solidFill>
                            <a:srgbClr val="1F1F1F"/>
                          </a:solidFill>
                          <a:highlight>
                            <a:schemeClr val="lt1"/>
                          </a:highlight>
                        </a:rPr>
                        <a:t>Extract bank statement details from various clients, handling differently structured statements to ensure accurate data extraction.</a:t>
                      </a:r>
                      <a:endParaRPr sz="800">
                        <a:solidFill>
                          <a:srgbClr val="1F1F1F"/>
                        </a:solidFill>
                        <a:highlight>
                          <a:schemeClr val="lt1"/>
                        </a:highlight>
                      </a:endParaRPr>
                    </a:p>
                    <a:p>
                      <a:pPr marL="6350" marR="0" lvl="0" indent="0" algn="l" rtl="0">
                        <a:lnSpc>
                          <a:spcPct val="115000"/>
                        </a:lnSpc>
                        <a:spcBef>
                          <a:spcPts val="0"/>
                        </a:spcBef>
                        <a:spcAft>
                          <a:spcPts val="0"/>
                        </a:spcAft>
                        <a:buClr>
                          <a:srgbClr val="1F1F1F"/>
                        </a:buClr>
                        <a:buSzPts val="800"/>
                        <a:buFont typeface="Arial"/>
                        <a:buNone/>
                      </a:pPr>
                      <a:endParaRPr sz="800" u="none" strike="noStrike" cap="none">
                        <a:solidFill>
                          <a:srgbClr val="1F1F1F"/>
                        </a:solidFill>
                        <a:highlight>
                          <a:srgbClr val="FF0000"/>
                        </a:highlight>
                      </a:endParaRPr>
                    </a:p>
                    <a:p>
                      <a:pPr marL="228600" marR="0" lvl="0" indent="-222250" algn="l" rtl="0">
                        <a:lnSpc>
                          <a:spcPct val="115000"/>
                        </a:lnSpc>
                        <a:spcBef>
                          <a:spcPts val="0"/>
                        </a:spcBef>
                        <a:spcAft>
                          <a:spcPts val="0"/>
                        </a:spcAft>
                        <a:buClr>
                          <a:srgbClr val="1F1F1F"/>
                        </a:buClr>
                        <a:buSzPts val="800"/>
                        <a:buFont typeface="Arial"/>
                        <a:buChar char="●"/>
                      </a:pPr>
                      <a:r>
                        <a:rPr lang="en" sz="800" b="1" i="0" u="none" strike="noStrike" cap="none">
                          <a:solidFill>
                            <a:srgbClr val="1F1F1F"/>
                          </a:solidFill>
                          <a:highlight>
                            <a:schemeClr val="lt1"/>
                          </a:highlight>
                          <a:latin typeface="Arial"/>
                          <a:ea typeface="Arial"/>
                          <a:cs typeface="Arial"/>
                          <a:sym typeface="Arial"/>
                        </a:rPr>
                        <a:t>Copilot Assistant: </a:t>
                      </a:r>
                      <a:r>
                        <a:rPr lang="en" sz="1400" b="0" i="0" u="none" strike="noStrike" cap="none">
                          <a:solidFill>
                            <a:srgbClr val="000000"/>
                          </a:solidFill>
                          <a:highlight>
                            <a:schemeClr val="lt1"/>
                          </a:highlight>
                          <a:latin typeface="Arial"/>
                          <a:ea typeface="Arial"/>
                          <a:cs typeface="Arial"/>
                          <a:sym typeface="Arial"/>
                        </a:rPr>
                        <a:t> </a:t>
                      </a:r>
                      <a:r>
                        <a:rPr lang="en" sz="800">
                          <a:solidFill>
                            <a:srgbClr val="1F1F1F"/>
                          </a:solidFill>
                          <a:highlight>
                            <a:schemeClr val="lt1"/>
                          </a:highlight>
                        </a:rPr>
                        <a:t>Copilot assistant to guide business users through the next steps needed to complete complex, dynamic forms by providing real-time instructions, context-aware tips, and validation checks.</a:t>
                      </a:r>
                      <a:endParaRPr/>
                    </a:p>
                    <a:p>
                      <a:pPr marL="6350" marR="0" lvl="0" indent="0" algn="l" rtl="0">
                        <a:lnSpc>
                          <a:spcPct val="115000"/>
                        </a:lnSpc>
                        <a:spcBef>
                          <a:spcPts val="0"/>
                        </a:spcBef>
                        <a:spcAft>
                          <a:spcPts val="0"/>
                        </a:spcAft>
                        <a:buClr>
                          <a:srgbClr val="1F1F1F"/>
                        </a:buClr>
                        <a:buSzPts val="800"/>
                        <a:buFont typeface="Arial"/>
                        <a:buNone/>
                      </a:pPr>
                      <a:endParaRPr sz="800" b="0" i="0" u="none" strike="noStrike" cap="none">
                        <a:solidFill>
                          <a:srgbClr val="1F1F1F"/>
                        </a:solidFill>
                        <a:highlight>
                          <a:schemeClr val="lt1"/>
                        </a:highlight>
                        <a:latin typeface="Arial"/>
                        <a:ea typeface="Arial"/>
                        <a:cs typeface="Arial"/>
                        <a:sym typeface="Arial"/>
                      </a:endParaRPr>
                    </a:p>
                    <a:p>
                      <a:pPr marL="228600" marR="0" lvl="0" indent="-222250" algn="l" rtl="0">
                        <a:lnSpc>
                          <a:spcPct val="115000"/>
                        </a:lnSpc>
                        <a:spcBef>
                          <a:spcPts val="0"/>
                        </a:spcBef>
                        <a:spcAft>
                          <a:spcPts val="0"/>
                        </a:spcAft>
                        <a:buClr>
                          <a:srgbClr val="1F1F1F"/>
                        </a:buClr>
                        <a:buSzPts val="800"/>
                        <a:buFont typeface="Arial"/>
                        <a:buChar char="●"/>
                      </a:pPr>
                      <a:r>
                        <a:rPr lang="en" sz="800" b="1" i="0" u="none" strike="noStrike" cap="none">
                          <a:solidFill>
                            <a:srgbClr val="1F1F1F"/>
                          </a:solidFill>
                          <a:highlight>
                            <a:schemeClr val="lt1"/>
                          </a:highlight>
                          <a:latin typeface="Arial"/>
                          <a:ea typeface="Arial"/>
                          <a:cs typeface="Arial"/>
                          <a:sym typeface="Arial"/>
                        </a:rPr>
                        <a:t>Email Ingestion: </a:t>
                      </a:r>
                      <a:r>
                        <a:rPr lang="en" sz="800">
                          <a:solidFill>
                            <a:srgbClr val="1F1F1F"/>
                          </a:solidFill>
                          <a:highlight>
                            <a:schemeClr val="lt1"/>
                          </a:highlight>
                        </a:rPr>
                        <a:t>Read emails from a shared Outlook mailbox, extract the email content along with any attachments, and send an acknowledgment response through the same shared mailbox.</a:t>
                      </a:r>
                      <a:endParaRPr sz="800">
                        <a:solidFill>
                          <a:srgbClr val="1F1F1F"/>
                        </a:solidFill>
                        <a:highlight>
                          <a:schemeClr val="lt1"/>
                        </a:highlight>
                      </a:endParaRPr>
                    </a:p>
                    <a:p>
                      <a:pPr marL="457200" marR="0" lvl="0" indent="0" algn="l" rtl="0">
                        <a:lnSpc>
                          <a:spcPct val="115000"/>
                        </a:lnSpc>
                        <a:spcBef>
                          <a:spcPts val="0"/>
                        </a:spcBef>
                        <a:spcAft>
                          <a:spcPts val="0"/>
                        </a:spcAft>
                        <a:buNone/>
                      </a:pPr>
                      <a:endParaRPr sz="800">
                        <a:solidFill>
                          <a:srgbClr val="1F1F1F"/>
                        </a:solidFill>
                        <a:highlight>
                          <a:schemeClr val="lt1"/>
                        </a:highlight>
                      </a:endParaRPr>
                    </a:p>
                    <a:p>
                      <a:pPr marL="228600" marR="0" lvl="0" indent="-171450" algn="l" rtl="0">
                        <a:lnSpc>
                          <a:spcPct val="115000"/>
                        </a:lnSpc>
                        <a:spcBef>
                          <a:spcPts val="0"/>
                        </a:spcBef>
                        <a:spcAft>
                          <a:spcPts val="0"/>
                        </a:spcAft>
                        <a:buClr>
                          <a:srgbClr val="1F1F1F"/>
                        </a:buClr>
                        <a:buSzPts val="800"/>
                        <a:buFont typeface="Arial"/>
                        <a:buNone/>
                      </a:pPr>
                      <a:endParaRPr sz="900" u="none" strike="noStrike" cap="none">
                        <a:solidFill>
                          <a:srgbClr val="1F1F1F"/>
                        </a:solidFill>
                        <a:highlight>
                          <a:schemeClr val="lt1"/>
                        </a:highlight>
                      </a:endParaRPr>
                    </a:p>
                  </a:txBody>
                  <a:tcPr marL="91425" marR="91425" marT="91425" marB="91425"/>
                </a:tc>
                <a:tc>
                  <a:txBody>
                    <a:bodyPr/>
                    <a:lstStyle/>
                    <a:p>
                      <a:pPr marL="457200" lvl="0" indent="-279400" algn="l" rtl="0">
                        <a:lnSpc>
                          <a:spcPct val="115000"/>
                        </a:lnSpc>
                        <a:spcBef>
                          <a:spcPts val="0"/>
                        </a:spcBef>
                        <a:spcAft>
                          <a:spcPts val="0"/>
                        </a:spcAft>
                        <a:buSzPts val="800"/>
                        <a:buChar char="●"/>
                      </a:pPr>
                      <a:r>
                        <a:rPr lang="en" sz="800">
                          <a:highlight>
                            <a:schemeClr val="lt1"/>
                          </a:highlight>
                        </a:rPr>
                        <a:t>The </a:t>
                      </a:r>
                      <a:r>
                        <a:rPr lang="en" sz="800" b="1">
                          <a:highlight>
                            <a:schemeClr val="lt1"/>
                          </a:highlight>
                        </a:rPr>
                        <a:t>Prompt Builder AI Skill</a:t>
                      </a:r>
                      <a:r>
                        <a:rPr lang="en" sz="800">
                          <a:highlight>
                            <a:schemeClr val="lt1"/>
                          </a:highlight>
                        </a:rPr>
                        <a:t> allows users to create generative AI prompts for their processes. It's part of Appian's Private AI umbrella, which lets users use AI and machine learning (ML) while maintaining control over their AI processing.</a:t>
                      </a:r>
                      <a:br>
                        <a:rPr lang="en" sz="800">
                          <a:highlight>
                            <a:schemeClr val="lt1"/>
                          </a:highlight>
                        </a:rPr>
                      </a:b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Document classification</a:t>
                      </a:r>
                      <a:r>
                        <a:rPr lang="en" sz="800">
                          <a:highlight>
                            <a:schemeClr val="lt1"/>
                          </a:highlight>
                        </a:rPr>
                        <a:t>: Identify information within PDFs to classify document types, route them to the appropriate people, and ready them for processing with a custom-trained model. </a:t>
                      </a:r>
                      <a:endParaRPr sz="800">
                        <a:highlight>
                          <a:schemeClr val="lt1"/>
                        </a:highlight>
                      </a:endParaRPr>
                    </a:p>
                    <a:p>
                      <a:pPr marL="0" lvl="0" indent="0" algn="l" rtl="0">
                        <a:lnSpc>
                          <a:spcPct val="115000"/>
                        </a:lnSpc>
                        <a:spcBef>
                          <a:spcPts val="0"/>
                        </a:spcBef>
                        <a:spcAft>
                          <a:spcPts val="0"/>
                        </a:spcAft>
                        <a:buNone/>
                      </a:pP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Document extraction</a:t>
                      </a:r>
                      <a:r>
                        <a:rPr lang="en" sz="800">
                          <a:highlight>
                            <a:schemeClr val="lt1"/>
                          </a:highlight>
                        </a:rPr>
                        <a:t>: Automatically pull critical information from semi-structured documents to make them usable in your applications, reducing manual entry and errors with a pre-built model.</a:t>
                      </a:r>
                      <a:br>
                        <a:rPr lang="en" sz="800">
                          <a:highlight>
                            <a:schemeClr val="lt1"/>
                          </a:highlight>
                        </a:rPr>
                      </a:b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Advanced IDP Tools </a:t>
                      </a:r>
                      <a:r>
                        <a:rPr lang="en" sz="800">
                          <a:highlight>
                            <a:schemeClr val="lt1"/>
                          </a:highlight>
                        </a:rPr>
                        <a:t>: Automatically pull critical information from unstructured complex  documents to make them usable in your applications, reducing manual entry and errors.</a:t>
                      </a:r>
                      <a:endParaRPr sz="800">
                        <a:highlight>
                          <a:schemeClr val="lt1"/>
                        </a:highlight>
                      </a:endParaRPr>
                    </a:p>
                    <a:p>
                      <a:pPr marL="457200" lvl="0" indent="0" algn="l" rtl="0">
                        <a:lnSpc>
                          <a:spcPct val="115000"/>
                        </a:lnSpc>
                        <a:spcBef>
                          <a:spcPts val="0"/>
                        </a:spcBef>
                        <a:spcAft>
                          <a:spcPts val="0"/>
                        </a:spcAft>
                        <a:buNone/>
                      </a:pP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MS Mail Email Graph</a:t>
                      </a:r>
                      <a:r>
                        <a:rPr lang="en" sz="800">
                          <a:highlight>
                            <a:schemeClr val="lt1"/>
                          </a:highlight>
                        </a:rPr>
                        <a:t> Plugin  to connect to  extract the data from the Microsoft Exchange server using the MS Graph API</a:t>
                      </a:r>
                      <a:endParaRPr sz="800">
                        <a:highlight>
                          <a:schemeClr val="lt1"/>
                        </a:highlight>
                      </a:endParaRPr>
                    </a:p>
                    <a:p>
                      <a:pPr marL="457200" marR="0" lvl="0" indent="0" algn="l" rtl="0">
                        <a:lnSpc>
                          <a:spcPct val="115000"/>
                        </a:lnSpc>
                        <a:spcBef>
                          <a:spcPts val="0"/>
                        </a:spcBef>
                        <a:spcAft>
                          <a:spcPts val="0"/>
                        </a:spcAft>
                        <a:buNone/>
                      </a:pPr>
                      <a:endParaRPr sz="800">
                        <a:highlight>
                          <a:schemeClr val="lt1"/>
                        </a:highlight>
                      </a:endParaRPr>
                    </a:p>
                  </a:txBody>
                  <a:tcPr marL="91425" marR="91425" marT="91425" marB="91425"/>
                </a:tc>
                <a:extLst>
                  <a:ext uri="{0D108BD9-81ED-4DB2-BD59-A6C34878D82A}">
                    <a16:rowId xmlns:a16="http://schemas.microsoft.com/office/drawing/2014/main" val="10001"/>
                  </a:ext>
                </a:extLst>
              </a:tr>
            </a:tbl>
          </a:graphicData>
        </a:graphic>
      </p:graphicFrame>
      <p:pic>
        <p:nvPicPr>
          <p:cNvPr id="421" name="Google Shape;421;g2827e65ead6_0_53"/>
          <p:cNvPicPr preferRelativeResize="0"/>
          <p:nvPr/>
        </p:nvPicPr>
        <p:blipFill rotWithShape="1">
          <a:blip r:embed="rId3">
            <a:alphaModFix/>
          </a:blip>
          <a:srcRect/>
          <a:stretch/>
        </p:blipFill>
        <p:spPr>
          <a:xfrm>
            <a:off x="357922" y="2185100"/>
            <a:ext cx="559200" cy="561900"/>
          </a:xfrm>
          <a:prstGeom prst="rect">
            <a:avLst/>
          </a:prstGeom>
          <a:noFill/>
          <a:ln>
            <a:noFill/>
          </a:ln>
        </p:spPr>
      </p:pic>
      <p:pic>
        <p:nvPicPr>
          <p:cNvPr id="422" name="Google Shape;422;g2827e65ead6_0_53"/>
          <p:cNvPicPr preferRelativeResize="0"/>
          <p:nvPr/>
        </p:nvPicPr>
        <p:blipFill rotWithShape="1">
          <a:blip r:embed="rId4">
            <a:alphaModFix/>
          </a:blip>
          <a:srcRect/>
          <a:stretch/>
        </p:blipFill>
        <p:spPr>
          <a:xfrm>
            <a:off x="7894819" y="0"/>
            <a:ext cx="1069630" cy="5643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530">
          <a:extLst>
            <a:ext uri="{FF2B5EF4-FFF2-40B4-BE49-F238E27FC236}">
              <a16:creationId xmlns:a16="http://schemas.microsoft.com/office/drawing/2014/main" id="{2AA51726-F48C-17D3-E35F-C6EE436EE1A7}"/>
            </a:ext>
          </a:extLst>
        </p:cNvPr>
        <p:cNvGrpSpPr/>
        <p:nvPr/>
      </p:nvGrpSpPr>
      <p:grpSpPr>
        <a:xfrm>
          <a:off x="0" y="0"/>
          <a:ext cx="0" cy="0"/>
          <a:chOff x="0" y="0"/>
          <a:chExt cx="0" cy="0"/>
        </a:xfrm>
      </p:grpSpPr>
      <p:sp>
        <p:nvSpPr>
          <p:cNvPr id="531" name="Google Shape;531;g289fdb9218f_2_3">
            <a:extLst>
              <a:ext uri="{FF2B5EF4-FFF2-40B4-BE49-F238E27FC236}">
                <a16:creationId xmlns:a16="http://schemas.microsoft.com/office/drawing/2014/main" id="{A7432CC5-FDC6-24A2-FC6C-B8CCF4509808}"/>
              </a:ext>
            </a:extLst>
          </p:cNvPr>
          <p:cNvSpPr txBox="1">
            <a:spLocks noGrp="1"/>
          </p:cNvSpPr>
          <p:nvPr>
            <p:ph type="title"/>
          </p:nvPr>
        </p:nvSpPr>
        <p:spPr>
          <a:xfrm>
            <a:off x="3552100" y="1970400"/>
            <a:ext cx="3839400" cy="2476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556"/>
              <a:buNone/>
            </a:pPr>
            <a:r>
              <a:rPr lang="en" b="1"/>
              <a:t>Action Items and Next Steps </a:t>
            </a:r>
            <a:endParaRPr sz="1400" b="1"/>
          </a:p>
        </p:txBody>
      </p:sp>
      <p:pic>
        <p:nvPicPr>
          <p:cNvPr id="532" name="Google Shape;532;g289fdb9218f_2_3">
            <a:extLst>
              <a:ext uri="{FF2B5EF4-FFF2-40B4-BE49-F238E27FC236}">
                <a16:creationId xmlns:a16="http://schemas.microsoft.com/office/drawing/2014/main" id="{D37AF992-6B34-AEFC-29B9-7F46AC72B49B}"/>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14313510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B393C4C2-7CF5-1A28-2C9F-3D35A4B08629}"/>
            </a:ext>
          </a:extLst>
        </p:cNvPr>
        <p:cNvGrpSpPr/>
        <p:nvPr/>
      </p:nvGrpSpPr>
      <p:grpSpPr>
        <a:xfrm>
          <a:off x="0" y="0"/>
          <a:ext cx="0" cy="0"/>
          <a:chOff x="0" y="0"/>
          <a:chExt cx="0" cy="0"/>
        </a:xfrm>
      </p:grpSpPr>
      <p:sp>
        <p:nvSpPr>
          <p:cNvPr id="537" name="Google Shape;537;g32c08df7a2f_0_776">
            <a:extLst>
              <a:ext uri="{FF2B5EF4-FFF2-40B4-BE49-F238E27FC236}">
                <a16:creationId xmlns:a16="http://schemas.microsoft.com/office/drawing/2014/main" id="{11CEDC7D-9F29-862C-DBE7-C462DDBCDF1E}"/>
              </a:ext>
            </a:extLst>
          </p:cNvPr>
          <p:cNvSpPr txBox="1">
            <a:spLocks noGrp="1"/>
          </p:cNvSpPr>
          <p:nvPr>
            <p:ph type="title"/>
          </p:nvPr>
        </p:nvSpPr>
        <p:spPr>
          <a:xfrm>
            <a:off x="424225" y="395025"/>
            <a:ext cx="5268000" cy="4749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Next Steps</a:t>
            </a:r>
            <a:endParaRPr sz="2600" b="1">
              <a:solidFill>
                <a:srgbClr val="020A51"/>
              </a:solidFill>
              <a:latin typeface="Ubuntu"/>
              <a:ea typeface="Ubuntu"/>
              <a:cs typeface="Ubuntu"/>
              <a:sym typeface="Ubuntu"/>
            </a:endParaRPr>
          </a:p>
        </p:txBody>
      </p:sp>
      <p:sp>
        <p:nvSpPr>
          <p:cNvPr id="538" name="Google Shape;538;g32c08df7a2f_0_776">
            <a:extLst>
              <a:ext uri="{FF2B5EF4-FFF2-40B4-BE49-F238E27FC236}">
                <a16:creationId xmlns:a16="http://schemas.microsoft.com/office/drawing/2014/main" id="{FDEA337D-A046-4EA2-19C5-93A6B2BC0679}"/>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131</a:t>
            </a:fld>
            <a:endParaRPr/>
          </a:p>
        </p:txBody>
      </p:sp>
      <p:pic>
        <p:nvPicPr>
          <p:cNvPr id="539" name="Google Shape;539;g32c08df7a2f_0_776">
            <a:extLst>
              <a:ext uri="{FF2B5EF4-FFF2-40B4-BE49-F238E27FC236}">
                <a16:creationId xmlns:a16="http://schemas.microsoft.com/office/drawing/2014/main" id="{E9BEA7B1-9A41-1388-19E3-5513FB5F298E}"/>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graphicFrame>
        <p:nvGraphicFramePr>
          <p:cNvPr id="540" name="Google Shape;540;g32c08df7a2f_0_776">
            <a:extLst>
              <a:ext uri="{FF2B5EF4-FFF2-40B4-BE49-F238E27FC236}">
                <a16:creationId xmlns:a16="http://schemas.microsoft.com/office/drawing/2014/main" id="{7CB5C52D-7C86-D513-ACD6-7936C9716EAA}"/>
              </a:ext>
            </a:extLst>
          </p:cNvPr>
          <p:cNvGraphicFramePr/>
          <p:nvPr/>
        </p:nvGraphicFramePr>
        <p:xfrm>
          <a:off x="429150" y="1108538"/>
          <a:ext cx="3000000" cy="3000000"/>
        </p:xfrm>
        <a:graphic>
          <a:graphicData uri="http://schemas.openxmlformats.org/drawingml/2006/table">
            <a:tbl>
              <a:tblPr bandRow="1">
                <a:noFill/>
                <a:tableStyleId>{5342E76C-094B-419B-B42E-AED802BB35B9}</a:tableStyleId>
              </a:tblPr>
              <a:tblGrid>
                <a:gridCol w="609575">
                  <a:extLst>
                    <a:ext uri="{9D8B030D-6E8A-4147-A177-3AD203B41FA5}">
                      <a16:colId xmlns:a16="http://schemas.microsoft.com/office/drawing/2014/main" val="20000"/>
                    </a:ext>
                  </a:extLst>
                </a:gridCol>
                <a:gridCol w="3760025">
                  <a:extLst>
                    <a:ext uri="{9D8B030D-6E8A-4147-A177-3AD203B41FA5}">
                      <a16:colId xmlns:a16="http://schemas.microsoft.com/office/drawing/2014/main" val="20001"/>
                    </a:ext>
                  </a:extLst>
                </a:gridCol>
                <a:gridCol w="2368875">
                  <a:extLst>
                    <a:ext uri="{9D8B030D-6E8A-4147-A177-3AD203B41FA5}">
                      <a16:colId xmlns:a16="http://schemas.microsoft.com/office/drawing/2014/main" val="20002"/>
                    </a:ext>
                  </a:extLst>
                </a:gridCol>
                <a:gridCol w="1329550">
                  <a:extLst>
                    <a:ext uri="{9D8B030D-6E8A-4147-A177-3AD203B41FA5}">
                      <a16:colId xmlns:a16="http://schemas.microsoft.com/office/drawing/2014/main" val="20003"/>
                    </a:ext>
                  </a:extLst>
                </a:gridCol>
              </a:tblGrid>
              <a:tr h="438625">
                <a:tc>
                  <a:txBody>
                    <a:bodyPr/>
                    <a:lstStyle/>
                    <a:p>
                      <a:pPr marL="0" marR="0" lvl="0" indent="0" algn="ctr"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Item</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Owner</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Target Date</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0"/>
                  </a:ext>
                </a:extLst>
              </a:tr>
              <a:tr h="402025">
                <a:tc>
                  <a:txBody>
                    <a:bodyPr/>
                    <a:lstStyle/>
                    <a:p>
                      <a:pPr marL="0" lvl="0" indent="0" algn="l" rtl="0">
                        <a:spcBef>
                          <a:spcPts val="0"/>
                        </a:spcBef>
                        <a:spcAft>
                          <a:spcPts val="0"/>
                        </a:spcAft>
                        <a:buNone/>
                      </a:pPr>
                      <a:r>
                        <a:rPr lang="en" sz="1200">
                          <a:latin typeface="Ubuntu"/>
                          <a:ea typeface="Ubuntu"/>
                          <a:cs typeface="Ubuntu"/>
                          <a:sym typeface="Ubuntu"/>
                        </a:rPr>
                        <a:t>1</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Immediate focus is to take the POCs to a closure - Email Ingestion, Power BI Integration and Gen AI</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Accelerate team with inputs from Accenture</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TBD</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29425">
                <a:tc>
                  <a:txBody>
                    <a:bodyPr/>
                    <a:lstStyle/>
                    <a:p>
                      <a:pPr marL="0" lvl="0" indent="0" algn="l" rtl="0">
                        <a:spcBef>
                          <a:spcPts val="0"/>
                        </a:spcBef>
                        <a:spcAft>
                          <a:spcPts val="0"/>
                        </a:spcAft>
                        <a:buNone/>
                      </a:pPr>
                      <a:r>
                        <a:rPr lang="en" sz="1200">
                          <a:latin typeface="Ubuntu"/>
                          <a:ea typeface="Ubuntu"/>
                          <a:cs typeface="Ubuntu"/>
                          <a:sym typeface="Ubuntu"/>
                        </a:rPr>
                        <a:t>2</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Server Sizing exercise </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Both teams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ASAP</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6900">
                <a:tc>
                  <a:txBody>
                    <a:bodyPr/>
                    <a:lstStyle/>
                    <a:p>
                      <a:pPr marL="0" lvl="0" indent="0" algn="l" rtl="0">
                        <a:spcBef>
                          <a:spcPts val="0"/>
                        </a:spcBef>
                        <a:spcAft>
                          <a:spcPts val="0"/>
                        </a:spcAft>
                        <a:buNone/>
                      </a:pPr>
                      <a:r>
                        <a:rPr lang="en" sz="1200">
                          <a:latin typeface="Ubuntu"/>
                          <a:ea typeface="Ubuntu"/>
                          <a:cs typeface="Ubuntu"/>
                          <a:sym typeface="Ubuntu"/>
                        </a:rPr>
                        <a:t>3</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Resolving Performance Test issues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Accenture team supported by the Accelerate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TBD</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70575">
                <a:tc>
                  <a:txBody>
                    <a:bodyPr/>
                    <a:lstStyle/>
                    <a:p>
                      <a:pPr marL="0" lvl="0" indent="0" algn="l" rtl="0">
                        <a:spcBef>
                          <a:spcPts val="0"/>
                        </a:spcBef>
                        <a:spcAft>
                          <a:spcPts val="0"/>
                        </a:spcAft>
                        <a:buNone/>
                      </a:pPr>
                      <a:r>
                        <a:rPr lang="en" sz="1200">
                          <a:latin typeface="Ubuntu"/>
                          <a:ea typeface="Ubuntu"/>
                          <a:cs typeface="Ubuntu"/>
                          <a:sym typeface="Ubuntu"/>
                        </a:rPr>
                        <a:t>4</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Resolving open items from the Security Audit</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Appian teams in discussion with the Accenture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ASAP</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70575">
                <a:tc>
                  <a:txBody>
                    <a:bodyPr/>
                    <a:lstStyle/>
                    <a:p>
                      <a:pPr marL="0" lvl="0" indent="0" algn="l" rtl="0">
                        <a:spcBef>
                          <a:spcPts val="0"/>
                        </a:spcBef>
                        <a:spcAft>
                          <a:spcPts val="0"/>
                        </a:spcAft>
                        <a:buNone/>
                      </a:pPr>
                      <a:r>
                        <a:rPr lang="en" sz="1200">
                          <a:latin typeface="Ubuntu"/>
                          <a:ea typeface="Ubuntu"/>
                          <a:cs typeface="Ubuntu"/>
                          <a:sym typeface="Ubuntu"/>
                        </a:rPr>
                        <a:t>5</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Design and Implementation guidance for ICR and Journal Processing modules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Accelerate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Ongoing</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92851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44">
          <a:extLst>
            <a:ext uri="{FF2B5EF4-FFF2-40B4-BE49-F238E27FC236}">
              <a16:creationId xmlns:a16="http://schemas.microsoft.com/office/drawing/2014/main" id="{3E520AA2-BC79-A298-87B9-808C7EB10A79}"/>
            </a:ext>
          </a:extLst>
        </p:cNvPr>
        <p:cNvGrpSpPr/>
        <p:nvPr/>
      </p:nvGrpSpPr>
      <p:grpSpPr>
        <a:xfrm>
          <a:off x="0" y="0"/>
          <a:ext cx="0" cy="0"/>
          <a:chOff x="0" y="0"/>
          <a:chExt cx="0" cy="0"/>
        </a:xfrm>
      </p:grpSpPr>
      <p:sp>
        <p:nvSpPr>
          <p:cNvPr id="545" name="Google Shape;545;p58">
            <a:extLst>
              <a:ext uri="{FF2B5EF4-FFF2-40B4-BE49-F238E27FC236}">
                <a16:creationId xmlns:a16="http://schemas.microsoft.com/office/drawing/2014/main" id="{74503B77-71B3-63EB-43F7-2F05EC34990D}"/>
              </a:ext>
            </a:extLst>
          </p:cNvPr>
          <p:cNvSpPr txBox="1">
            <a:spLocks noGrp="1"/>
          </p:cNvSpPr>
          <p:nvPr>
            <p:ph type="title"/>
          </p:nvPr>
        </p:nvSpPr>
        <p:spPr>
          <a:xfrm>
            <a:off x="1097280" y="3634740"/>
            <a:ext cx="6858000" cy="548700"/>
          </a:xfrm>
          <a:prstGeom prst="rect">
            <a:avLst/>
          </a:prstGeom>
          <a:noFill/>
          <a:ln>
            <a:noFill/>
          </a:ln>
        </p:spPr>
        <p:txBody>
          <a:bodyPr spcFirstLastPara="1" wrap="square" lIns="68575" tIns="34275" rIns="68575" bIns="34275" anchor="t" anchorCtr="0">
            <a:normAutofit/>
          </a:bodyPr>
          <a:lstStyle/>
          <a:p>
            <a:pPr marL="0" lvl="0" indent="0" algn="ctr" rtl="0">
              <a:lnSpc>
                <a:spcPct val="100000"/>
              </a:lnSpc>
              <a:spcBef>
                <a:spcPts val="0"/>
              </a:spcBef>
              <a:spcAft>
                <a:spcPts val="0"/>
              </a:spcAft>
              <a:buSzPts val="1400"/>
              <a:buNone/>
            </a:pPr>
            <a:r>
              <a:rPr lang="en"/>
              <a:t>The leader in low-code automation.</a:t>
            </a:r>
            <a:endParaRPr/>
          </a:p>
        </p:txBody>
      </p:sp>
      <p:sp>
        <p:nvSpPr>
          <p:cNvPr id="546" name="Google Shape;546;p58">
            <a:extLst>
              <a:ext uri="{FF2B5EF4-FFF2-40B4-BE49-F238E27FC236}">
                <a16:creationId xmlns:a16="http://schemas.microsoft.com/office/drawing/2014/main" id="{9B6D0863-23A8-CE50-CFCC-50F0A2D6BF11}"/>
              </a:ext>
            </a:extLst>
          </p:cNvPr>
          <p:cNvSpPr txBox="1">
            <a:spLocks noGrp="1"/>
          </p:cNvSpPr>
          <p:nvPr>
            <p:ph type="body" idx="1"/>
          </p:nvPr>
        </p:nvSpPr>
        <p:spPr>
          <a:xfrm>
            <a:off x="1097279" y="762000"/>
            <a:ext cx="6858000" cy="6858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800"/>
              </a:spcBef>
              <a:spcAft>
                <a:spcPts val="0"/>
              </a:spcAft>
              <a:buSzPts val="2800"/>
              <a:buNone/>
            </a:pPr>
            <a:r>
              <a:rPr lang="en"/>
              <a:t>Thank You!</a:t>
            </a:r>
            <a:endParaRPr/>
          </a:p>
        </p:txBody>
      </p:sp>
    </p:spTree>
    <p:extLst>
      <p:ext uri="{BB962C8B-B14F-4D97-AF65-F5344CB8AC3E}">
        <p14:creationId xmlns:p14="http://schemas.microsoft.com/office/powerpoint/2010/main" val="4195674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32c08df7a2f_0_2250"/>
          <p:cNvSpPr txBox="1">
            <a:spLocks noGrp="1"/>
          </p:cNvSpPr>
          <p:nvPr>
            <p:ph type="title"/>
          </p:nvPr>
        </p:nvSpPr>
        <p:spPr>
          <a:xfrm>
            <a:off x="443475" y="251450"/>
            <a:ext cx="7682700" cy="459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400"/>
              <a:buNone/>
            </a:pPr>
            <a:r>
              <a:rPr lang="en" sz="2400" b="1"/>
              <a:t>Process HQ</a:t>
            </a:r>
            <a:endParaRPr sz="2400" b="1"/>
          </a:p>
        </p:txBody>
      </p:sp>
      <p:sp>
        <p:nvSpPr>
          <p:cNvPr id="428" name="Google Shape;428;g32c08df7a2f_0_2250"/>
          <p:cNvSpPr txBox="1">
            <a:spLocks noGrp="1"/>
          </p:cNvSpPr>
          <p:nvPr>
            <p:ph type="sldNum" idx="12"/>
          </p:nvPr>
        </p:nvSpPr>
        <p:spPr>
          <a:xfrm>
            <a:off x="239530" y="483986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700"/>
              <a:buNone/>
            </a:pPr>
            <a:fld id="{00000000-1234-1234-1234-123412341234}" type="slidenum">
              <a:rPr lang="en"/>
              <a:t>14</a:t>
            </a:fld>
            <a:endParaRPr/>
          </a:p>
        </p:txBody>
      </p:sp>
      <p:pic>
        <p:nvPicPr>
          <p:cNvPr id="429" name="Google Shape;429;g32c08df7a2f_0_2250"/>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430" name="Google Shape;430;g32c08df7a2f_0_2250"/>
          <p:cNvSpPr txBox="1"/>
          <p:nvPr/>
        </p:nvSpPr>
        <p:spPr>
          <a:xfrm>
            <a:off x="2296812" y="3415124"/>
            <a:ext cx="20754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solidFill>
                <a:schemeClr val="lt1"/>
              </a:solidFill>
              <a:latin typeface="Ubuntu"/>
              <a:ea typeface="Ubuntu"/>
              <a:cs typeface="Ubuntu"/>
              <a:sym typeface="Ubuntu"/>
            </a:endParaRPr>
          </a:p>
          <a:p>
            <a:pPr marL="0" lvl="0" indent="0" algn="ctr" rtl="0">
              <a:spcBef>
                <a:spcPts val="0"/>
              </a:spcBef>
              <a:spcAft>
                <a:spcPts val="0"/>
              </a:spcAft>
              <a:buNone/>
            </a:pPr>
            <a:endParaRPr>
              <a:solidFill>
                <a:schemeClr val="lt1"/>
              </a:solidFill>
              <a:latin typeface="Ubuntu"/>
              <a:ea typeface="Ubuntu"/>
              <a:cs typeface="Ubuntu"/>
              <a:sym typeface="Ubuntu"/>
            </a:endParaRPr>
          </a:p>
          <a:p>
            <a:pPr marL="0" lvl="0" indent="0" algn="ctr" rtl="0">
              <a:spcBef>
                <a:spcPts val="0"/>
              </a:spcBef>
              <a:spcAft>
                <a:spcPts val="0"/>
              </a:spcAft>
              <a:buNone/>
            </a:pPr>
            <a:endParaRPr>
              <a:solidFill>
                <a:schemeClr val="lt1"/>
              </a:solidFill>
              <a:latin typeface="Ubuntu"/>
              <a:ea typeface="Ubuntu"/>
              <a:cs typeface="Ubuntu"/>
              <a:sym typeface="Ubuntu"/>
            </a:endParaRPr>
          </a:p>
        </p:txBody>
      </p:sp>
      <p:pic>
        <p:nvPicPr>
          <p:cNvPr id="431" name="Google Shape;431;g32c08df7a2f_0_2250"/>
          <p:cNvPicPr preferRelativeResize="0"/>
          <p:nvPr/>
        </p:nvPicPr>
        <p:blipFill rotWithShape="1">
          <a:blip r:embed="rId4">
            <a:alphaModFix/>
          </a:blip>
          <a:srcRect r="25909"/>
          <a:stretch/>
        </p:blipFill>
        <p:spPr>
          <a:xfrm>
            <a:off x="4839752" y="1237375"/>
            <a:ext cx="4304252" cy="3168276"/>
          </a:xfrm>
          <a:prstGeom prst="rect">
            <a:avLst/>
          </a:prstGeom>
          <a:noFill/>
          <a:ln>
            <a:noFill/>
          </a:ln>
        </p:spPr>
      </p:pic>
      <p:grpSp>
        <p:nvGrpSpPr>
          <p:cNvPr id="432" name="Google Shape;432;g32c08df7a2f_0_2250"/>
          <p:cNvGrpSpPr/>
          <p:nvPr/>
        </p:nvGrpSpPr>
        <p:grpSpPr>
          <a:xfrm>
            <a:off x="576425" y="1532713"/>
            <a:ext cx="1572900" cy="2577500"/>
            <a:chOff x="571550" y="1427150"/>
            <a:chExt cx="1572900" cy="2577500"/>
          </a:xfrm>
        </p:grpSpPr>
        <p:sp>
          <p:nvSpPr>
            <p:cNvPr id="433" name="Google Shape;433;g32c08df7a2f_0_2250"/>
            <p:cNvSpPr txBox="1"/>
            <p:nvPr/>
          </p:nvSpPr>
          <p:spPr>
            <a:xfrm>
              <a:off x="571550" y="1427150"/>
              <a:ext cx="1572900" cy="5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dk2"/>
                  </a:solidFill>
                  <a:latin typeface="Ubuntu"/>
                  <a:ea typeface="Ubuntu"/>
                  <a:cs typeface="Ubuntu"/>
                  <a:sym typeface="Ubuntu"/>
                </a:rPr>
                <a:t>Discover</a:t>
              </a:r>
              <a:endParaRPr sz="2400">
                <a:solidFill>
                  <a:schemeClr val="dk2"/>
                </a:solidFill>
                <a:latin typeface="Ubuntu"/>
                <a:ea typeface="Ubuntu"/>
                <a:cs typeface="Ubuntu"/>
                <a:sym typeface="Ubuntu"/>
              </a:endParaRPr>
            </a:p>
          </p:txBody>
        </p:sp>
        <p:sp>
          <p:nvSpPr>
            <p:cNvPr id="434" name="Google Shape;434;g32c08df7a2f_0_2250"/>
            <p:cNvSpPr txBox="1"/>
            <p:nvPr/>
          </p:nvSpPr>
          <p:spPr>
            <a:xfrm>
              <a:off x="571550" y="2437966"/>
              <a:ext cx="1572900" cy="5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dk2"/>
                  </a:solidFill>
                  <a:latin typeface="Ubuntu"/>
                  <a:ea typeface="Ubuntu"/>
                  <a:cs typeface="Ubuntu"/>
                  <a:sym typeface="Ubuntu"/>
                </a:rPr>
                <a:t>Improve</a:t>
              </a:r>
              <a:endParaRPr sz="2400">
                <a:solidFill>
                  <a:schemeClr val="dk2"/>
                </a:solidFill>
                <a:latin typeface="Ubuntu"/>
                <a:ea typeface="Ubuntu"/>
                <a:cs typeface="Ubuntu"/>
                <a:sym typeface="Ubuntu"/>
              </a:endParaRPr>
            </a:p>
          </p:txBody>
        </p:sp>
        <p:sp>
          <p:nvSpPr>
            <p:cNvPr id="435" name="Google Shape;435;g32c08df7a2f_0_2250"/>
            <p:cNvSpPr txBox="1"/>
            <p:nvPr/>
          </p:nvSpPr>
          <p:spPr>
            <a:xfrm>
              <a:off x="571550" y="3502750"/>
              <a:ext cx="1572900" cy="5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dk2"/>
                  </a:solidFill>
                  <a:latin typeface="Ubuntu"/>
                  <a:ea typeface="Ubuntu"/>
                  <a:cs typeface="Ubuntu"/>
                  <a:sym typeface="Ubuntu"/>
                </a:rPr>
                <a:t>Achieve</a:t>
              </a:r>
              <a:endParaRPr sz="2400">
                <a:solidFill>
                  <a:schemeClr val="dk2"/>
                </a:solidFill>
                <a:latin typeface="Ubuntu"/>
                <a:ea typeface="Ubuntu"/>
                <a:cs typeface="Ubuntu"/>
                <a:sym typeface="Ubuntu"/>
              </a:endParaRPr>
            </a:p>
          </p:txBody>
        </p:sp>
      </p:grpSp>
      <p:sp>
        <p:nvSpPr>
          <p:cNvPr id="436" name="Google Shape;436;g32c08df7a2f_0_2250"/>
          <p:cNvSpPr txBox="1"/>
          <p:nvPr/>
        </p:nvSpPr>
        <p:spPr>
          <a:xfrm>
            <a:off x="2205275" y="2605975"/>
            <a:ext cx="2878200" cy="43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Ubuntu Light"/>
                <a:ea typeface="Ubuntu Light"/>
                <a:cs typeface="Ubuntu Light"/>
                <a:sym typeface="Ubuntu Light"/>
              </a:rPr>
              <a:t>With automated process insights.</a:t>
            </a:r>
            <a:endParaRPr sz="1600">
              <a:solidFill>
                <a:schemeClr val="dk1"/>
              </a:solidFill>
              <a:latin typeface="Ubuntu Light"/>
              <a:ea typeface="Ubuntu Light"/>
              <a:cs typeface="Ubuntu Light"/>
              <a:sym typeface="Ubuntu Light"/>
            </a:endParaRPr>
          </a:p>
        </p:txBody>
      </p:sp>
      <p:sp>
        <p:nvSpPr>
          <p:cNvPr id="437" name="Google Shape;437;g32c08df7a2f_0_2250"/>
          <p:cNvSpPr txBox="1"/>
          <p:nvPr/>
        </p:nvSpPr>
        <p:spPr>
          <a:xfrm>
            <a:off x="2205275" y="3520775"/>
            <a:ext cx="3015600" cy="67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Ubuntu Light"/>
                <a:ea typeface="Ubuntu Light"/>
                <a:cs typeface="Ubuntu Light"/>
                <a:sym typeface="Ubuntu Light"/>
              </a:rPr>
              <a:t>Intelligent process optimization.</a:t>
            </a:r>
            <a:endParaRPr sz="1600">
              <a:solidFill>
                <a:schemeClr val="dk1"/>
              </a:solidFill>
              <a:latin typeface="Ubuntu Light"/>
              <a:ea typeface="Ubuntu Light"/>
              <a:cs typeface="Ubuntu Light"/>
              <a:sym typeface="Ubuntu Light"/>
            </a:endParaRPr>
          </a:p>
        </p:txBody>
      </p:sp>
      <p:sp>
        <p:nvSpPr>
          <p:cNvPr id="438" name="Google Shape;438;g32c08df7a2f_0_2250"/>
          <p:cNvSpPr txBox="1"/>
          <p:nvPr/>
        </p:nvSpPr>
        <p:spPr>
          <a:xfrm>
            <a:off x="2205275" y="1446350"/>
            <a:ext cx="2878200" cy="67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Ubuntu Light"/>
                <a:ea typeface="Ubuntu Light"/>
                <a:cs typeface="Ubuntu Light"/>
                <a:sym typeface="Ubuntu Light"/>
              </a:rPr>
              <a:t>Enterprise data and processes.</a:t>
            </a:r>
            <a:endParaRPr sz="1600">
              <a:solidFill>
                <a:schemeClr val="dk1"/>
              </a:solidFill>
              <a:latin typeface="Ubuntu Light"/>
              <a:ea typeface="Ubuntu Light"/>
              <a:cs typeface="Ubuntu Light"/>
              <a:sym typeface="Ubuntu Light"/>
            </a:endParaRPr>
          </a:p>
        </p:txBody>
      </p:sp>
      <p:pic>
        <p:nvPicPr>
          <p:cNvPr id="439" name="Google Shape;439;g32c08df7a2f_0_2250" title="1) Process Insights Main.png"/>
          <p:cNvPicPr preferRelativeResize="0"/>
          <p:nvPr/>
        </p:nvPicPr>
        <p:blipFill rotWithShape="1">
          <a:blip r:embed="rId5">
            <a:alphaModFix/>
          </a:blip>
          <a:srcRect r="10554"/>
          <a:stretch/>
        </p:blipFill>
        <p:spPr>
          <a:xfrm>
            <a:off x="5542600" y="1441625"/>
            <a:ext cx="3601398" cy="25164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32c08df7a2f_0_2487"/>
          <p:cNvSpPr txBox="1">
            <a:spLocks noGrp="1"/>
          </p:cNvSpPr>
          <p:nvPr>
            <p:ph type="title"/>
          </p:nvPr>
        </p:nvSpPr>
        <p:spPr>
          <a:xfrm>
            <a:off x="411487" y="544830"/>
            <a:ext cx="8270100" cy="476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600">
                <a:solidFill>
                  <a:srgbClr val="020A51"/>
                </a:solidFill>
              </a:rPr>
              <a:t>Improve Any Process, Inform Any Decision</a:t>
            </a:r>
            <a:endParaRPr sz="2800"/>
          </a:p>
        </p:txBody>
      </p:sp>
      <p:sp>
        <p:nvSpPr>
          <p:cNvPr id="446" name="Google Shape;446;g32c08df7a2f_0_2487"/>
          <p:cNvSpPr txBox="1">
            <a:spLocks noGrp="1"/>
          </p:cNvSpPr>
          <p:nvPr>
            <p:ph type="title" idx="2"/>
          </p:nvPr>
        </p:nvSpPr>
        <p:spPr>
          <a:xfrm>
            <a:off x="5184094" y="2855214"/>
            <a:ext cx="3033600" cy="870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100">
                <a:solidFill>
                  <a:schemeClr val="dk2"/>
                </a:solidFill>
              </a:rPr>
              <a:t>Data Fabric</a:t>
            </a:r>
            <a:br>
              <a:rPr lang="en" sz="2100">
                <a:solidFill>
                  <a:schemeClr val="dk2"/>
                </a:solidFill>
              </a:rPr>
            </a:br>
            <a:r>
              <a:rPr lang="en" sz="2100">
                <a:solidFill>
                  <a:schemeClr val="dk2"/>
                </a:solidFill>
              </a:rPr>
              <a:t>Insights</a:t>
            </a:r>
            <a:endParaRPr sz="2100">
              <a:solidFill>
                <a:schemeClr val="dk2"/>
              </a:solidFill>
            </a:endParaRPr>
          </a:p>
        </p:txBody>
      </p:sp>
      <p:sp>
        <p:nvSpPr>
          <p:cNvPr id="447" name="Google Shape;447;g32c08df7a2f_0_2487"/>
          <p:cNvSpPr txBox="1">
            <a:spLocks noGrp="1"/>
          </p:cNvSpPr>
          <p:nvPr>
            <p:ph type="title" idx="3"/>
          </p:nvPr>
        </p:nvSpPr>
        <p:spPr>
          <a:xfrm>
            <a:off x="925688" y="2855214"/>
            <a:ext cx="3033600" cy="870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100">
                <a:solidFill>
                  <a:schemeClr val="dk2"/>
                </a:solidFill>
              </a:rPr>
              <a:t>Process </a:t>
            </a:r>
            <a:endParaRPr sz="2100">
              <a:solidFill>
                <a:schemeClr val="dk2"/>
              </a:solidFill>
            </a:endParaRPr>
          </a:p>
          <a:p>
            <a:pPr marL="0" lvl="0" indent="0" algn="ctr" rtl="0">
              <a:spcBef>
                <a:spcPts val="0"/>
              </a:spcBef>
              <a:spcAft>
                <a:spcPts val="0"/>
              </a:spcAft>
              <a:buNone/>
            </a:pPr>
            <a:r>
              <a:rPr lang="en" sz="2100">
                <a:solidFill>
                  <a:schemeClr val="dk2"/>
                </a:solidFill>
              </a:rPr>
              <a:t>Insights</a:t>
            </a:r>
            <a:endParaRPr sz="2100">
              <a:solidFill>
                <a:schemeClr val="dk2"/>
              </a:solidFill>
            </a:endParaRPr>
          </a:p>
        </p:txBody>
      </p:sp>
      <p:pic>
        <p:nvPicPr>
          <p:cNvPr id="448" name="Google Shape;448;g32c08df7a2f_0_2487"/>
          <p:cNvPicPr preferRelativeResize="0"/>
          <p:nvPr/>
        </p:nvPicPr>
        <p:blipFill>
          <a:blip r:embed="rId3">
            <a:alphaModFix/>
          </a:blip>
          <a:stretch>
            <a:fillRect/>
          </a:stretch>
        </p:blipFill>
        <p:spPr>
          <a:xfrm>
            <a:off x="1842340" y="1600198"/>
            <a:ext cx="1200150" cy="1205886"/>
          </a:xfrm>
          <a:prstGeom prst="rect">
            <a:avLst/>
          </a:prstGeom>
          <a:noFill/>
          <a:ln>
            <a:noFill/>
          </a:ln>
        </p:spPr>
      </p:pic>
      <p:pic>
        <p:nvPicPr>
          <p:cNvPr id="449" name="Google Shape;449;g32c08df7a2f_0_2487"/>
          <p:cNvPicPr preferRelativeResize="0"/>
          <p:nvPr/>
        </p:nvPicPr>
        <p:blipFill>
          <a:blip r:embed="rId4">
            <a:alphaModFix/>
          </a:blip>
          <a:stretch>
            <a:fillRect/>
          </a:stretch>
        </p:blipFill>
        <p:spPr>
          <a:xfrm>
            <a:off x="6100736" y="1600199"/>
            <a:ext cx="1194668" cy="1200150"/>
          </a:xfrm>
          <a:prstGeom prst="rect">
            <a:avLst/>
          </a:prstGeom>
          <a:noFill/>
          <a:ln>
            <a:noFill/>
          </a:ln>
        </p:spPr>
      </p:pic>
      <p:pic>
        <p:nvPicPr>
          <p:cNvPr id="450" name="Google Shape;450;g32c08df7a2f_0_2487"/>
          <p:cNvPicPr preferRelativeResize="0"/>
          <p:nvPr/>
        </p:nvPicPr>
        <p:blipFill rotWithShape="1">
          <a:blip r:embed="rId5">
            <a:alphaModFix/>
          </a:blip>
          <a:srcRect/>
          <a:stretch/>
        </p:blipFill>
        <p:spPr>
          <a:xfrm>
            <a:off x="7894819" y="0"/>
            <a:ext cx="1069630" cy="564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32c08df7a2f_0_1565"/>
          <p:cNvSpPr txBox="1">
            <a:spLocks noGrp="1"/>
          </p:cNvSpPr>
          <p:nvPr>
            <p:ph type="body" idx="1"/>
          </p:nvPr>
        </p:nvSpPr>
        <p:spPr>
          <a:xfrm>
            <a:off x="249242" y="1143000"/>
            <a:ext cx="4533300" cy="3913200"/>
          </a:xfrm>
          <a:prstGeom prst="rect">
            <a:avLst/>
          </a:prstGeom>
        </p:spPr>
        <p:txBody>
          <a:bodyPr spcFirstLastPara="1" wrap="square" lIns="68575" tIns="34275" rIns="68575" bIns="34275" anchor="t" anchorCtr="0">
            <a:normAutofit/>
          </a:bodyPr>
          <a:lstStyle/>
          <a:p>
            <a:pPr marL="457200" lvl="0" indent="-323850" algn="l" rtl="0">
              <a:lnSpc>
                <a:spcPct val="100000"/>
              </a:lnSpc>
              <a:spcBef>
                <a:spcPts val="600"/>
              </a:spcBef>
              <a:spcAft>
                <a:spcPts val="0"/>
              </a:spcAft>
              <a:buSzPts val="1500"/>
              <a:buFont typeface="Ubuntu"/>
              <a:buChar char="●"/>
            </a:pPr>
            <a:r>
              <a:rPr lang="en" sz="1900">
                <a:latin typeface="Ubuntu"/>
                <a:ea typeface="Ubuntu"/>
                <a:cs typeface="Ubuntu"/>
                <a:sym typeface="Ubuntu"/>
              </a:rPr>
              <a:t>Prep data for mining from </a:t>
            </a:r>
            <a:br>
              <a:rPr lang="en" sz="1900">
                <a:latin typeface="Ubuntu"/>
                <a:ea typeface="Ubuntu"/>
                <a:cs typeface="Ubuntu"/>
                <a:sym typeface="Ubuntu"/>
              </a:rPr>
            </a:br>
            <a:r>
              <a:rPr lang="en" sz="1900">
                <a:latin typeface="Ubuntu"/>
                <a:ea typeface="Ubuntu"/>
                <a:cs typeface="Ubuntu"/>
                <a:sym typeface="Ubuntu"/>
              </a:rPr>
              <a:t>multiple sources with low-code.</a:t>
            </a:r>
            <a:br>
              <a:rPr lang="en" sz="1900">
                <a:latin typeface="Ubuntu"/>
                <a:ea typeface="Ubuntu"/>
                <a:cs typeface="Ubuntu"/>
                <a:sym typeface="Ubuntu"/>
              </a:rPr>
            </a:br>
            <a:endParaRPr sz="1900">
              <a:latin typeface="Ubuntu"/>
              <a:ea typeface="Ubuntu"/>
              <a:cs typeface="Ubuntu"/>
              <a:sym typeface="Ubuntu"/>
            </a:endParaRPr>
          </a:p>
          <a:p>
            <a:pPr marL="457200" lvl="0" indent="-323850" algn="l" rtl="0">
              <a:lnSpc>
                <a:spcPct val="100000"/>
              </a:lnSpc>
              <a:spcBef>
                <a:spcPts val="800"/>
              </a:spcBef>
              <a:spcAft>
                <a:spcPts val="0"/>
              </a:spcAft>
              <a:buSzPts val="1500"/>
              <a:buFont typeface="Ubuntu"/>
              <a:buChar char="●"/>
            </a:pPr>
            <a:r>
              <a:rPr lang="en" sz="1900">
                <a:latin typeface="Ubuntu"/>
                <a:ea typeface="Ubuntu"/>
                <a:cs typeface="Ubuntu"/>
                <a:sym typeface="Ubuntu"/>
              </a:rPr>
              <a:t>Follow a guided experience to identify process problems. </a:t>
            </a:r>
            <a:br>
              <a:rPr lang="en" sz="1900">
                <a:latin typeface="Ubuntu"/>
                <a:ea typeface="Ubuntu"/>
                <a:cs typeface="Ubuntu"/>
                <a:sym typeface="Ubuntu"/>
              </a:rPr>
            </a:br>
            <a:endParaRPr sz="1900">
              <a:latin typeface="Ubuntu"/>
              <a:ea typeface="Ubuntu"/>
              <a:cs typeface="Ubuntu"/>
              <a:sym typeface="Ubuntu"/>
            </a:endParaRPr>
          </a:p>
          <a:p>
            <a:pPr marL="457200" lvl="0" indent="-323850" algn="l" rtl="0">
              <a:lnSpc>
                <a:spcPct val="100000"/>
              </a:lnSpc>
              <a:spcBef>
                <a:spcPts val="800"/>
              </a:spcBef>
              <a:spcAft>
                <a:spcPts val="0"/>
              </a:spcAft>
              <a:buSzPts val="1500"/>
              <a:buFont typeface="Ubuntu"/>
              <a:buChar char="●"/>
            </a:pPr>
            <a:r>
              <a:rPr lang="en" sz="1900">
                <a:latin typeface="Ubuntu"/>
                <a:ea typeface="Ubuntu"/>
                <a:cs typeface="Ubuntu"/>
                <a:sym typeface="Ubuntu"/>
              </a:rPr>
              <a:t>Take action with intelligent recommendations.</a:t>
            </a:r>
            <a:br>
              <a:rPr lang="en" sz="1900">
                <a:latin typeface="Ubuntu"/>
                <a:ea typeface="Ubuntu"/>
                <a:cs typeface="Ubuntu"/>
                <a:sym typeface="Ubuntu"/>
              </a:rPr>
            </a:br>
            <a:endParaRPr sz="1900">
              <a:latin typeface="Ubuntu"/>
              <a:ea typeface="Ubuntu"/>
              <a:cs typeface="Ubuntu"/>
              <a:sym typeface="Ubuntu"/>
            </a:endParaRPr>
          </a:p>
          <a:p>
            <a:pPr marL="457200" lvl="0" indent="-323850" algn="l" rtl="0">
              <a:lnSpc>
                <a:spcPct val="100000"/>
              </a:lnSpc>
              <a:spcBef>
                <a:spcPts val="600"/>
              </a:spcBef>
              <a:spcAft>
                <a:spcPts val="0"/>
              </a:spcAft>
              <a:buSzPts val="1500"/>
              <a:buFont typeface="Ubuntu"/>
              <a:buChar char="●"/>
            </a:pPr>
            <a:r>
              <a:rPr lang="en" sz="1900">
                <a:latin typeface="Ubuntu"/>
                <a:ea typeface="Ubuntu"/>
                <a:cs typeface="Ubuntu"/>
                <a:sym typeface="Ubuntu"/>
              </a:rPr>
              <a:t>Track process performance </a:t>
            </a:r>
            <a:br>
              <a:rPr lang="en" sz="1900">
                <a:latin typeface="Ubuntu"/>
                <a:ea typeface="Ubuntu"/>
                <a:cs typeface="Ubuntu"/>
                <a:sym typeface="Ubuntu"/>
              </a:rPr>
            </a:br>
            <a:r>
              <a:rPr lang="en" sz="1900">
                <a:latin typeface="Ubuntu"/>
                <a:ea typeface="Ubuntu"/>
                <a:cs typeface="Ubuntu"/>
                <a:sym typeface="Ubuntu"/>
              </a:rPr>
              <a:t>with executive dashboards. </a:t>
            </a:r>
            <a:endParaRPr sz="1600"/>
          </a:p>
        </p:txBody>
      </p:sp>
      <p:sp>
        <p:nvSpPr>
          <p:cNvPr id="456" name="Google Shape;456;g32c08df7a2f_0_1565"/>
          <p:cNvSpPr txBox="1">
            <a:spLocks noGrp="1"/>
          </p:cNvSpPr>
          <p:nvPr>
            <p:ph type="title"/>
          </p:nvPr>
        </p:nvSpPr>
        <p:spPr>
          <a:xfrm>
            <a:off x="354600" y="246975"/>
            <a:ext cx="8434800" cy="519300"/>
          </a:xfrm>
          <a:prstGeom prst="rect">
            <a:avLst/>
          </a:prstGeom>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rPr>
              <a:t>Process Insights</a:t>
            </a:r>
            <a:endParaRPr/>
          </a:p>
        </p:txBody>
      </p:sp>
      <p:pic>
        <p:nvPicPr>
          <p:cNvPr id="457" name="Google Shape;457;g32c08df7a2f_0_1565"/>
          <p:cNvPicPr preferRelativeResize="0"/>
          <p:nvPr/>
        </p:nvPicPr>
        <p:blipFill rotWithShape="1">
          <a:blip r:embed="rId3">
            <a:alphaModFix/>
          </a:blip>
          <a:srcRect l="8327" r="45230" b="30795"/>
          <a:stretch/>
        </p:blipFill>
        <p:spPr>
          <a:xfrm>
            <a:off x="4421275" y="1069725"/>
            <a:ext cx="4722727" cy="4059749"/>
          </a:xfrm>
          <a:prstGeom prst="rect">
            <a:avLst/>
          </a:prstGeom>
          <a:noFill/>
          <a:ln>
            <a:noFill/>
          </a:ln>
        </p:spPr>
      </p:pic>
      <p:pic>
        <p:nvPicPr>
          <p:cNvPr id="458" name="Google Shape;458;g32c08df7a2f_0_1565"/>
          <p:cNvPicPr preferRelativeResize="0"/>
          <p:nvPr/>
        </p:nvPicPr>
        <p:blipFill rotWithShape="1">
          <a:blip r:embed="rId4">
            <a:alphaModFix/>
          </a:blip>
          <a:srcRect r="26389"/>
          <a:stretch/>
        </p:blipFill>
        <p:spPr>
          <a:xfrm>
            <a:off x="4810475" y="1463850"/>
            <a:ext cx="4333527" cy="3679651"/>
          </a:xfrm>
          <a:prstGeom prst="rect">
            <a:avLst/>
          </a:prstGeom>
          <a:noFill/>
          <a:ln>
            <a:noFill/>
          </a:ln>
        </p:spPr>
      </p:pic>
      <p:pic>
        <p:nvPicPr>
          <p:cNvPr id="459" name="Google Shape;459;g32c08df7a2f_0_1565"/>
          <p:cNvPicPr preferRelativeResize="0"/>
          <p:nvPr/>
        </p:nvPicPr>
        <p:blipFill rotWithShape="1">
          <a:blip r:embed="rId5">
            <a:alphaModFix/>
          </a:blip>
          <a:srcRect/>
          <a:stretch/>
        </p:blipFill>
        <p:spPr>
          <a:xfrm>
            <a:off x="7894819" y="0"/>
            <a:ext cx="1069630" cy="564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32c08df7a2f_0_1572"/>
          <p:cNvSpPr txBox="1">
            <a:spLocks noGrp="1"/>
          </p:cNvSpPr>
          <p:nvPr>
            <p:ph type="subTitle" idx="1"/>
          </p:nvPr>
        </p:nvSpPr>
        <p:spPr>
          <a:xfrm>
            <a:off x="376638" y="2683750"/>
            <a:ext cx="2743200" cy="10668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sz="2100">
                <a:solidFill>
                  <a:schemeClr val="dk2"/>
                </a:solidFill>
              </a:rPr>
              <a:t>Easy to </a:t>
            </a:r>
            <a:endParaRPr sz="2100">
              <a:solidFill>
                <a:schemeClr val="dk2"/>
              </a:solidFill>
            </a:endParaRPr>
          </a:p>
          <a:p>
            <a:pPr marL="0" lvl="0" indent="0" algn="ctr" rtl="0">
              <a:spcBef>
                <a:spcPts val="800"/>
              </a:spcBef>
              <a:spcAft>
                <a:spcPts val="0"/>
              </a:spcAft>
              <a:buNone/>
            </a:pPr>
            <a:r>
              <a:rPr lang="en" sz="2100">
                <a:solidFill>
                  <a:schemeClr val="dk2"/>
                </a:solidFill>
              </a:rPr>
              <a:t>mine </a:t>
            </a:r>
            <a:endParaRPr sz="2100">
              <a:solidFill>
                <a:schemeClr val="dk2"/>
              </a:solidFill>
            </a:endParaRPr>
          </a:p>
        </p:txBody>
      </p:sp>
      <p:sp>
        <p:nvSpPr>
          <p:cNvPr id="466" name="Google Shape;466;g32c08df7a2f_0_1572"/>
          <p:cNvSpPr txBox="1">
            <a:spLocks noGrp="1"/>
          </p:cNvSpPr>
          <p:nvPr>
            <p:ph type="title"/>
          </p:nvPr>
        </p:nvSpPr>
        <p:spPr>
          <a:xfrm>
            <a:off x="354600" y="583775"/>
            <a:ext cx="8434800" cy="5193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sz="2600" b="1">
                <a:solidFill>
                  <a:srgbClr val="020A51"/>
                </a:solidFill>
              </a:rPr>
              <a:t>Process Insights Makes Process Mining Easy</a:t>
            </a:r>
            <a:endParaRPr/>
          </a:p>
        </p:txBody>
      </p:sp>
      <p:sp>
        <p:nvSpPr>
          <p:cNvPr id="467" name="Google Shape;467;g32c08df7a2f_0_1572"/>
          <p:cNvSpPr txBox="1">
            <a:spLocks noGrp="1"/>
          </p:cNvSpPr>
          <p:nvPr>
            <p:ph type="subTitle" idx="2"/>
          </p:nvPr>
        </p:nvSpPr>
        <p:spPr>
          <a:xfrm>
            <a:off x="3200400" y="2683750"/>
            <a:ext cx="2743200" cy="10668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sz="2100">
                <a:solidFill>
                  <a:schemeClr val="dk2"/>
                </a:solidFill>
              </a:rPr>
              <a:t>Easy to </a:t>
            </a:r>
            <a:endParaRPr sz="2100">
              <a:solidFill>
                <a:schemeClr val="dk2"/>
              </a:solidFill>
            </a:endParaRPr>
          </a:p>
          <a:p>
            <a:pPr marL="0" lvl="0" indent="0" algn="ctr" rtl="0">
              <a:spcBef>
                <a:spcPts val="800"/>
              </a:spcBef>
              <a:spcAft>
                <a:spcPts val="0"/>
              </a:spcAft>
              <a:buNone/>
            </a:pPr>
            <a:r>
              <a:rPr lang="en" sz="2100">
                <a:solidFill>
                  <a:schemeClr val="dk2"/>
                </a:solidFill>
              </a:rPr>
              <a:t>gain insights</a:t>
            </a:r>
            <a:endParaRPr sz="2100">
              <a:solidFill>
                <a:schemeClr val="dk2"/>
              </a:solidFill>
            </a:endParaRPr>
          </a:p>
        </p:txBody>
      </p:sp>
      <p:sp>
        <p:nvSpPr>
          <p:cNvPr id="468" name="Google Shape;468;g32c08df7a2f_0_1572"/>
          <p:cNvSpPr txBox="1">
            <a:spLocks noGrp="1"/>
          </p:cNvSpPr>
          <p:nvPr>
            <p:ph type="subTitle" idx="3"/>
          </p:nvPr>
        </p:nvSpPr>
        <p:spPr>
          <a:xfrm>
            <a:off x="6024138" y="2683750"/>
            <a:ext cx="2743200" cy="10668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sz="2100">
                <a:solidFill>
                  <a:schemeClr val="dk2"/>
                </a:solidFill>
              </a:rPr>
              <a:t>Easy to </a:t>
            </a:r>
            <a:endParaRPr sz="2100">
              <a:solidFill>
                <a:schemeClr val="dk2"/>
              </a:solidFill>
            </a:endParaRPr>
          </a:p>
          <a:p>
            <a:pPr marL="0" marR="0" lvl="0" indent="0" algn="ctr" rtl="0">
              <a:lnSpc>
                <a:spcPct val="90000"/>
              </a:lnSpc>
              <a:spcBef>
                <a:spcPts val="800"/>
              </a:spcBef>
              <a:spcAft>
                <a:spcPts val="0"/>
              </a:spcAft>
              <a:buNone/>
            </a:pPr>
            <a:r>
              <a:rPr lang="en" sz="2100">
                <a:solidFill>
                  <a:schemeClr val="dk2"/>
                </a:solidFill>
              </a:rPr>
              <a:t>drive results</a:t>
            </a:r>
            <a:endParaRPr sz="2100">
              <a:solidFill>
                <a:schemeClr val="dk2"/>
              </a:solidFill>
            </a:endParaRPr>
          </a:p>
        </p:txBody>
      </p:sp>
      <p:pic>
        <p:nvPicPr>
          <p:cNvPr id="469" name="Google Shape;469;g32c08df7a2f_0_1572"/>
          <p:cNvPicPr preferRelativeResize="0"/>
          <p:nvPr/>
        </p:nvPicPr>
        <p:blipFill>
          <a:blip r:embed="rId3">
            <a:alphaModFix/>
          </a:blip>
          <a:stretch>
            <a:fillRect/>
          </a:stretch>
        </p:blipFill>
        <p:spPr>
          <a:xfrm>
            <a:off x="1420100" y="1741438"/>
            <a:ext cx="656300" cy="656300"/>
          </a:xfrm>
          <a:prstGeom prst="rect">
            <a:avLst/>
          </a:prstGeom>
          <a:noFill/>
          <a:ln>
            <a:noFill/>
          </a:ln>
        </p:spPr>
      </p:pic>
      <p:pic>
        <p:nvPicPr>
          <p:cNvPr id="470" name="Google Shape;470;g32c08df7a2f_0_1572"/>
          <p:cNvPicPr preferRelativeResize="0"/>
          <p:nvPr/>
        </p:nvPicPr>
        <p:blipFill>
          <a:blip r:embed="rId4">
            <a:alphaModFix/>
          </a:blip>
          <a:stretch>
            <a:fillRect/>
          </a:stretch>
        </p:blipFill>
        <p:spPr>
          <a:xfrm>
            <a:off x="3995812" y="1571562"/>
            <a:ext cx="996025" cy="996050"/>
          </a:xfrm>
          <a:prstGeom prst="rect">
            <a:avLst/>
          </a:prstGeom>
          <a:noFill/>
          <a:ln>
            <a:noFill/>
          </a:ln>
        </p:spPr>
      </p:pic>
      <p:pic>
        <p:nvPicPr>
          <p:cNvPr id="471" name="Google Shape;471;g32c08df7a2f_0_1572"/>
          <p:cNvPicPr preferRelativeResize="0"/>
          <p:nvPr/>
        </p:nvPicPr>
        <p:blipFill>
          <a:blip r:embed="rId5">
            <a:alphaModFix/>
          </a:blip>
          <a:stretch>
            <a:fillRect/>
          </a:stretch>
        </p:blipFill>
        <p:spPr>
          <a:xfrm>
            <a:off x="6911225" y="1633375"/>
            <a:ext cx="868450" cy="872437"/>
          </a:xfrm>
          <a:prstGeom prst="rect">
            <a:avLst/>
          </a:prstGeom>
          <a:noFill/>
          <a:ln>
            <a:noFill/>
          </a:ln>
        </p:spPr>
      </p:pic>
      <p:pic>
        <p:nvPicPr>
          <p:cNvPr id="472" name="Google Shape;472;g32c08df7a2f_0_1572"/>
          <p:cNvPicPr preferRelativeResize="0"/>
          <p:nvPr/>
        </p:nvPicPr>
        <p:blipFill rotWithShape="1">
          <a:blip r:embed="rId6">
            <a:alphaModFix/>
          </a:blip>
          <a:srcRect/>
          <a:stretch/>
        </p:blipFill>
        <p:spPr>
          <a:xfrm>
            <a:off x="7894819" y="0"/>
            <a:ext cx="1069630" cy="564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g1e40e23bd25_0_716"/>
          <p:cNvSpPr txBox="1">
            <a:spLocks noGrp="1"/>
          </p:cNvSpPr>
          <p:nvPr>
            <p:ph type="title"/>
          </p:nvPr>
        </p:nvSpPr>
        <p:spPr>
          <a:xfrm>
            <a:off x="3552100" y="1970400"/>
            <a:ext cx="3839400" cy="2476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556"/>
              <a:buNone/>
            </a:pPr>
            <a:r>
              <a:rPr lang="en" b="1"/>
              <a:t>Roadmap Ahead</a:t>
            </a:r>
            <a:endParaRPr sz="1400" b="1"/>
          </a:p>
        </p:txBody>
      </p:sp>
      <p:pic>
        <p:nvPicPr>
          <p:cNvPr id="478" name="Google Shape;478;g1e40e23bd25_0_716"/>
          <p:cNvPicPr preferRelativeResize="0"/>
          <p:nvPr/>
        </p:nvPicPr>
        <p:blipFill rotWithShape="1">
          <a:blip r:embed="rId3">
            <a:alphaModFix/>
          </a:blip>
          <a:srcRect/>
          <a:stretch/>
        </p:blipFill>
        <p:spPr>
          <a:xfrm>
            <a:off x="7894819" y="0"/>
            <a:ext cx="1069630" cy="564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g3269133c8aa_0_0"/>
          <p:cNvSpPr txBox="1">
            <a:spLocks noGrp="1"/>
          </p:cNvSpPr>
          <p:nvPr>
            <p:ph type="title"/>
          </p:nvPr>
        </p:nvSpPr>
        <p:spPr>
          <a:xfrm>
            <a:off x="277625" y="248875"/>
            <a:ext cx="8153100" cy="45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30"/>
              <a:buFont typeface="Tahoma"/>
              <a:buNone/>
            </a:pPr>
            <a:r>
              <a:rPr lang="en" sz="2420" b="1"/>
              <a:t>Forward-looking Focus Areas</a:t>
            </a:r>
            <a:endParaRPr sz="2420" b="1"/>
          </a:p>
        </p:txBody>
      </p:sp>
      <p:sp>
        <p:nvSpPr>
          <p:cNvPr id="485" name="Google Shape;485;g3269133c8aa_0_0"/>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19</a:t>
            </a:fld>
            <a:endParaRPr/>
          </a:p>
        </p:txBody>
      </p:sp>
      <p:pic>
        <p:nvPicPr>
          <p:cNvPr id="486" name="Google Shape;486;g3269133c8aa_0_0"/>
          <p:cNvPicPr preferRelativeResize="0"/>
          <p:nvPr/>
        </p:nvPicPr>
        <p:blipFill rotWithShape="1">
          <a:blip r:embed="rId3">
            <a:alphaModFix/>
          </a:blip>
          <a:srcRect/>
          <a:stretch/>
        </p:blipFill>
        <p:spPr>
          <a:xfrm>
            <a:off x="7894819" y="0"/>
            <a:ext cx="1069630" cy="564300"/>
          </a:xfrm>
          <a:prstGeom prst="rect">
            <a:avLst/>
          </a:prstGeom>
          <a:noFill/>
          <a:ln>
            <a:noFill/>
          </a:ln>
        </p:spPr>
      </p:pic>
      <p:graphicFrame>
        <p:nvGraphicFramePr>
          <p:cNvPr id="487" name="Google Shape;487;g3269133c8aa_0_0"/>
          <p:cNvGraphicFramePr/>
          <p:nvPr/>
        </p:nvGraphicFramePr>
        <p:xfrm>
          <a:off x="429150" y="945238"/>
          <a:ext cx="8121125" cy="3471375"/>
        </p:xfrm>
        <a:graphic>
          <a:graphicData uri="http://schemas.openxmlformats.org/drawingml/2006/table">
            <a:tbl>
              <a:tblPr bandRow="1">
                <a:noFill/>
                <a:tableStyleId>{5342E76C-094B-419B-B42E-AED802BB35B9}</a:tableStyleId>
              </a:tblPr>
              <a:tblGrid>
                <a:gridCol w="433975">
                  <a:extLst>
                    <a:ext uri="{9D8B030D-6E8A-4147-A177-3AD203B41FA5}">
                      <a16:colId xmlns:a16="http://schemas.microsoft.com/office/drawing/2014/main" val="20000"/>
                    </a:ext>
                  </a:extLst>
                </a:gridCol>
                <a:gridCol w="2916525">
                  <a:extLst>
                    <a:ext uri="{9D8B030D-6E8A-4147-A177-3AD203B41FA5}">
                      <a16:colId xmlns:a16="http://schemas.microsoft.com/office/drawing/2014/main" val="20001"/>
                    </a:ext>
                  </a:extLst>
                </a:gridCol>
                <a:gridCol w="4770625">
                  <a:extLst>
                    <a:ext uri="{9D8B030D-6E8A-4147-A177-3AD203B41FA5}">
                      <a16:colId xmlns:a16="http://schemas.microsoft.com/office/drawing/2014/main" val="20002"/>
                    </a:ext>
                  </a:extLst>
                </a:gridCol>
              </a:tblGrid>
              <a:tr h="347025">
                <a:tc>
                  <a:txBody>
                    <a:bodyPr/>
                    <a:lstStyle/>
                    <a:p>
                      <a:pPr marL="0" marR="0" lvl="0" indent="0" algn="l" rtl="0">
                        <a:lnSpc>
                          <a:spcPct val="115000"/>
                        </a:lnSpc>
                        <a:spcBef>
                          <a:spcPts val="0"/>
                        </a:spcBef>
                        <a:spcAft>
                          <a:spcPts val="0"/>
                        </a:spcAft>
                        <a:buNone/>
                      </a:pPr>
                      <a:r>
                        <a:rPr lang="en" sz="1200" b="1">
                          <a:solidFill>
                            <a:srgbClr val="2322F0"/>
                          </a:solidFill>
                          <a:latin typeface="Ubuntu"/>
                          <a:ea typeface="Ubuntu"/>
                          <a:cs typeface="Ubuntu"/>
                          <a:sym typeface="Ubuntu"/>
                        </a:rPr>
                        <a:t>#</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l"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Focus Area</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Description</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0"/>
                  </a:ext>
                </a:extLst>
              </a:tr>
              <a:tr h="347150">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1</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Multi tenancy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Enhancements to the Cloning utility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47150">
                <a:tc>
                  <a:txBody>
                    <a:bodyPr/>
                    <a:lstStyle/>
                    <a:p>
                      <a:pPr marL="0" lvl="0" indent="0" algn="l" rtl="0">
                        <a:spcBef>
                          <a:spcPts val="0"/>
                        </a:spcBef>
                        <a:spcAft>
                          <a:spcPts val="0"/>
                        </a:spcAft>
                        <a:buNone/>
                      </a:pPr>
                      <a:r>
                        <a:rPr lang="en" sz="1000">
                          <a:latin typeface="Ubuntu"/>
                          <a:ea typeface="Ubuntu"/>
                          <a:cs typeface="Ubuntu"/>
                          <a:sym typeface="Ubuntu"/>
                        </a:rPr>
                        <a:t>2</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Performance Improvement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000">
                          <a:latin typeface="Ubuntu"/>
                          <a:ea typeface="Ubuntu"/>
                          <a:cs typeface="Ubuntu"/>
                          <a:sym typeface="Ubuntu"/>
                        </a:rPr>
                        <a:t>Assist the Accenture Performance Testing  team with their ongoing performance testing activities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47150">
                <a:tc>
                  <a:txBody>
                    <a:bodyPr/>
                    <a:lstStyle/>
                    <a:p>
                      <a:pPr marL="0" lvl="0" indent="0" algn="l" rtl="0">
                        <a:spcBef>
                          <a:spcPts val="0"/>
                        </a:spcBef>
                        <a:spcAft>
                          <a:spcPts val="0"/>
                        </a:spcAft>
                        <a:buNone/>
                      </a:pPr>
                      <a:r>
                        <a:rPr lang="en" sz="1000">
                          <a:latin typeface="Ubuntu"/>
                          <a:ea typeface="Ubuntu"/>
                          <a:cs typeface="Ubuntu"/>
                          <a:sym typeface="Ubuntu"/>
                        </a:rPr>
                        <a:t>3</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Capacity Planning</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Establish server sizing baseline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47150">
                <a:tc>
                  <a:txBody>
                    <a:bodyPr/>
                    <a:lstStyle/>
                    <a:p>
                      <a:pPr marL="0" lvl="0" indent="0" algn="l" rtl="0">
                        <a:spcBef>
                          <a:spcPts val="0"/>
                        </a:spcBef>
                        <a:spcAft>
                          <a:spcPts val="0"/>
                        </a:spcAft>
                        <a:buNone/>
                      </a:pPr>
                      <a:r>
                        <a:rPr lang="en" sz="1000">
                          <a:latin typeface="Ubuntu"/>
                          <a:ea typeface="Ubuntu"/>
                          <a:cs typeface="Ubuntu"/>
                          <a:sym typeface="Ubuntu"/>
                        </a:rPr>
                        <a:t>4</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Security Audit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Closure of issues raised, triaging with the various teams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47150">
                <a:tc>
                  <a:txBody>
                    <a:bodyPr/>
                    <a:lstStyle/>
                    <a:p>
                      <a:pPr marL="0" lvl="0" indent="0" algn="l" rtl="0">
                        <a:spcBef>
                          <a:spcPts val="0"/>
                        </a:spcBef>
                        <a:spcAft>
                          <a:spcPts val="0"/>
                        </a:spcAft>
                        <a:buNone/>
                      </a:pPr>
                      <a:r>
                        <a:rPr lang="en" sz="1000">
                          <a:latin typeface="Ubuntu"/>
                          <a:ea typeface="Ubuntu"/>
                          <a:cs typeface="Ubuntu"/>
                          <a:sym typeface="Ubuntu"/>
                        </a:rPr>
                        <a:t>5</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ICR Design and Implementation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to the team in the development of the Intercompany Reconciliation application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47150">
                <a:tc>
                  <a:txBody>
                    <a:bodyPr/>
                    <a:lstStyle/>
                    <a:p>
                      <a:pPr marL="0" lvl="0" indent="0" algn="l" rtl="0">
                        <a:spcBef>
                          <a:spcPts val="0"/>
                        </a:spcBef>
                        <a:spcAft>
                          <a:spcPts val="0"/>
                        </a:spcAft>
                        <a:buNone/>
                      </a:pPr>
                      <a:r>
                        <a:rPr lang="en" sz="1000">
                          <a:latin typeface="Ubuntu"/>
                          <a:ea typeface="Ubuntu"/>
                          <a:cs typeface="Ubuntu"/>
                          <a:sym typeface="Ubuntu"/>
                        </a:rPr>
                        <a:t>6</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Journal Processing design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Review and support of Redesign and redevelopment of this module to make it more flexible and configurable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47150">
                <a:tc>
                  <a:txBody>
                    <a:bodyPr/>
                    <a:lstStyle/>
                    <a:p>
                      <a:pPr marL="0" lvl="0" indent="0" algn="l" rtl="0">
                        <a:spcBef>
                          <a:spcPts val="0"/>
                        </a:spcBef>
                        <a:spcAft>
                          <a:spcPts val="0"/>
                        </a:spcAft>
                        <a:buNone/>
                      </a:pPr>
                      <a:r>
                        <a:rPr lang="en" sz="1000">
                          <a:latin typeface="Ubuntu"/>
                          <a:ea typeface="Ubuntu"/>
                          <a:cs typeface="Ubuntu"/>
                          <a:sym typeface="Ubuntu"/>
                        </a:rPr>
                        <a:t>7</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Go-live support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for the upcoming go-live with SBD, Bayer, RIS, RIS, Whirlpool</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47150">
                <a:tc>
                  <a:txBody>
                    <a:bodyPr/>
                    <a:lstStyle/>
                    <a:p>
                      <a:pPr marL="0" lvl="0" indent="0" algn="l" rtl="0">
                        <a:spcBef>
                          <a:spcPts val="0"/>
                        </a:spcBef>
                        <a:spcAft>
                          <a:spcPts val="0"/>
                        </a:spcAft>
                        <a:buNone/>
                      </a:pPr>
                      <a:r>
                        <a:rPr lang="en" sz="1000">
                          <a:latin typeface="Ubuntu"/>
                          <a:ea typeface="Ubuntu"/>
                          <a:cs typeface="Ubuntu"/>
                          <a:sym typeface="Ubuntu"/>
                        </a:rPr>
                        <a:t>8</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New Feature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on GenAI and Process HQ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47150">
                <a:tc>
                  <a:txBody>
                    <a:bodyPr/>
                    <a:lstStyle/>
                    <a:p>
                      <a:pPr marL="0" lvl="0" indent="0" algn="l" rtl="0">
                        <a:spcBef>
                          <a:spcPts val="0"/>
                        </a:spcBef>
                        <a:spcAft>
                          <a:spcPts val="0"/>
                        </a:spcAft>
                        <a:buNone/>
                      </a:pPr>
                      <a:r>
                        <a:rPr lang="en" sz="1000">
                          <a:latin typeface="Ubuntu"/>
                          <a:ea typeface="Ubuntu"/>
                          <a:cs typeface="Ubuntu"/>
                          <a:sym typeface="Ubuntu"/>
                        </a:rPr>
                        <a:t>9</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Upskilling of the team</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Tech sessions and ad-hoc support to the development team on advanced topics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
          <p:cNvSpPr txBox="1">
            <a:spLocks noGrp="1"/>
          </p:cNvSpPr>
          <p:nvPr>
            <p:ph type="title"/>
          </p:nvPr>
        </p:nvSpPr>
        <p:spPr>
          <a:xfrm>
            <a:off x="651510" y="571501"/>
            <a:ext cx="7886700" cy="685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400"/>
              <a:buNone/>
            </a:pPr>
            <a:r>
              <a:rPr lang="en" sz="2400" b="1">
                <a:latin typeface="Ubuntu"/>
                <a:ea typeface="Ubuntu"/>
                <a:cs typeface="Ubuntu"/>
                <a:sym typeface="Ubuntu"/>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ESR Agenda</a:t>
            </a:r>
            <a:endParaRPr sz="2400" b="1">
              <a:latin typeface="Ubuntu"/>
              <a:ea typeface="Ubuntu"/>
              <a:cs typeface="Ubuntu"/>
              <a:sym typeface="Ubuntu"/>
            </a:endParaRPr>
          </a:p>
        </p:txBody>
      </p:sp>
      <p:sp>
        <p:nvSpPr>
          <p:cNvPr id="261" name="Google Shape;261;p3"/>
          <p:cNvSpPr txBox="1">
            <a:spLocks noGrp="1"/>
          </p:cNvSpPr>
          <p:nvPr>
            <p:ph type="body" idx="1"/>
          </p:nvPr>
        </p:nvSpPr>
        <p:spPr>
          <a:xfrm>
            <a:off x="651500" y="1293675"/>
            <a:ext cx="6828300" cy="2802900"/>
          </a:xfrm>
          <a:prstGeom prst="rect">
            <a:avLst/>
          </a:prstGeom>
          <a:noFill/>
          <a:ln>
            <a:noFill/>
          </a:ln>
        </p:spPr>
        <p:txBody>
          <a:bodyPr spcFirstLastPara="1" wrap="square" lIns="68575" tIns="34275" rIns="68575" bIns="34275" anchor="t" anchorCtr="0">
            <a:noAutofit/>
          </a:bodyPr>
          <a:lstStyle/>
          <a:p>
            <a:pPr marL="457200" lvl="0" indent="-330200" algn="l" rtl="0">
              <a:lnSpc>
                <a:spcPct val="200000"/>
              </a:lnSpc>
              <a:spcBef>
                <a:spcPts val="800"/>
              </a:spcBef>
              <a:spcAft>
                <a:spcPts val="0"/>
              </a:spcAft>
              <a:buSzPts val="1600"/>
              <a:buFont typeface="Ubuntu"/>
              <a:buAutoNum type="arabicPeriod"/>
            </a:pPr>
            <a:r>
              <a:rPr lang="en" sz="1600">
                <a:latin typeface="Ubuntu"/>
                <a:ea typeface="Ubuntu"/>
                <a:cs typeface="Ubuntu"/>
                <a:sym typeface="Ubuntu"/>
              </a:rPr>
              <a:t>Introduction</a:t>
            </a:r>
            <a:endParaRPr sz="1600">
              <a:latin typeface="Ubuntu"/>
              <a:ea typeface="Ubuntu"/>
              <a:cs typeface="Ubuntu"/>
              <a:sym typeface="Ubuntu"/>
            </a:endParaRPr>
          </a:p>
          <a:p>
            <a:pPr marL="457200" lvl="0" indent="-330200" algn="l" rtl="0">
              <a:lnSpc>
                <a:spcPct val="200000"/>
              </a:lnSpc>
              <a:spcBef>
                <a:spcPts val="0"/>
              </a:spcBef>
              <a:spcAft>
                <a:spcPts val="0"/>
              </a:spcAft>
              <a:buSzPts val="1600"/>
              <a:buFont typeface="Ubuntu"/>
              <a:buAutoNum type="arabicPeriod"/>
            </a:pPr>
            <a:r>
              <a:rPr lang="en" sz="1600">
                <a:latin typeface="Ubuntu"/>
                <a:ea typeface="Ubuntu"/>
                <a:cs typeface="Ubuntu"/>
                <a:sym typeface="Ubuntu"/>
              </a:rPr>
              <a:t>Goals and Progress to Date</a:t>
            </a:r>
            <a:endParaRPr sz="1600">
              <a:latin typeface="Ubuntu"/>
              <a:ea typeface="Ubuntu"/>
              <a:cs typeface="Ubuntu"/>
              <a:sym typeface="Ubuntu"/>
            </a:endParaRPr>
          </a:p>
          <a:p>
            <a:pPr marL="457200" lvl="0" indent="-330200" algn="l" rtl="0">
              <a:lnSpc>
                <a:spcPct val="200000"/>
              </a:lnSpc>
              <a:spcBef>
                <a:spcPts val="0"/>
              </a:spcBef>
              <a:spcAft>
                <a:spcPts val="0"/>
              </a:spcAft>
              <a:buSzPts val="1600"/>
              <a:buFont typeface="Ubuntu"/>
              <a:buAutoNum type="arabicPeriod"/>
            </a:pPr>
            <a:r>
              <a:rPr lang="en" sz="1600">
                <a:latin typeface="Ubuntu"/>
                <a:ea typeface="Ubuntu"/>
                <a:cs typeface="Ubuntu"/>
                <a:sym typeface="Ubuntu"/>
              </a:rPr>
              <a:t>Appian New Features</a:t>
            </a:r>
            <a:endParaRPr sz="1600">
              <a:latin typeface="Ubuntu"/>
              <a:ea typeface="Ubuntu"/>
              <a:cs typeface="Ubuntu"/>
              <a:sym typeface="Ubuntu"/>
            </a:endParaRPr>
          </a:p>
          <a:p>
            <a:pPr marL="457200" lvl="0" indent="-330200" algn="l" rtl="0">
              <a:lnSpc>
                <a:spcPct val="200000"/>
              </a:lnSpc>
              <a:spcBef>
                <a:spcPts val="0"/>
              </a:spcBef>
              <a:spcAft>
                <a:spcPts val="0"/>
              </a:spcAft>
              <a:buSzPts val="1600"/>
              <a:buFont typeface="Ubuntu"/>
              <a:buAutoNum type="arabicPeriod"/>
            </a:pPr>
            <a:r>
              <a:rPr lang="en" sz="1600">
                <a:latin typeface="Ubuntu"/>
                <a:ea typeface="Ubuntu"/>
                <a:cs typeface="Ubuntu"/>
                <a:sym typeface="Ubuntu"/>
              </a:rPr>
              <a:t>Roadmap</a:t>
            </a:r>
            <a:endParaRPr sz="1400">
              <a:latin typeface="Ubuntu"/>
              <a:ea typeface="Ubuntu"/>
              <a:cs typeface="Ubuntu"/>
              <a:sym typeface="Ubuntu"/>
            </a:endParaRPr>
          </a:p>
          <a:p>
            <a:pPr marL="457200" lvl="0" indent="-323850" algn="l" rtl="0">
              <a:lnSpc>
                <a:spcPct val="200000"/>
              </a:lnSpc>
              <a:spcBef>
                <a:spcPts val="0"/>
              </a:spcBef>
              <a:spcAft>
                <a:spcPts val="0"/>
              </a:spcAft>
              <a:buSzPts val="1500"/>
              <a:buFont typeface="Ubuntu"/>
              <a:buAutoNum type="arabicPeriod"/>
            </a:pPr>
            <a:r>
              <a:rPr lang="en" sz="1600">
                <a:latin typeface="Ubuntu"/>
                <a:ea typeface="Ubuntu"/>
                <a:cs typeface="Ubuntu"/>
                <a:sym typeface="Ubuntu"/>
              </a:rPr>
              <a:t>Action Items &amp; Next Steps</a:t>
            </a:r>
            <a:r>
              <a:rPr lang="en" sz="900">
                <a:latin typeface="Ubuntu"/>
                <a:ea typeface="Ubuntu"/>
                <a:cs typeface="Ubuntu"/>
                <a:sym typeface="Ubuntu"/>
              </a:rPr>
              <a:t>	</a:t>
            </a:r>
            <a:endParaRPr sz="900">
              <a:latin typeface="Ubuntu"/>
              <a:ea typeface="Ubuntu"/>
              <a:cs typeface="Ubuntu"/>
              <a:sym typeface="Ubuntu"/>
            </a:endParaRPr>
          </a:p>
        </p:txBody>
      </p:sp>
      <p:sp>
        <p:nvSpPr>
          <p:cNvPr id="262" name="Google Shape;262;p3"/>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2</a:t>
            </a:fld>
            <a:endParaRPr/>
          </a:p>
        </p:txBody>
      </p:sp>
      <p:pic>
        <p:nvPicPr>
          <p:cNvPr id="263" name="Google Shape;263;p3"/>
          <p:cNvPicPr preferRelativeResize="0"/>
          <p:nvPr/>
        </p:nvPicPr>
        <p:blipFill rotWithShape="1">
          <a:blip r:embed="rId3">
            <a:alphaModFix/>
          </a:blip>
          <a:srcRect/>
          <a:stretch/>
        </p:blipFill>
        <p:spPr>
          <a:xfrm>
            <a:off x="7894819" y="0"/>
            <a:ext cx="1069630" cy="564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g1e40e23bd25_0_1147"/>
          <p:cNvSpPr txBox="1">
            <a:spLocks noGrp="1"/>
          </p:cNvSpPr>
          <p:nvPr>
            <p:ph type="title"/>
          </p:nvPr>
        </p:nvSpPr>
        <p:spPr>
          <a:xfrm>
            <a:off x="439800" y="294450"/>
            <a:ext cx="1862400" cy="4749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Roadmap</a:t>
            </a:r>
            <a:r>
              <a:rPr lang="en" sz="1800">
                <a:solidFill>
                  <a:srgbClr val="020A51"/>
                </a:solidFill>
                <a:latin typeface="Ubuntu"/>
                <a:ea typeface="Ubuntu"/>
                <a:cs typeface="Ubuntu"/>
                <a:sym typeface="Ubuntu"/>
              </a:rPr>
              <a:t>*</a:t>
            </a:r>
            <a:r>
              <a:rPr lang="en" sz="2600" b="1">
                <a:solidFill>
                  <a:srgbClr val="020A51"/>
                </a:solidFill>
                <a:latin typeface="Ubuntu"/>
                <a:ea typeface="Ubuntu"/>
                <a:cs typeface="Ubuntu"/>
                <a:sym typeface="Ubuntu"/>
              </a:rPr>
              <a:t> </a:t>
            </a:r>
            <a:endParaRPr sz="2600" b="1">
              <a:solidFill>
                <a:srgbClr val="020A51"/>
              </a:solidFill>
              <a:latin typeface="Ubuntu"/>
              <a:ea typeface="Ubuntu"/>
              <a:cs typeface="Ubuntu"/>
              <a:sym typeface="Ubuntu"/>
            </a:endParaRPr>
          </a:p>
        </p:txBody>
      </p:sp>
      <p:sp>
        <p:nvSpPr>
          <p:cNvPr id="493" name="Google Shape;493;g1e40e23bd25_0_1147"/>
          <p:cNvSpPr/>
          <p:nvPr/>
        </p:nvSpPr>
        <p:spPr>
          <a:xfrm>
            <a:off x="1563075" y="1126813"/>
            <a:ext cx="1602000" cy="253500"/>
          </a:xfrm>
          <a:prstGeom prst="homePlate">
            <a:avLst>
              <a:gd name="adj" fmla="val 39226"/>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4" name="Google Shape;494;g1e40e23bd25_0_1147"/>
          <p:cNvSpPr/>
          <p:nvPr/>
        </p:nvSpPr>
        <p:spPr>
          <a:xfrm>
            <a:off x="3190732" y="1126797"/>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5" name="Google Shape;495;g1e40e23bd25_0_1147"/>
          <p:cNvSpPr/>
          <p:nvPr/>
        </p:nvSpPr>
        <p:spPr>
          <a:xfrm>
            <a:off x="4614504"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6" name="Google Shape;496;g1e40e23bd25_0_1147"/>
          <p:cNvSpPr/>
          <p:nvPr/>
        </p:nvSpPr>
        <p:spPr>
          <a:xfrm>
            <a:off x="6038277"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7" name="Google Shape;497;g1e40e23bd25_0_1147"/>
          <p:cNvSpPr txBox="1"/>
          <p:nvPr/>
        </p:nvSpPr>
        <p:spPr>
          <a:xfrm>
            <a:off x="3467198"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Q2</a:t>
            </a:r>
            <a:endParaRPr sz="1600" b="1" i="0" u="none" strike="noStrike" cap="none">
              <a:solidFill>
                <a:schemeClr val="lt2"/>
              </a:solidFill>
              <a:latin typeface="Arial"/>
              <a:ea typeface="Arial"/>
              <a:cs typeface="Arial"/>
              <a:sym typeface="Arial"/>
            </a:endParaRPr>
          </a:p>
        </p:txBody>
      </p:sp>
      <p:sp>
        <p:nvSpPr>
          <p:cNvPr id="498" name="Google Shape;498;g1e40e23bd25_0_1147"/>
          <p:cNvSpPr txBox="1"/>
          <p:nvPr/>
        </p:nvSpPr>
        <p:spPr>
          <a:xfrm>
            <a:off x="4890970"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Q3</a:t>
            </a:r>
            <a:endParaRPr sz="1600" b="1" i="0" u="none" strike="noStrike" cap="none">
              <a:solidFill>
                <a:schemeClr val="lt2"/>
              </a:solidFill>
              <a:latin typeface="Arial"/>
              <a:ea typeface="Arial"/>
              <a:cs typeface="Arial"/>
              <a:sym typeface="Arial"/>
            </a:endParaRPr>
          </a:p>
        </p:txBody>
      </p:sp>
      <p:sp>
        <p:nvSpPr>
          <p:cNvPr id="499" name="Google Shape;499;g1e40e23bd25_0_1147"/>
          <p:cNvSpPr/>
          <p:nvPr/>
        </p:nvSpPr>
        <p:spPr>
          <a:xfrm>
            <a:off x="2733273"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Mar</a:t>
            </a:r>
            <a:endParaRPr sz="800" b="0" i="1" u="none" strike="noStrike" cap="none">
              <a:solidFill>
                <a:schemeClr val="lt2"/>
              </a:solidFill>
              <a:latin typeface="Arial"/>
              <a:ea typeface="Arial"/>
              <a:cs typeface="Arial"/>
              <a:sym typeface="Arial"/>
            </a:endParaRPr>
          </a:p>
        </p:txBody>
      </p:sp>
      <p:sp>
        <p:nvSpPr>
          <p:cNvPr id="500" name="Google Shape;500;g1e40e23bd25_0_1147"/>
          <p:cNvSpPr/>
          <p:nvPr/>
        </p:nvSpPr>
        <p:spPr>
          <a:xfrm>
            <a:off x="4217246"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Jun</a:t>
            </a:r>
            <a:endParaRPr sz="800" b="0" i="1" u="none" strike="noStrike" cap="none">
              <a:solidFill>
                <a:schemeClr val="lt2"/>
              </a:solidFill>
              <a:latin typeface="Arial"/>
              <a:ea typeface="Arial"/>
              <a:cs typeface="Arial"/>
              <a:sym typeface="Arial"/>
            </a:endParaRPr>
          </a:p>
        </p:txBody>
      </p:sp>
      <p:sp>
        <p:nvSpPr>
          <p:cNvPr id="501" name="Google Shape;501;g1e40e23bd25_0_1147"/>
          <p:cNvSpPr/>
          <p:nvPr/>
        </p:nvSpPr>
        <p:spPr>
          <a:xfrm>
            <a:off x="5632544"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Sep</a:t>
            </a:r>
            <a:endParaRPr sz="800" b="0" i="1" u="none" strike="noStrike" cap="none">
              <a:solidFill>
                <a:schemeClr val="lt2"/>
              </a:solidFill>
              <a:latin typeface="Arial"/>
              <a:ea typeface="Arial"/>
              <a:cs typeface="Arial"/>
              <a:sym typeface="Arial"/>
            </a:endParaRPr>
          </a:p>
        </p:txBody>
      </p:sp>
      <p:sp>
        <p:nvSpPr>
          <p:cNvPr id="502" name="Google Shape;502;g1e40e23bd25_0_1147"/>
          <p:cNvSpPr/>
          <p:nvPr/>
        </p:nvSpPr>
        <p:spPr>
          <a:xfrm>
            <a:off x="6008969"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Oct</a:t>
            </a:r>
            <a:endParaRPr sz="800" b="0" i="1" u="none" strike="noStrike" cap="none">
              <a:solidFill>
                <a:schemeClr val="lt2"/>
              </a:solidFill>
              <a:latin typeface="Arial"/>
              <a:ea typeface="Arial"/>
              <a:cs typeface="Arial"/>
              <a:sym typeface="Arial"/>
            </a:endParaRPr>
          </a:p>
        </p:txBody>
      </p:sp>
      <p:sp>
        <p:nvSpPr>
          <p:cNvPr id="503" name="Google Shape;503;g1e40e23bd25_0_1147"/>
          <p:cNvSpPr txBox="1"/>
          <p:nvPr/>
        </p:nvSpPr>
        <p:spPr>
          <a:xfrm>
            <a:off x="1954233" y="1115550"/>
            <a:ext cx="870900" cy="27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a:t>
            </a:r>
            <a:r>
              <a:rPr lang="en" sz="900" b="1" i="0" u="none" strike="noStrike" cap="none">
                <a:solidFill>
                  <a:schemeClr val="lt2"/>
                </a:solidFill>
                <a:latin typeface="Lato"/>
                <a:ea typeface="Lato"/>
                <a:cs typeface="Lato"/>
                <a:sym typeface="Lato"/>
              </a:rPr>
              <a:t>Y 2025 Q</a:t>
            </a:r>
            <a:r>
              <a:rPr lang="en" sz="900" b="1">
                <a:solidFill>
                  <a:schemeClr val="lt2"/>
                </a:solidFill>
                <a:latin typeface="Lato"/>
                <a:ea typeface="Lato"/>
                <a:cs typeface="Lato"/>
                <a:sym typeface="Lato"/>
              </a:rPr>
              <a:t>1</a:t>
            </a:r>
            <a:endParaRPr sz="1600" b="1" i="0" u="none" strike="noStrike" cap="none">
              <a:solidFill>
                <a:schemeClr val="lt2"/>
              </a:solidFill>
              <a:latin typeface="Arial"/>
              <a:ea typeface="Arial"/>
              <a:cs typeface="Arial"/>
              <a:sym typeface="Arial"/>
            </a:endParaRPr>
          </a:p>
        </p:txBody>
      </p:sp>
      <p:sp>
        <p:nvSpPr>
          <p:cNvPr id="504" name="Google Shape;504;g1e40e23bd25_0_1147"/>
          <p:cNvSpPr txBox="1"/>
          <p:nvPr/>
        </p:nvSpPr>
        <p:spPr>
          <a:xfrm>
            <a:off x="6261756" y="1115566"/>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Q4</a:t>
            </a:r>
            <a:endParaRPr sz="1600" b="1" i="0" u="none" strike="noStrike" cap="none">
              <a:solidFill>
                <a:schemeClr val="lt2"/>
              </a:solidFill>
              <a:latin typeface="Arial"/>
              <a:ea typeface="Arial"/>
              <a:cs typeface="Arial"/>
              <a:sym typeface="Arial"/>
            </a:endParaRPr>
          </a:p>
        </p:txBody>
      </p:sp>
      <p:sp>
        <p:nvSpPr>
          <p:cNvPr id="505" name="Google Shape;505;g1e40e23bd25_0_1147"/>
          <p:cNvSpPr/>
          <p:nvPr/>
        </p:nvSpPr>
        <p:spPr>
          <a:xfrm>
            <a:off x="1571825"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Jan</a:t>
            </a:r>
            <a:endParaRPr sz="800" b="0" i="1" u="none" strike="noStrike" cap="none">
              <a:solidFill>
                <a:schemeClr val="lt2"/>
              </a:solidFill>
              <a:latin typeface="Arial"/>
              <a:ea typeface="Arial"/>
              <a:cs typeface="Arial"/>
              <a:sym typeface="Arial"/>
            </a:endParaRPr>
          </a:p>
        </p:txBody>
      </p:sp>
      <p:sp>
        <p:nvSpPr>
          <p:cNvPr id="506" name="Google Shape;506;g1e40e23bd25_0_1147"/>
          <p:cNvSpPr/>
          <p:nvPr/>
        </p:nvSpPr>
        <p:spPr>
          <a:xfrm>
            <a:off x="3190723"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Apr</a:t>
            </a:r>
            <a:endParaRPr sz="800" b="0" i="1" u="none" strike="noStrike" cap="none">
              <a:solidFill>
                <a:schemeClr val="lt2"/>
              </a:solidFill>
              <a:latin typeface="Arial"/>
              <a:ea typeface="Arial"/>
              <a:cs typeface="Arial"/>
              <a:sym typeface="Arial"/>
            </a:endParaRPr>
          </a:p>
        </p:txBody>
      </p:sp>
      <p:sp>
        <p:nvSpPr>
          <p:cNvPr id="507" name="Google Shape;507;g1e40e23bd25_0_1147"/>
          <p:cNvSpPr/>
          <p:nvPr/>
        </p:nvSpPr>
        <p:spPr>
          <a:xfrm>
            <a:off x="4614496" y="1185501"/>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Jul</a:t>
            </a:r>
            <a:endParaRPr sz="800" b="0" i="1" u="none" strike="noStrike" cap="none">
              <a:solidFill>
                <a:schemeClr val="lt2"/>
              </a:solidFill>
              <a:latin typeface="Arial"/>
              <a:ea typeface="Arial"/>
              <a:cs typeface="Arial"/>
              <a:sym typeface="Arial"/>
            </a:endParaRPr>
          </a:p>
        </p:txBody>
      </p:sp>
      <p:sp>
        <p:nvSpPr>
          <p:cNvPr id="508" name="Google Shape;508;g1e40e23bd25_0_1147"/>
          <p:cNvSpPr/>
          <p:nvPr/>
        </p:nvSpPr>
        <p:spPr>
          <a:xfrm>
            <a:off x="7015918"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Dec</a:t>
            </a:r>
            <a:endParaRPr sz="800" b="0" i="1" u="none" strike="noStrike" cap="none">
              <a:solidFill>
                <a:schemeClr val="lt2"/>
              </a:solidFill>
              <a:latin typeface="Arial"/>
              <a:ea typeface="Arial"/>
              <a:cs typeface="Arial"/>
              <a:sym typeface="Arial"/>
            </a:endParaRPr>
          </a:p>
        </p:txBody>
      </p:sp>
      <p:sp>
        <p:nvSpPr>
          <p:cNvPr id="509" name="Google Shape;509;g1e40e23bd25_0_1147"/>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20</a:t>
            </a:fld>
            <a:endParaRPr/>
          </a:p>
        </p:txBody>
      </p:sp>
      <p:pic>
        <p:nvPicPr>
          <p:cNvPr id="510" name="Google Shape;510;g1e40e23bd25_0_1147"/>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511" name="Google Shape;511;g1e40e23bd25_0_1147"/>
          <p:cNvSpPr/>
          <p:nvPr/>
        </p:nvSpPr>
        <p:spPr>
          <a:xfrm>
            <a:off x="1563075" y="1626725"/>
            <a:ext cx="16869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2" name="Google Shape;512;g1e40e23bd25_0_1147"/>
          <p:cNvSpPr/>
          <p:nvPr/>
        </p:nvSpPr>
        <p:spPr>
          <a:xfrm>
            <a:off x="3190727" y="1626700"/>
            <a:ext cx="6114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3" name="Google Shape;513;g1e40e23bd25_0_1147"/>
          <p:cNvSpPr/>
          <p:nvPr/>
        </p:nvSpPr>
        <p:spPr>
          <a:xfrm>
            <a:off x="3751750" y="1626725"/>
            <a:ext cx="501900" cy="253500"/>
          </a:xfrm>
          <a:prstGeom prst="chevron">
            <a:avLst>
              <a:gd name="adj" fmla="val 42212"/>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4" name="Google Shape;514;g1e40e23bd25_0_1147"/>
          <p:cNvSpPr/>
          <p:nvPr/>
        </p:nvSpPr>
        <p:spPr>
          <a:xfrm>
            <a:off x="4217250" y="1626725"/>
            <a:ext cx="399600" cy="253500"/>
          </a:xfrm>
          <a:prstGeom prst="chevron">
            <a:avLst>
              <a:gd name="adj" fmla="val 42212"/>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5" name="Google Shape;515;g1e40e23bd25_0_1147"/>
          <p:cNvSpPr txBox="1"/>
          <p:nvPr/>
        </p:nvSpPr>
        <p:spPr>
          <a:xfrm>
            <a:off x="1607897" y="1616550"/>
            <a:ext cx="1217700" cy="27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900" b="1">
                <a:solidFill>
                  <a:schemeClr val="dk1"/>
                </a:solidFill>
                <a:latin typeface="Lato"/>
                <a:ea typeface="Lato"/>
                <a:cs typeface="Lato"/>
                <a:sym typeface="Lato"/>
              </a:rPr>
              <a:t>Development</a:t>
            </a:r>
            <a:endParaRPr sz="1600" b="1" i="0" u="none" strike="noStrike" cap="none">
              <a:solidFill>
                <a:schemeClr val="dk1"/>
              </a:solidFill>
              <a:latin typeface="Arial"/>
              <a:ea typeface="Arial"/>
              <a:cs typeface="Arial"/>
              <a:sym typeface="Arial"/>
            </a:endParaRPr>
          </a:p>
        </p:txBody>
      </p:sp>
      <p:sp>
        <p:nvSpPr>
          <p:cNvPr id="516" name="Google Shape;516;g1e40e23bd25_0_1147"/>
          <p:cNvSpPr/>
          <p:nvPr/>
        </p:nvSpPr>
        <p:spPr>
          <a:xfrm>
            <a:off x="2153475" y="2548325"/>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SBD</a:t>
            </a:r>
            <a:endParaRPr sz="900" i="0" u="none" strike="noStrike" cap="none">
              <a:solidFill>
                <a:srgbClr val="000000"/>
              </a:solidFill>
              <a:latin typeface="Lato"/>
              <a:ea typeface="Lato"/>
              <a:cs typeface="Lato"/>
              <a:sym typeface="Lato"/>
            </a:endParaRPr>
          </a:p>
        </p:txBody>
      </p:sp>
      <p:sp>
        <p:nvSpPr>
          <p:cNvPr id="517" name="Google Shape;517;g1e40e23bd25_0_1147"/>
          <p:cNvSpPr/>
          <p:nvPr/>
        </p:nvSpPr>
        <p:spPr>
          <a:xfrm>
            <a:off x="3577072" y="2548325"/>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FIS</a:t>
            </a:r>
            <a:endParaRPr sz="900" i="0" u="none" strike="noStrike" cap="none">
              <a:solidFill>
                <a:srgbClr val="000000"/>
              </a:solidFill>
              <a:latin typeface="Lato"/>
              <a:ea typeface="Lato"/>
              <a:cs typeface="Lato"/>
              <a:sym typeface="Lato"/>
            </a:endParaRPr>
          </a:p>
        </p:txBody>
      </p:sp>
      <p:sp>
        <p:nvSpPr>
          <p:cNvPr id="518" name="Google Shape;518;g1e40e23bd25_0_1147"/>
          <p:cNvSpPr/>
          <p:nvPr/>
        </p:nvSpPr>
        <p:spPr>
          <a:xfrm>
            <a:off x="1563075" y="2181375"/>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R2R Deployments</a:t>
            </a:r>
            <a:endParaRPr sz="1500" b="0" i="0" u="none" strike="noStrike" cap="none">
              <a:solidFill>
                <a:srgbClr val="000000"/>
              </a:solidFill>
              <a:latin typeface="Arial"/>
              <a:ea typeface="Arial"/>
              <a:cs typeface="Arial"/>
              <a:sym typeface="Arial"/>
            </a:endParaRPr>
          </a:p>
        </p:txBody>
      </p:sp>
      <p:sp>
        <p:nvSpPr>
          <p:cNvPr id="519" name="Google Shape;519;g1e40e23bd25_0_1147"/>
          <p:cNvSpPr/>
          <p:nvPr/>
        </p:nvSpPr>
        <p:spPr>
          <a:xfrm>
            <a:off x="33522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0" name="Google Shape;520;g1e40e23bd25_0_1147"/>
          <p:cNvSpPr/>
          <p:nvPr/>
        </p:nvSpPr>
        <p:spPr>
          <a:xfrm>
            <a:off x="44461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1" name="Google Shape;521;g1e40e23bd25_0_1147"/>
          <p:cNvSpPr/>
          <p:nvPr/>
        </p:nvSpPr>
        <p:spPr>
          <a:xfrm>
            <a:off x="2630463" y="3537013"/>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Bayer</a:t>
            </a:r>
            <a:endParaRPr sz="900" i="0" u="none" strike="noStrike" cap="none">
              <a:solidFill>
                <a:srgbClr val="000000"/>
              </a:solidFill>
              <a:latin typeface="Lato"/>
              <a:ea typeface="Lato"/>
              <a:cs typeface="Lato"/>
              <a:sym typeface="Lato"/>
            </a:endParaRPr>
          </a:p>
        </p:txBody>
      </p:sp>
      <p:sp>
        <p:nvSpPr>
          <p:cNvPr id="522" name="Google Shape;522;g1e40e23bd25_0_1147"/>
          <p:cNvSpPr/>
          <p:nvPr/>
        </p:nvSpPr>
        <p:spPr>
          <a:xfrm>
            <a:off x="4054059" y="3537013"/>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800">
                <a:latin typeface="Lato"/>
                <a:ea typeface="Lato"/>
                <a:cs typeface="Lato"/>
                <a:sym typeface="Lato"/>
              </a:rPr>
              <a:t>Whirlpool</a:t>
            </a:r>
            <a:endParaRPr sz="800" i="0" u="none" strike="noStrike" cap="none">
              <a:solidFill>
                <a:srgbClr val="000000"/>
              </a:solidFill>
              <a:latin typeface="Lato"/>
              <a:ea typeface="Lato"/>
              <a:cs typeface="Lato"/>
              <a:sym typeface="Lato"/>
            </a:endParaRPr>
          </a:p>
        </p:txBody>
      </p:sp>
      <p:sp>
        <p:nvSpPr>
          <p:cNvPr id="523" name="Google Shape;523;g1e40e23bd25_0_1147"/>
          <p:cNvSpPr/>
          <p:nvPr/>
        </p:nvSpPr>
        <p:spPr>
          <a:xfrm>
            <a:off x="1563075" y="3170063"/>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O2C  Deployments</a:t>
            </a:r>
            <a:endParaRPr sz="1500" b="0" i="0" u="none" strike="noStrike" cap="none">
              <a:solidFill>
                <a:srgbClr val="000000"/>
              </a:solidFill>
              <a:latin typeface="Arial"/>
              <a:ea typeface="Arial"/>
              <a:cs typeface="Arial"/>
              <a:sym typeface="Arial"/>
            </a:endParaRPr>
          </a:p>
        </p:txBody>
      </p:sp>
      <p:sp>
        <p:nvSpPr>
          <p:cNvPr id="524" name="Google Shape;524;g1e40e23bd25_0_1147"/>
          <p:cNvSpPr/>
          <p:nvPr/>
        </p:nvSpPr>
        <p:spPr>
          <a:xfrm>
            <a:off x="38292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5" name="Google Shape;525;g1e40e23bd25_0_1147"/>
          <p:cNvSpPr/>
          <p:nvPr/>
        </p:nvSpPr>
        <p:spPr>
          <a:xfrm>
            <a:off x="49231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6" name="Google Shape;526;g1e40e23bd25_0_1147"/>
          <p:cNvSpPr txBox="1"/>
          <p:nvPr/>
        </p:nvSpPr>
        <p:spPr>
          <a:xfrm>
            <a:off x="1348750" y="4234975"/>
            <a:ext cx="6546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Tahoma"/>
                <a:ea typeface="Tahoma"/>
                <a:cs typeface="Tahoma"/>
                <a:sym typeface="Tahoma"/>
              </a:rPr>
              <a:t>*</a:t>
            </a:r>
            <a:r>
              <a:rPr lang="en" sz="1200">
                <a:solidFill>
                  <a:schemeClr val="dk1"/>
                </a:solidFill>
                <a:latin typeface="Tahoma"/>
                <a:ea typeface="Tahoma"/>
                <a:cs typeface="Tahoma"/>
                <a:sym typeface="Tahoma"/>
              </a:rPr>
              <a:t> Above timelines are tentative at this point; will be refined as we proceed with the program.  </a:t>
            </a:r>
            <a:endParaRPr sz="1200">
              <a:solidFill>
                <a:schemeClr val="dk1"/>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g289fdb9218f_2_3"/>
          <p:cNvSpPr txBox="1">
            <a:spLocks noGrp="1"/>
          </p:cNvSpPr>
          <p:nvPr>
            <p:ph type="title"/>
          </p:nvPr>
        </p:nvSpPr>
        <p:spPr>
          <a:xfrm>
            <a:off x="3552100" y="1970400"/>
            <a:ext cx="3839400" cy="2476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556"/>
              <a:buNone/>
            </a:pPr>
            <a:r>
              <a:rPr lang="en" b="1"/>
              <a:t>Action Items and Next Steps </a:t>
            </a:r>
            <a:endParaRPr sz="1400" b="1"/>
          </a:p>
        </p:txBody>
      </p:sp>
      <p:pic>
        <p:nvPicPr>
          <p:cNvPr id="532" name="Google Shape;532;g289fdb9218f_2_3"/>
          <p:cNvPicPr preferRelativeResize="0"/>
          <p:nvPr/>
        </p:nvPicPr>
        <p:blipFill rotWithShape="1">
          <a:blip r:embed="rId3">
            <a:alphaModFix/>
          </a:blip>
          <a:srcRect/>
          <a:stretch/>
        </p:blipFill>
        <p:spPr>
          <a:xfrm>
            <a:off x="7894819" y="0"/>
            <a:ext cx="1069630" cy="564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g32c08df7a2f_0_776"/>
          <p:cNvSpPr txBox="1">
            <a:spLocks noGrp="1"/>
          </p:cNvSpPr>
          <p:nvPr>
            <p:ph type="title"/>
          </p:nvPr>
        </p:nvSpPr>
        <p:spPr>
          <a:xfrm>
            <a:off x="424225" y="395025"/>
            <a:ext cx="5268000" cy="4749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Next Steps</a:t>
            </a:r>
            <a:endParaRPr sz="2600" b="1">
              <a:solidFill>
                <a:srgbClr val="020A51"/>
              </a:solidFill>
              <a:latin typeface="Ubuntu"/>
              <a:ea typeface="Ubuntu"/>
              <a:cs typeface="Ubuntu"/>
              <a:sym typeface="Ubuntu"/>
            </a:endParaRPr>
          </a:p>
        </p:txBody>
      </p:sp>
      <p:sp>
        <p:nvSpPr>
          <p:cNvPr id="538" name="Google Shape;538;g32c08df7a2f_0_776"/>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22</a:t>
            </a:fld>
            <a:endParaRPr/>
          </a:p>
        </p:txBody>
      </p:sp>
      <p:pic>
        <p:nvPicPr>
          <p:cNvPr id="539" name="Google Shape;539;g32c08df7a2f_0_776"/>
          <p:cNvPicPr preferRelativeResize="0"/>
          <p:nvPr/>
        </p:nvPicPr>
        <p:blipFill rotWithShape="1">
          <a:blip r:embed="rId3">
            <a:alphaModFix/>
          </a:blip>
          <a:srcRect/>
          <a:stretch/>
        </p:blipFill>
        <p:spPr>
          <a:xfrm>
            <a:off x="7894819" y="0"/>
            <a:ext cx="1069630" cy="564300"/>
          </a:xfrm>
          <a:prstGeom prst="rect">
            <a:avLst/>
          </a:prstGeom>
          <a:noFill/>
          <a:ln>
            <a:noFill/>
          </a:ln>
        </p:spPr>
      </p:pic>
      <p:graphicFrame>
        <p:nvGraphicFramePr>
          <p:cNvPr id="540" name="Google Shape;540;g32c08df7a2f_0_776"/>
          <p:cNvGraphicFramePr/>
          <p:nvPr/>
        </p:nvGraphicFramePr>
        <p:xfrm>
          <a:off x="429150" y="1108538"/>
          <a:ext cx="3000000" cy="3000000"/>
        </p:xfrm>
        <a:graphic>
          <a:graphicData uri="http://schemas.openxmlformats.org/drawingml/2006/table">
            <a:tbl>
              <a:tblPr bandRow="1">
                <a:noFill/>
                <a:tableStyleId>{5342E76C-094B-419B-B42E-AED802BB35B9}</a:tableStyleId>
              </a:tblPr>
              <a:tblGrid>
                <a:gridCol w="609575">
                  <a:extLst>
                    <a:ext uri="{9D8B030D-6E8A-4147-A177-3AD203B41FA5}">
                      <a16:colId xmlns:a16="http://schemas.microsoft.com/office/drawing/2014/main" val="20000"/>
                    </a:ext>
                  </a:extLst>
                </a:gridCol>
                <a:gridCol w="3760025">
                  <a:extLst>
                    <a:ext uri="{9D8B030D-6E8A-4147-A177-3AD203B41FA5}">
                      <a16:colId xmlns:a16="http://schemas.microsoft.com/office/drawing/2014/main" val="20001"/>
                    </a:ext>
                  </a:extLst>
                </a:gridCol>
                <a:gridCol w="2368875">
                  <a:extLst>
                    <a:ext uri="{9D8B030D-6E8A-4147-A177-3AD203B41FA5}">
                      <a16:colId xmlns:a16="http://schemas.microsoft.com/office/drawing/2014/main" val="20002"/>
                    </a:ext>
                  </a:extLst>
                </a:gridCol>
                <a:gridCol w="1329550">
                  <a:extLst>
                    <a:ext uri="{9D8B030D-6E8A-4147-A177-3AD203B41FA5}">
                      <a16:colId xmlns:a16="http://schemas.microsoft.com/office/drawing/2014/main" val="20003"/>
                    </a:ext>
                  </a:extLst>
                </a:gridCol>
              </a:tblGrid>
              <a:tr h="438625">
                <a:tc>
                  <a:txBody>
                    <a:bodyPr/>
                    <a:lstStyle/>
                    <a:p>
                      <a:pPr marL="0" marR="0" lvl="0" indent="0" algn="ctr"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Item</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Owner</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Target Date</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0"/>
                  </a:ext>
                </a:extLst>
              </a:tr>
              <a:tr h="402025">
                <a:tc>
                  <a:txBody>
                    <a:bodyPr/>
                    <a:lstStyle/>
                    <a:p>
                      <a:pPr marL="0" lvl="0" indent="0" algn="l" rtl="0">
                        <a:spcBef>
                          <a:spcPts val="0"/>
                        </a:spcBef>
                        <a:spcAft>
                          <a:spcPts val="0"/>
                        </a:spcAft>
                        <a:buNone/>
                      </a:pPr>
                      <a:r>
                        <a:rPr lang="en" sz="1200">
                          <a:latin typeface="Ubuntu"/>
                          <a:ea typeface="Ubuntu"/>
                          <a:cs typeface="Ubuntu"/>
                          <a:sym typeface="Ubuntu"/>
                        </a:rPr>
                        <a:t>1</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Immediate focus is to take the POCs to a closure - Email Ingestion, Power BI Integration and Gen AI</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Accelerate team with inputs from Accenture</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TBD</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29425">
                <a:tc>
                  <a:txBody>
                    <a:bodyPr/>
                    <a:lstStyle/>
                    <a:p>
                      <a:pPr marL="0" lvl="0" indent="0" algn="l" rtl="0">
                        <a:spcBef>
                          <a:spcPts val="0"/>
                        </a:spcBef>
                        <a:spcAft>
                          <a:spcPts val="0"/>
                        </a:spcAft>
                        <a:buNone/>
                      </a:pPr>
                      <a:r>
                        <a:rPr lang="en" sz="1200">
                          <a:latin typeface="Ubuntu"/>
                          <a:ea typeface="Ubuntu"/>
                          <a:cs typeface="Ubuntu"/>
                          <a:sym typeface="Ubuntu"/>
                        </a:rPr>
                        <a:t>2</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Server Sizing exercise </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Both teams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ASAP</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6900">
                <a:tc>
                  <a:txBody>
                    <a:bodyPr/>
                    <a:lstStyle/>
                    <a:p>
                      <a:pPr marL="0" lvl="0" indent="0" algn="l" rtl="0">
                        <a:spcBef>
                          <a:spcPts val="0"/>
                        </a:spcBef>
                        <a:spcAft>
                          <a:spcPts val="0"/>
                        </a:spcAft>
                        <a:buNone/>
                      </a:pPr>
                      <a:r>
                        <a:rPr lang="en" sz="1200">
                          <a:latin typeface="Ubuntu"/>
                          <a:ea typeface="Ubuntu"/>
                          <a:cs typeface="Ubuntu"/>
                          <a:sym typeface="Ubuntu"/>
                        </a:rPr>
                        <a:t>3</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Resolving Performance Test issues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Accenture team supported by the Accelerate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TBD</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70575">
                <a:tc>
                  <a:txBody>
                    <a:bodyPr/>
                    <a:lstStyle/>
                    <a:p>
                      <a:pPr marL="0" lvl="0" indent="0" algn="l" rtl="0">
                        <a:spcBef>
                          <a:spcPts val="0"/>
                        </a:spcBef>
                        <a:spcAft>
                          <a:spcPts val="0"/>
                        </a:spcAft>
                        <a:buNone/>
                      </a:pPr>
                      <a:r>
                        <a:rPr lang="en" sz="1200">
                          <a:latin typeface="Ubuntu"/>
                          <a:ea typeface="Ubuntu"/>
                          <a:cs typeface="Ubuntu"/>
                          <a:sym typeface="Ubuntu"/>
                        </a:rPr>
                        <a:t>4</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Resolving open items from the Security Audit</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Appian teams in discussion with the Accenture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ASAP</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70575">
                <a:tc>
                  <a:txBody>
                    <a:bodyPr/>
                    <a:lstStyle/>
                    <a:p>
                      <a:pPr marL="0" lvl="0" indent="0" algn="l" rtl="0">
                        <a:spcBef>
                          <a:spcPts val="0"/>
                        </a:spcBef>
                        <a:spcAft>
                          <a:spcPts val="0"/>
                        </a:spcAft>
                        <a:buNone/>
                      </a:pPr>
                      <a:r>
                        <a:rPr lang="en" sz="1200">
                          <a:latin typeface="Ubuntu"/>
                          <a:ea typeface="Ubuntu"/>
                          <a:cs typeface="Ubuntu"/>
                          <a:sym typeface="Ubuntu"/>
                        </a:rPr>
                        <a:t>5</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Design and Implementation guidance for ICR and Journal Processing modules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Accelerate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Ongoing</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8"/>
          <p:cNvSpPr txBox="1">
            <a:spLocks noGrp="1"/>
          </p:cNvSpPr>
          <p:nvPr>
            <p:ph type="title"/>
          </p:nvPr>
        </p:nvSpPr>
        <p:spPr>
          <a:xfrm>
            <a:off x="1097280" y="3634740"/>
            <a:ext cx="6858000" cy="548700"/>
          </a:xfrm>
          <a:prstGeom prst="rect">
            <a:avLst/>
          </a:prstGeom>
          <a:noFill/>
          <a:ln>
            <a:noFill/>
          </a:ln>
        </p:spPr>
        <p:txBody>
          <a:bodyPr spcFirstLastPara="1" wrap="square" lIns="68575" tIns="34275" rIns="68575" bIns="34275" anchor="t" anchorCtr="0">
            <a:normAutofit/>
          </a:bodyPr>
          <a:lstStyle/>
          <a:p>
            <a:pPr marL="0" lvl="0" indent="0" algn="ctr" rtl="0">
              <a:lnSpc>
                <a:spcPct val="100000"/>
              </a:lnSpc>
              <a:spcBef>
                <a:spcPts val="0"/>
              </a:spcBef>
              <a:spcAft>
                <a:spcPts val="0"/>
              </a:spcAft>
              <a:buSzPts val="1400"/>
              <a:buNone/>
            </a:pPr>
            <a:r>
              <a:rPr lang="en"/>
              <a:t>The leader in low-code automation.</a:t>
            </a:r>
            <a:endParaRPr/>
          </a:p>
        </p:txBody>
      </p:sp>
      <p:sp>
        <p:nvSpPr>
          <p:cNvPr id="546" name="Google Shape;546;p58"/>
          <p:cNvSpPr txBox="1">
            <a:spLocks noGrp="1"/>
          </p:cNvSpPr>
          <p:nvPr>
            <p:ph type="body" idx="1"/>
          </p:nvPr>
        </p:nvSpPr>
        <p:spPr>
          <a:xfrm>
            <a:off x="1097279" y="762000"/>
            <a:ext cx="6858000" cy="6858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800"/>
              </a:spcBef>
              <a:spcAft>
                <a:spcPts val="0"/>
              </a:spcAft>
              <a:buSzPts val="2800"/>
              <a:buNone/>
            </a:pPr>
            <a:r>
              <a:rPr lang="en"/>
              <a:t>Thank You!</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3">
          <a:extLst>
            <a:ext uri="{FF2B5EF4-FFF2-40B4-BE49-F238E27FC236}">
              <a16:creationId xmlns:a16="http://schemas.microsoft.com/office/drawing/2014/main" id="{2FAC808A-82F6-C2F4-D07C-C1B99B00839D}"/>
            </a:ext>
          </a:extLst>
        </p:cNvPr>
        <p:cNvGrpSpPr/>
        <p:nvPr/>
      </p:nvGrpSpPr>
      <p:grpSpPr>
        <a:xfrm>
          <a:off x="0" y="0"/>
          <a:ext cx="0" cy="0"/>
          <a:chOff x="0" y="0"/>
          <a:chExt cx="0" cy="0"/>
        </a:xfrm>
      </p:grpSpPr>
      <p:sp>
        <p:nvSpPr>
          <p:cNvPr id="484" name="Google Shape;484;g3269133c8aa_0_0">
            <a:extLst>
              <a:ext uri="{FF2B5EF4-FFF2-40B4-BE49-F238E27FC236}">
                <a16:creationId xmlns:a16="http://schemas.microsoft.com/office/drawing/2014/main" id="{24E2585D-E68A-D8AB-1392-D383FB464DAB}"/>
              </a:ext>
            </a:extLst>
          </p:cNvPr>
          <p:cNvSpPr txBox="1">
            <a:spLocks noGrp="1"/>
          </p:cNvSpPr>
          <p:nvPr>
            <p:ph type="title"/>
          </p:nvPr>
        </p:nvSpPr>
        <p:spPr>
          <a:xfrm>
            <a:off x="277625" y="248875"/>
            <a:ext cx="8153100" cy="45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30"/>
              <a:buFont typeface="Tahoma"/>
              <a:buNone/>
            </a:pPr>
            <a:r>
              <a:rPr lang="en" sz="2420" b="1"/>
              <a:t>Forward-looking Focus Areas</a:t>
            </a:r>
            <a:endParaRPr sz="2420" b="1"/>
          </a:p>
        </p:txBody>
      </p:sp>
      <p:sp>
        <p:nvSpPr>
          <p:cNvPr id="485" name="Google Shape;485;g3269133c8aa_0_0">
            <a:extLst>
              <a:ext uri="{FF2B5EF4-FFF2-40B4-BE49-F238E27FC236}">
                <a16:creationId xmlns:a16="http://schemas.microsoft.com/office/drawing/2014/main" id="{041D153A-8C9C-C504-1E8A-9360FD9A1D84}"/>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24</a:t>
            </a:fld>
            <a:endParaRPr/>
          </a:p>
        </p:txBody>
      </p:sp>
      <p:pic>
        <p:nvPicPr>
          <p:cNvPr id="486" name="Google Shape;486;g3269133c8aa_0_0">
            <a:extLst>
              <a:ext uri="{FF2B5EF4-FFF2-40B4-BE49-F238E27FC236}">
                <a16:creationId xmlns:a16="http://schemas.microsoft.com/office/drawing/2014/main" id="{113A71AF-7B13-CCD0-04F6-42C22F8B87E3}"/>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graphicFrame>
        <p:nvGraphicFramePr>
          <p:cNvPr id="487" name="Google Shape;487;g3269133c8aa_0_0">
            <a:extLst>
              <a:ext uri="{FF2B5EF4-FFF2-40B4-BE49-F238E27FC236}">
                <a16:creationId xmlns:a16="http://schemas.microsoft.com/office/drawing/2014/main" id="{8BAE2915-A565-6A5C-E093-4C9FB8087594}"/>
              </a:ext>
            </a:extLst>
          </p:cNvPr>
          <p:cNvGraphicFramePr/>
          <p:nvPr/>
        </p:nvGraphicFramePr>
        <p:xfrm>
          <a:off x="429150" y="945238"/>
          <a:ext cx="8121125" cy="3471375"/>
        </p:xfrm>
        <a:graphic>
          <a:graphicData uri="http://schemas.openxmlformats.org/drawingml/2006/table">
            <a:tbl>
              <a:tblPr bandRow="1">
                <a:noFill/>
                <a:tableStyleId>{5342E76C-094B-419B-B42E-AED802BB35B9}</a:tableStyleId>
              </a:tblPr>
              <a:tblGrid>
                <a:gridCol w="433975">
                  <a:extLst>
                    <a:ext uri="{9D8B030D-6E8A-4147-A177-3AD203B41FA5}">
                      <a16:colId xmlns:a16="http://schemas.microsoft.com/office/drawing/2014/main" val="20000"/>
                    </a:ext>
                  </a:extLst>
                </a:gridCol>
                <a:gridCol w="2916525">
                  <a:extLst>
                    <a:ext uri="{9D8B030D-6E8A-4147-A177-3AD203B41FA5}">
                      <a16:colId xmlns:a16="http://schemas.microsoft.com/office/drawing/2014/main" val="20001"/>
                    </a:ext>
                  </a:extLst>
                </a:gridCol>
                <a:gridCol w="4770625">
                  <a:extLst>
                    <a:ext uri="{9D8B030D-6E8A-4147-A177-3AD203B41FA5}">
                      <a16:colId xmlns:a16="http://schemas.microsoft.com/office/drawing/2014/main" val="20002"/>
                    </a:ext>
                  </a:extLst>
                </a:gridCol>
              </a:tblGrid>
              <a:tr h="347025">
                <a:tc>
                  <a:txBody>
                    <a:bodyPr/>
                    <a:lstStyle/>
                    <a:p>
                      <a:pPr marL="0" marR="0" lvl="0" indent="0" algn="l" rtl="0">
                        <a:lnSpc>
                          <a:spcPct val="115000"/>
                        </a:lnSpc>
                        <a:spcBef>
                          <a:spcPts val="0"/>
                        </a:spcBef>
                        <a:spcAft>
                          <a:spcPts val="0"/>
                        </a:spcAft>
                        <a:buNone/>
                      </a:pPr>
                      <a:r>
                        <a:rPr lang="en" sz="1200" b="1">
                          <a:solidFill>
                            <a:srgbClr val="2322F0"/>
                          </a:solidFill>
                          <a:latin typeface="Ubuntu"/>
                          <a:ea typeface="Ubuntu"/>
                          <a:cs typeface="Ubuntu"/>
                          <a:sym typeface="Ubuntu"/>
                        </a:rPr>
                        <a:t>#</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l"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Focus Area</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Description</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0"/>
                  </a:ext>
                </a:extLst>
              </a:tr>
              <a:tr h="347150">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1</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Multi tenancy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Enhancements to the Cloning utility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47150">
                <a:tc>
                  <a:txBody>
                    <a:bodyPr/>
                    <a:lstStyle/>
                    <a:p>
                      <a:pPr marL="0" lvl="0" indent="0" algn="l" rtl="0">
                        <a:spcBef>
                          <a:spcPts val="0"/>
                        </a:spcBef>
                        <a:spcAft>
                          <a:spcPts val="0"/>
                        </a:spcAft>
                        <a:buNone/>
                      </a:pPr>
                      <a:r>
                        <a:rPr lang="en" sz="1000">
                          <a:latin typeface="Ubuntu"/>
                          <a:ea typeface="Ubuntu"/>
                          <a:cs typeface="Ubuntu"/>
                          <a:sym typeface="Ubuntu"/>
                        </a:rPr>
                        <a:t>2</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Performance Improvement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000">
                          <a:latin typeface="Ubuntu"/>
                          <a:ea typeface="Ubuntu"/>
                          <a:cs typeface="Ubuntu"/>
                          <a:sym typeface="Ubuntu"/>
                        </a:rPr>
                        <a:t>Assist the Accenture Performance Testing  team with their ongoing performance testing activities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47150">
                <a:tc>
                  <a:txBody>
                    <a:bodyPr/>
                    <a:lstStyle/>
                    <a:p>
                      <a:pPr marL="0" lvl="0" indent="0" algn="l" rtl="0">
                        <a:spcBef>
                          <a:spcPts val="0"/>
                        </a:spcBef>
                        <a:spcAft>
                          <a:spcPts val="0"/>
                        </a:spcAft>
                        <a:buNone/>
                      </a:pPr>
                      <a:r>
                        <a:rPr lang="en" sz="1000">
                          <a:latin typeface="Ubuntu"/>
                          <a:ea typeface="Ubuntu"/>
                          <a:cs typeface="Ubuntu"/>
                          <a:sym typeface="Ubuntu"/>
                        </a:rPr>
                        <a:t>3</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Capacity Planning</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Establish server sizing baseline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47150">
                <a:tc>
                  <a:txBody>
                    <a:bodyPr/>
                    <a:lstStyle/>
                    <a:p>
                      <a:pPr marL="0" lvl="0" indent="0" algn="l" rtl="0">
                        <a:spcBef>
                          <a:spcPts val="0"/>
                        </a:spcBef>
                        <a:spcAft>
                          <a:spcPts val="0"/>
                        </a:spcAft>
                        <a:buNone/>
                      </a:pPr>
                      <a:r>
                        <a:rPr lang="en" sz="1000">
                          <a:latin typeface="Ubuntu"/>
                          <a:ea typeface="Ubuntu"/>
                          <a:cs typeface="Ubuntu"/>
                          <a:sym typeface="Ubuntu"/>
                        </a:rPr>
                        <a:t>4</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Security Audit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Closure of issues raised, triaging with the various teams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47150">
                <a:tc>
                  <a:txBody>
                    <a:bodyPr/>
                    <a:lstStyle/>
                    <a:p>
                      <a:pPr marL="0" lvl="0" indent="0" algn="l" rtl="0">
                        <a:spcBef>
                          <a:spcPts val="0"/>
                        </a:spcBef>
                        <a:spcAft>
                          <a:spcPts val="0"/>
                        </a:spcAft>
                        <a:buNone/>
                      </a:pPr>
                      <a:r>
                        <a:rPr lang="en" sz="1000">
                          <a:latin typeface="Ubuntu"/>
                          <a:ea typeface="Ubuntu"/>
                          <a:cs typeface="Ubuntu"/>
                          <a:sym typeface="Ubuntu"/>
                        </a:rPr>
                        <a:t>5</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ICR Design and Implementation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to the team in the development of the Intercompany Reconciliation application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47150">
                <a:tc>
                  <a:txBody>
                    <a:bodyPr/>
                    <a:lstStyle/>
                    <a:p>
                      <a:pPr marL="0" lvl="0" indent="0" algn="l" rtl="0">
                        <a:spcBef>
                          <a:spcPts val="0"/>
                        </a:spcBef>
                        <a:spcAft>
                          <a:spcPts val="0"/>
                        </a:spcAft>
                        <a:buNone/>
                      </a:pPr>
                      <a:r>
                        <a:rPr lang="en" sz="1000">
                          <a:latin typeface="Ubuntu"/>
                          <a:ea typeface="Ubuntu"/>
                          <a:cs typeface="Ubuntu"/>
                          <a:sym typeface="Ubuntu"/>
                        </a:rPr>
                        <a:t>6</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Journal Processing design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Review and support of Redesign and redevelopment of this module to make it more flexible and configurable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47150">
                <a:tc>
                  <a:txBody>
                    <a:bodyPr/>
                    <a:lstStyle/>
                    <a:p>
                      <a:pPr marL="0" lvl="0" indent="0" algn="l" rtl="0">
                        <a:spcBef>
                          <a:spcPts val="0"/>
                        </a:spcBef>
                        <a:spcAft>
                          <a:spcPts val="0"/>
                        </a:spcAft>
                        <a:buNone/>
                      </a:pPr>
                      <a:r>
                        <a:rPr lang="en" sz="1000">
                          <a:latin typeface="Ubuntu"/>
                          <a:ea typeface="Ubuntu"/>
                          <a:cs typeface="Ubuntu"/>
                          <a:sym typeface="Ubuntu"/>
                        </a:rPr>
                        <a:t>7</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Go-live support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for the upcoming go-live with SBD, Bayer, RIS, RIS, Whirlpool</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47150">
                <a:tc>
                  <a:txBody>
                    <a:bodyPr/>
                    <a:lstStyle/>
                    <a:p>
                      <a:pPr marL="0" lvl="0" indent="0" algn="l" rtl="0">
                        <a:spcBef>
                          <a:spcPts val="0"/>
                        </a:spcBef>
                        <a:spcAft>
                          <a:spcPts val="0"/>
                        </a:spcAft>
                        <a:buNone/>
                      </a:pPr>
                      <a:r>
                        <a:rPr lang="en" sz="1000">
                          <a:latin typeface="Ubuntu"/>
                          <a:ea typeface="Ubuntu"/>
                          <a:cs typeface="Ubuntu"/>
                          <a:sym typeface="Ubuntu"/>
                        </a:rPr>
                        <a:t>8</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New Feature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on GenAI and Process HQ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47150">
                <a:tc>
                  <a:txBody>
                    <a:bodyPr/>
                    <a:lstStyle/>
                    <a:p>
                      <a:pPr marL="0" lvl="0" indent="0" algn="l" rtl="0">
                        <a:spcBef>
                          <a:spcPts val="0"/>
                        </a:spcBef>
                        <a:spcAft>
                          <a:spcPts val="0"/>
                        </a:spcAft>
                        <a:buNone/>
                      </a:pPr>
                      <a:r>
                        <a:rPr lang="en" sz="1000">
                          <a:latin typeface="Ubuntu"/>
                          <a:ea typeface="Ubuntu"/>
                          <a:cs typeface="Ubuntu"/>
                          <a:sym typeface="Ubuntu"/>
                        </a:rPr>
                        <a:t>9</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Upskilling of the team</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Tech sessions and ad-hoc support to the development team on advanced topics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364513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1">
          <a:extLst>
            <a:ext uri="{FF2B5EF4-FFF2-40B4-BE49-F238E27FC236}">
              <a16:creationId xmlns:a16="http://schemas.microsoft.com/office/drawing/2014/main" id="{A2433AA2-9B7D-4908-2309-249ADD399849}"/>
            </a:ext>
          </a:extLst>
        </p:cNvPr>
        <p:cNvGrpSpPr/>
        <p:nvPr/>
      </p:nvGrpSpPr>
      <p:grpSpPr>
        <a:xfrm>
          <a:off x="0" y="0"/>
          <a:ext cx="0" cy="0"/>
          <a:chOff x="0" y="0"/>
          <a:chExt cx="0" cy="0"/>
        </a:xfrm>
      </p:grpSpPr>
      <p:sp>
        <p:nvSpPr>
          <p:cNvPr id="492" name="Google Shape;492;g1e40e23bd25_0_1147">
            <a:extLst>
              <a:ext uri="{FF2B5EF4-FFF2-40B4-BE49-F238E27FC236}">
                <a16:creationId xmlns:a16="http://schemas.microsoft.com/office/drawing/2014/main" id="{352FB3F8-3FA4-6E00-AC9B-7C580C8C2A3A}"/>
              </a:ext>
            </a:extLst>
          </p:cNvPr>
          <p:cNvSpPr txBox="1">
            <a:spLocks noGrp="1"/>
          </p:cNvSpPr>
          <p:nvPr>
            <p:ph type="title"/>
          </p:nvPr>
        </p:nvSpPr>
        <p:spPr>
          <a:xfrm>
            <a:off x="439800" y="294450"/>
            <a:ext cx="1862400" cy="4749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Roadmap</a:t>
            </a:r>
            <a:r>
              <a:rPr lang="en" sz="1800">
                <a:solidFill>
                  <a:srgbClr val="020A51"/>
                </a:solidFill>
                <a:latin typeface="Ubuntu"/>
                <a:ea typeface="Ubuntu"/>
                <a:cs typeface="Ubuntu"/>
                <a:sym typeface="Ubuntu"/>
              </a:rPr>
              <a:t>*</a:t>
            </a:r>
            <a:r>
              <a:rPr lang="en" sz="2600" b="1">
                <a:solidFill>
                  <a:srgbClr val="020A51"/>
                </a:solidFill>
                <a:latin typeface="Ubuntu"/>
                <a:ea typeface="Ubuntu"/>
                <a:cs typeface="Ubuntu"/>
                <a:sym typeface="Ubuntu"/>
              </a:rPr>
              <a:t> </a:t>
            </a:r>
            <a:endParaRPr sz="2600" b="1">
              <a:solidFill>
                <a:srgbClr val="020A51"/>
              </a:solidFill>
              <a:latin typeface="Ubuntu"/>
              <a:ea typeface="Ubuntu"/>
              <a:cs typeface="Ubuntu"/>
              <a:sym typeface="Ubuntu"/>
            </a:endParaRPr>
          </a:p>
        </p:txBody>
      </p:sp>
      <p:sp>
        <p:nvSpPr>
          <p:cNvPr id="493" name="Google Shape;493;g1e40e23bd25_0_1147">
            <a:extLst>
              <a:ext uri="{FF2B5EF4-FFF2-40B4-BE49-F238E27FC236}">
                <a16:creationId xmlns:a16="http://schemas.microsoft.com/office/drawing/2014/main" id="{B0B7B81F-7E44-09C6-FEA4-18C261BA3E22}"/>
              </a:ext>
            </a:extLst>
          </p:cNvPr>
          <p:cNvSpPr/>
          <p:nvPr/>
        </p:nvSpPr>
        <p:spPr>
          <a:xfrm>
            <a:off x="1563075" y="1126813"/>
            <a:ext cx="1602000" cy="253500"/>
          </a:xfrm>
          <a:prstGeom prst="homePlate">
            <a:avLst>
              <a:gd name="adj" fmla="val 39226"/>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4" name="Google Shape;494;g1e40e23bd25_0_1147">
            <a:extLst>
              <a:ext uri="{FF2B5EF4-FFF2-40B4-BE49-F238E27FC236}">
                <a16:creationId xmlns:a16="http://schemas.microsoft.com/office/drawing/2014/main" id="{9491134C-9F2B-F914-C173-B7D4ACFE27AB}"/>
              </a:ext>
            </a:extLst>
          </p:cNvPr>
          <p:cNvSpPr/>
          <p:nvPr/>
        </p:nvSpPr>
        <p:spPr>
          <a:xfrm>
            <a:off x="3190732" y="1126797"/>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5" name="Google Shape;495;g1e40e23bd25_0_1147">
            <a:extLst>
              <a:ext uri="{FF2B5EF4-FFF2-40B4-BE49-F238E27FC236}">
                <a16:creationId xmlns:a16="http://schemas.microsoft.com/office/drawing/2014/main" id="{E7AEF63B-A939-8289-71CB-F515846127E7}"/>
              </a:ext>
            </a:extLst>
          </p:cNvPr>
          <p:cNvSpPr/>
          <p:nvPr/>
        </p:nvSpPr>
        <p:spPr>
          <a:xfrm>
            <a:off x="4614504"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6" name="Google Shape;496;g1e40e23bd25_0_1147">
            <a:extLst>
              <a:ext uri="{FF2B5EF4-FFF2-40B4-BE49-F238E27FC236}">
                <a16:creationId xmlns:a16="http://schemas.microsoft.com/office/drawing/2014/main" id="{C7D1962D-9650-E3C9-7687-53A3EE871760}"/>
              </a:ext>
            </a:extLst>
          </p:cNvPr>
          <p:cNvSpPr/>
          <p:nvPr/>
        </p:nvSpPr>
        <p:spPr>
          <a:xfrm>
            <a:off x="6038277"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7" name="Google Shape;497;g1e40e23bd25_0_1147">
            <a:extLst>
              <a:ext uri="{FF2B5EF4-FFF2-40B4-BE49-F238E27FC236}">
                <a16:creationId xmlns:a16="http://schemas.microsoft.com/office/drawing/2014/main" id="{70D860F8-9981-78A1-0495-8467C99F5D5D}"/>
              </a:ext>
            </a:extLst>
          </p:cNvPr>
          <p:cNvSpPr txBox="1"/>
          <p:nvPr/>
        </p:nvSpPr>
        <p:spPr>
          <a:xfrm>
            <a:off x="3467198"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Q2</a:t>
            </a:r>
            <a:endParaRPr sz="1600" b="1" i="0" u="none" strike="noStrike" cap="none">
              <a:solidFill>
                <a:schemeClr val="lt2"/>
              </a:solidFill>
              <a:latin typeface="Arial"/>
              <a:ea typeface="Arial"/>
              <a:cs typeface="Arial"/>
              <a:sym typeface="Arial"/>
            </a:endParaRPr>
          </a:p>
        </p:txBody>
      </p:sp>
      <p:sp>
        <p:nvSpPr>
          <p:cNvPr id="498" name="Google Shape;498;g1e40e23bd25_0_1147">
            <a:extLst>
              <a:ext uri="{FF2B5EF4-FFF2-40B4-BE49-F238E27FC236}">
                <a16:creationId xmlns:a16="http://schemas.microsoft.com/office/drawing/2014/main" id="{9EFD6178-D480-66B3-D50A-307E7E3C089F}"/>
              </a:ext>
            </a:extLst>
          </p:cNvPr>
          <p:cNvSpPr txBox="1"/>
          <p:nvPr/>
        </p:nvSpPr>
        <p:spPr>
          <a:xfrm>
            <a:off x="4890970"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Q3</a:t>
            </a:r>
            <a:endParaRPr sz="1600" b="1" i="0" u="none" strike="noStrike" cap="none">
              <a:solidFill>
                <a:schemeClr val="lt2"/>
              </a:solidFill>
              <a:latin typeface="Arial"/>
              <a:ea typeface="Arial"/>
              <a:cs typeface="Arial"/>
              <a:sym typeface="Arial"/>
            </a:endParaRPr>
          </a:p>
        </p:txBody>
      </p:sp>
      <p:sp>
        <p:nvSpPr>
          <p:cNvPr id="499" name="Google Shape;499;g1e40e23bd25_0_1147">
            <a:extLst>
              <a:ext uri="{FF2B5EF4-FFF2-40B4-BE49-F238E27FC236}">
                <a16:creationId xmlns:a16="http://schemas.microsoft.com/office/drawing/2014/main" id="{0D0C6B42-0E15-E681-5340-EB8F8A8E644D}"/>
              </a:ext>
            </a:extLst>
          </p:cNvPr>
          <p:cNvSpPr/>
          <p:nvPr/>
        </p:nvSpPr>
        <p:spPr>
          <a:xfrm>
            <a:off x="2733273"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Mar</a:t>
            </a:r>
            <a:endParaRPr sz="800" b="0" i="1" u="none" strike="noStrike" cap="none">
              <a:solidFill>
                <a:schemeClr val="lt2"/>
              </a:solidFill>
              <a:latin typeface="Arial"/>
              <a:ea typeface="Arial"/>
              <a:cs typeface="Arial"/>
              <a:sym typeface="Arial"/>
            </a:endParaRPr>
          </a:p>
        </p:txBody>
      </p:sp>
      <p:sp>
        <p:nvSpPr>
          <p:cNvPr id="500" name="Google Shape;500;g1e40e23bd25_0_1147">
            <a:extLst>
              <a:ext uri="{FF2B5EF4-FFF2-40B4-BE49-F238E27FC236}">
                <a16:creationId xmlns:a16="http://schemas.microsoft.com/office/drawing/2014/main" id="{6905DC15-19A5-6F48-F788-8289DE1A2BD1}"/>
              </a:ext>
            </a:extLst>
          </p:cNvPr>
          <p:cNvSpPr/>
          <p:nvPr/>
        </p:nvSpPr>
        <p:spPr>
          <a:xfrm>
            <a:off x="4217246"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Jun</a:t>
            </a:r>
            <a:endParaRPr sz="800" b="0" i="1" u="none" strike="noStrike" cap="none">
              <a:solidFill>
                <a:schemeClr val="lt2"/>
              </a:solidFill>
              <a:latin typeface="Arial"/>
              <a:ea typeface="Arial"/>
              <a:cs typeface="Arial"/>
              <a:sym typeface="Arial"/>
            </a:endParaRPr>
          </a:p>
        </p:txBody>
      </p:sp>
      <p:sp>
        <p:nvSpPr>
          <p:cNvPr id="501" name="Google Shape;501;g1e40e23bd25_0_1147">
            <a:extLst>
              <a:ext uri="{FF2B5EF4-FFF2-40B4-BE49-F238E27FC236}">
                <a16:creationId xmlns:a16="http://schemas.microsoft.com/office/drawing/2014/main" id="{49B951AE-2D09-E26F-3C86-77A023B8A2C1}"/>
              </a:ext>
            </a:extLst>
          </p:cNvPr>
          <p:cNvSpPr/>
          <p:nvPr/>
        </p:nvSpPr>
        <p:spPr>
          <a:xfrm>
            <a:off x="5632544"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Sep</a:t>
            </a:r>
            <a:endParaRPr sz="800" b="0" i="1" u="none" strike="noStrike" cap="none">
              <a:solidFill>
                <a:schemeClr val="lt2"/>
              </a:solidFill>
              <a:latin typeface="Arial"/>
              <a:ea typeface="Arial"/>
              <a:cs typeface="Arial"/>
              <a:sym typeface="Arial"/>
            </a:endParaRPr>
          </a:p>
        </p:txBody>
      </p:sp>
      <p:sp>
        <p:nvSpPr>
          <p:cNvPr id="502" name="Google Shape;502;g1e40e23bd25_0_1147">
            <a:extLst>
              <a:ext uri="{FF2B5EF4-FFF2-40B4-BE49-F238E27FC236}">
                <a16:creationId xmlns:a16="http://schemas.microsoft.com/office/drawing/2014/main" id="{8E028E3C-8C4A-2EEA-92FF-BFCCB9523411}"/>
              </a:ext>
            </a:extLst>
          </p:cNvPr>
          <p:cNvSpPr/>
          <p:nvPr/>
        </p:nvSpPr>
        <p:spPr>
          <a:xfrm>
            <a:off x="6008969"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Oct</a:t>
            </a:r>
            <a:endParaRPr sz="800" b="0" i="1" u="none" strike="noStrike" cap="none">
              <a:solidFill>
                <a:schemeClr val="lt2"/>
              </a:solidFill>
              <a:latin typeface="Arial"/>
              <a:ea typeface="Arial"/>
              <a:cs typeface="Arial"/>
              <a:sym typeface="Arial"/>
            </a:endParaRPr>
          </a:p>
        </p:txBody>
      </p:sp>
      <p:sp>
        <p:nvSpPr>
          <p:cNvPr id="503" name="Google Shape;503;g1e40e23bd25_0_1147">
            <a:extLst>
              <a:ext uri="{FF2B5EF4-FFF2-40B4-BE49-F238E27FC236}">
                <a16:creationId xmlns:a16="http://schemas.microsoft.com/office/drawing/2014/main" id="{8880D8AC-7994-8C13-6B63-AC8868EB85FF}"/>
              </a:ext>
            </a:extLst>
          </p:cNvPr>
          <p:cNvSpPr txBox="1"/>
          <p:nvPr/>
        </p:nvSpPr>
        <p:spPr>
          <a:xfrm>
            <a:off x="1954233" y="1115550"/>
            <a:ext cx="870900" cy="27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a:t>
            </a:r>
            <a:r>
              <a:rPr lang="en" sz="900" b="1" i="0" u="none" strike="noStrike" cap="none">
                <a:solidFill>
                  <a:schemeClr val="lt2"/>
                </a:solidFill>
                <a:latin typeface="Lato"/>
                <a:ea typeface="Lato"/>
                <a:cs typeface="Lato"/>
                <a:sym typeface="Lato"/>
              </a:rPr>
              <a:t>Y 2025 Q</a:t>
            </a:r>
            <a:r>
              <a:rPr lang="en" sz="900" b="1">
                <a:solidFill>
                  <a:schemeClr val="lt2"/>
                </a:solidFill>
                <a:latin typeface="Lato"/>
                <a:ea typeface="Lato"/>
                <a:cs typeface="Lato"/>
                <a:sym typeface="Lato"/>
              </a:rPr>
              <a:t>1</a:t>
            </a:r>
            <a:endParaRPr sz="1600" b="1" i="0" u="none" strike="noStrike" cap="none">
              <a:solidFill>
                <a:schemeClr val="lt2"/>
              </a:solidFill>
              <a:latin typeface="Arial"/>
              <a:ea typeface="Arial"/>
              <a:cs typeface="Arial"/>
              <a:sym typeface="Arial"/>
            </a:endParaRPr>
          </a:p>
        </p:txBody>
      </p:sp>
      <p:sp>
        <p:nvSpPr>
          <p:cNvPr id="504" name="Google Shape;504;g1e40e23bd25_0_1147">
            <a:extLst>
              <a:ext uri="{FF2B5EF4-FFF2-40B4-BE49-F238E27FC236}">
                <a16:creationId xmlns:a16="http://schemas.microsoft.com/office/drawing/2014/main" id="{90554700-0A83-AE29-EA96-0EE7A0EAEBFA}"/>
              </a:ext>
            </a:extLst>
          </p:cNvPr>
          <p:cNvSpPr txBox="1"/>
          <p:nvPr/>
        </p:nvSpPr>
        <p:spPr>
          <a:xfrm>
            <a:off x="6261756" y="1115566"/>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Q4</a:t>
            </a:r>
            <a:endParaRPr sz="1600" b="1" i="0" u="none" strike="noStrike" cap="none">
              <a:solidFill>
                <a:schemeClr val="lt2"/>
              </a:solidFill>
              <a:latin typeface="Arial"/>
              <a:ea typeface="Arial"/>
              <a:cs typeface="Arial"/>
              <a:sym typeface="Arial"/>
            </a:endParaRPr>
          </a:p>
        </p:txBody>
      </p:sp>
      <p:sp>
        <p:nvSpPr>
          <p:cNvPr id="505" name="Google Shape;505;g1e40e23bd25_0_1147">
            <a:extLst>
              <a:ext uri="{FF2B5EF4-FFF2-40B4-BE49-F238E27FC236}">
                <a16:creationId xmlns:a16="http://schemas.microsoft.com/office/drawing/2014/main" id="{B9D1838A-3738-05CC-2264-1EC29FC87323}"/>
              </a:ext>
            </a:extLst>
          </p:cNvPr>
          <p:cNvSpPr/>
          <p:nvPr/>
        </p:nvSpPr>
        <p:spPr>
          <a:xfrm>
            <a:off x="1571825"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Jan</a:t>
            </a:r>
            <a:endParaRPr sz="800" b="0" i="1" u="none" strike="noStrike" cap="none">
              <a:solidFill>
                <a:schemeClr val="lt2"/>
              </a:solidFill>
              <a:latin typeface="Arial"/>
              <a:ea typeface="Arial"/>
              <a:cs typeface="Arial"/>
              <a:sym typeface="Arial"/>
            </a:endParaRPr>
          </a:p>
        </p:txBody>
      </p:sp>
      <p:sp>
        <p:nvSpPr>
          <p:cNvPr id="506" name="Google Shape;506;g1e40e23bd25_0_1147">
            <a:extLst>
              <a:ext uri="{FF2B5EF4-FFF2-40B4-BE49-F238E27FC236}">
                <a16:creationId xmlns:a16="http://schemas.microsoft.com/office/drawing/2014/main" id="{7CA565D2-8BCF-9B08-D985-224857E52EEE}"/>
              </a:ext>
            </a:extLst>
          </p:cNvPr>
          <p:cNvSpPr/>
          <p:nvPr/>
        </p:nvSpPr>
        <p:spPr>
          <a:xfrm>
            <a:off x="3190723"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Apr</a:t>
            </a:r>
            <a:endParaRPr sz="800" b="0" i="1" u="none" strike="noStrike" cap="none">
              <a:solidFill>
                <a:schemeClr val="lt2"/>
              </a:solidFill>
              <a:latin typeface="Arial"/>
              <a:ea typeface="Arial"/>
              <a:cs typeface="Arial"/>
              <a:sym typeface="Arial"/>
            </a:endParaRPr>
          </a:p>
        </p:txBody>
      </p:sp>
      <p:sp>
        <p:nvSpPr>
          <p:cNvPr id="507" name="Google Shape;507;g1e40e23bd25_0_1147">
            <a:extLst>
              <a:ext uri="{FF2B5EF4-FFF2-40B4-BE49-F238E27FC236}">
                <a16:creationId xmlns:a16="http://schemas.microsoft.com/office/drawing/2014/main" id="{80FDD2A7-3C0E-B55C-B21F-8F985925D3AA}"/>
              </a:ext>
            </a:extLst>
          </p:cNvPr>
          <p:cNvSpPr/>
          <p:nvPr/>
        </p:nvSpPr>
        <p:spPr>
          <a:xfrm>
            <a:off x="4614496" y="1185501"/>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Jul</a:t>
            </a:r>
            <a:endParaRPr sz="800" b="0" i="1" u="none" strike="noStrike" cap="none">
              <a:solidFill>
                <a:schemeClr val="lt2"/>
              </a:solidFill>
              <a:latin typeface="Arial"/>
              <a:ea typeface="Arial"/>
              <a:cs typeface="Arial"/>
              <a:sym typeface="Arial"/>
            </a:endParaRPr>
          </a:p>
        </p:txBody>
      </p:sp>
      <p:sp>
        <p:nvSpPr>
          <p:cNvPr id="508" name="Google Shape;508;g1e40e23bd25_0_1147">
            <a:extLst>
              <a:ext uri="{FF2B5EF4-FFF2-40B4-BE49-F238E27FC236}">
                <a16:creationId xmlns:a16="http://schemas.microsoft.com/office/drawing/2014/main" id="{31B30B29-E44C-7EC5-8EB0-1CB82DE41E07}"/>
              </a:ext>
            </a:extLst>
          </p:cNvPr>
          <p:cNvSpPr/>
          <p:nvPr/>
        </p:nvSpPr>
        <p:spPr>
          <a:xfrm>
            <a:off x="7015918"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Dec</a:t>
            </a:r>
            <a:endParaRPr sz="800" b="0" i="1" u="none" strike="noStrike" cap="none">
              <a:solidFill>
                <a:schemeClr val="lt2"/>
              </a:solidFill>
              <a:latin typeface="Arial"/>
              <a:ea typeface="Arial"/>
              <a:cs typeface="Arial"/>
              <a:sym typeface="Arial"/>
            </a:endParaRPr>
          </a:p>
        </p:txBody>
      </p:sp>
      <p:sp>
        <p:nvSpPr>
          <p:cNvPr id="509" name="Google Shape;509;g1e40e23bd25_0_1147">
            <a:extLst>
              <a:ext uri="{FF2B5EF4-FFF2-40B4-BE49-F238E27FC236}">
                <a16:creationId xmlns:a16="http://schemas.microsoft.com/office/drawing/2014/main" id="{BE963A75-4FA8-D17D-3CB6-5C0DAE9A4F0A}"/>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25</a:t>
            </a:fld>
            <a:endParaRPr/>
          </a:p>
        </p:txBody>
      </p:sp>
      <p:pic>
        <p:nvPicPr>
          <p:cNvPr id="510" name="Google Shape;510;g1e40e23bd25_0_1147">
            <a:extLst>
              <a:ext uri="{FF2B5EF4-FFF2-40B4-BE49-F238E27FC236}">
                <a16:creationId xmlns:a16="http://schemas.microsoft.com/office/drawing/2014/main" id="{347BAB71-C517-856E-F64A-8E43A54EDC3C}"/>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511" name="Google Shape;511;g1e40e23bd25_0_1147">
            <a:extLst>
              <a:ext uri="{FF2B5EF4-FFF2-40B4-BE49-F238E27FC236}">
                <a16:creationId xmlns:a16="http://schemas.microsoft.com/office/drawing/2014/main" id="{EE0A2138-8BF3-0D45-FBE4-EA36B14A2C3C}"/>
              </a:ext>
            </a:extLst>
          </p:cNvPr>
          <p:cNvSpPr/>
          <p:nvPr/>
        </p:nvSpPr>
        <p:spPr>
          <a:xfrm>
            <a:off x="1563075" y="1626725"/>
            <a:ext cx="16869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2" name="Google Shape;512;g1e40e23bd25_0_1147">
            <a:extLst>
              <a:ext uri="{FF2B5EF4-FFF2-40B4-BE49-F238E27FC236}">
                <a16:creationId xmlns:a16="http://schemas.microsoft.com/office/drawing/2014/main" id="{7F968F47-022C-4DA0-9A02-A5EE09A04893}"/>
              </a:ext>
            </a:extLst>
          </p:cNvPr>
          <p:cNvSpPr/>
          <p:nvPr/>
        </p:nvSpPr>
        <p:spPr>
          <a:xfrm>
            <a:off x="3190727" y="1626700"/>
            <a:ext cx="6114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3" name="Google Shape;513;g1e40e23bd25_0_1147">
            <a:extLst>
              <a:ext uri="{FF2B5EF4-FFF2-40B4-BE49-F238E27FC236}">
                <a16:creationId xmlns:a16="http://schemas.microsoft.com/office/drawing/2014/main" id="{07948A4F-60ED-783C-A87A-4468861A3554}"/>
              </a:ext>
            </a:extLst>
          </p:cNvPr>
          <p:cNvSpPr/>
          <p:nvPr/>
        </p:nvSpPr>
        <p:spPr>
          <a:xfrm>
            <a:off x="3751750" y="1626725"/>
            <a:ext cx="501900" cy="253500"/>
          </a:xfrm>
          <a:prstGeom prst="chevron">
            <a:avLst>
              <a:gd name="adj" fmla="val 42212"/>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4" name="Google Shape;514;g1e40e23bd25_0_1147">
            <a:extLst>
              <a:ext uri="{FF2B5EF4-FFF2-40B4-BE49-F238E27FC236}">
                <a16:creationId xmlns:a16="http://schemas.microsoft.com/office/drawing/2014/main" id="{B931A20E-B072-A750-4BFD-E9CAED7C5467}"/>
              </a:ext>
            </a:extLst>
          </p:cNvPr>
          <p:cNvSpPr/>
          <p:nvPr/>
        </p:nvSpPr>
        <p:spPr>
          <a:xfrm>
            <a:off x="4217250" y="1626725"/>
            <a:ext cx="399600" cy="253500"/>
          </a:xfrm>
          <a:prstGeom prst="chevron">
            <a:avLst>
              <a:gd name="adj" fmla="val 42212"/>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5" name="Google Shape;515;g1e40e23bd25_0_1147">
            <a:extLst>
              <a:ext uri="{FF2B5EF4-FFF2-40B4-BE49-F238E27FC236}">
                <a16:creationId xmlns:a16="http://schemas.microsoft.com/office/drawing/2014/main" id="{DC58821F-BC86-82DA-E818-0B431D8BFC91}"/>
              </a:ext>
            </a:extLst>
          </p:cNvPr>
          <p:cNvSpPr txBox="1"/>
          <p:nvPr/>
        </p:nvSpPr>
        <p:spPr>
          <a:xfrm>
            <a:off x="1607897" y="1616550"/>
            <a:ext cx="1217700" cy="27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900" b="1">
                <a:solidFill>
                  <a:schemeClr val="dk1"/>
                </a:solidFill>
                <a:latin typeface="Lato"/>
                <a:ea typeface="Lato"/>
                <a:cs typeface="Lato"/>
                <a:sym typeface="Lato"/>
              </a:rPr>
              <a:t>Development</a:t>
            </a:r>
            <a:endParaRPr sz="1600" b="1" i="0" u="none" strike="noStrike" cap="none">
              <a:solidFill>
                <a:schemeClr val="dk1"/>
              </a:solidFill>
              <a:latin typeface="Arial"/>
              <a:ea typeface="Arial"/>
              <a:cs typeface="Arial"/>
              <a:sym typeface="Arial"/>
            </a:endParaRPr>
          </a:p>
        </p:txBody>
      </p:sp>
      <p:sp>
        <p:nvSpPr>
          <p:cNvPr id="516" name="Google Shape;516;g1e40e23bd25_0_1147">
            <a:extLst>
              <a:ext uri="{FF2B5EF4-FFF2-40B4-BE49-F238E27FC236}">
                <a16:creationId xmlns:a16="http://schemas.microsoft.com/office/drawing/2014/main" id="{1B0D08FD-28A8-AAF5-6C4D-2100A817CF62}"/>
              </a:ext>
            </a:extLst>
          </p:cNvPr>
          <p:cNvSpPr/>
          <p:nvPr/>
        </p:nvSpPr>
        <p:spPr>
          <a:xfrm>
            <a:off x="2153475" y="2548325"/>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SBD</a:t>
            </a:r>
            <a:endParaRPr sz="900" i="0" u="none" strike="noStrike" cap="none">
              <a:solidFill>
                <a:srgbClr val="000000"/>
              </a:solidFill>
              <a:latin typeface="Lato"/>
              <a:ea typeface="Lato"/>
              <a:cs typeface="Lato"/>
              <a:sym typeface="Lato"/>
            </a:endParaRPr>
          </a:p>
        </p:txBody>
      </p:sp>
      <p:sp>
        <p:nvSpPr>
          <p:cNvPr id="517" name="Google Shape;517;g1e40e23bd25_0_1147">
            <a:extLst>
              <a:ext uri="{FF2B5EF4-FFF2-40B4-BE49-F238E27FC236}">
                <a16:creationId xmlns:a16="http://schemas.microsoft.com/office/drawing/2014/main" id="{78F73BE3-D25A-F792-BA4F-7E2ECCDEDE1F}"/>
              </a:ext>
            </a:extLst>
          </p:cNvPr>
          <p:cNvSpPr/>
          <p:nvPr/>
        </p:nvSpPr>
        <p:spPr>
          <a:xfrm>
            <a:off x="3577072" y="2548325"/>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FIS</a:t>
            </a:r>
            <a:endParaRPr sz="900" i="0" u="none" strike="noStrike" cap="none">
              <a:solidFill>
                <a:srgbClr val="000000"/>
              </a:solidFill>
              <a:latin typeface="Lato"/>
              <a:ea typeface="Lato"/>
              <a:cs typeface="Lato"/>
              <a:sym typeface="Lato"/>
            </a:endParaRPr>
          </a:p>
        </p:txBody>
      </p:sp>
      <p:sp>
        <p:nvSpPr>
          <p:cNvPr id="518" name="Google Shape;518;g1e40e23bd25_0_1147">
            <a:extLst>
              <a:ext uri="{FF2B5EF4-FFF2-40B4-BE49-F238E27FC236}">
                <a16:creationId xmlns:a16="http://schemas.microsoft.com/office/drawing/2014/main" id="{6C82D50C-FC1A-4536-6EDE-0DB63C4CEE66}"/>
              </a:ext>
            </a:extLst>
          </p:cNvPr>
          <p:cNvSpPr/>
          <p:nvPr/>
        </p:nvSpPr>
        <p:spPr>
          <a:xfrm>
            <a:off x="1563075" y="2181375"/>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R2R Deployments</a:t>
            </a:r>
            <a:endParaRPr sz="1500" b="0" i="0" u="none" strike="noStrike" cap="none">
              <a:solidFill>
                <a:srgbClr val="000000"/>
              </a:solidFill>
              <a:latin typeface="Arial"/>
              <a:ea typeface="Arial"/>
              <a:cs typeface="Arial"/>
              <a:sym typeface="Arial"/>
            </a:endParaRPr>
          </a:p>
        </p:txBody>
      </p:sp>
      <p:sp>
        <p:nvSpPr>
          <p:cNvPr id="519" name="Google Shape;519;g1e40e23bd25_0_1147">
            <a:extLst>
              <a:ext uri="{FF2B5EF4-FFF2-40B4-BE49-F238E27FC236}">
                <a16:creationId xmlns:a16="http://schemas.microsoft.com/office/drawing/2014/main" id="{49746EDB-0E8A-2198-8813-7EF1A7FF1736}"/>
              </a:ext>
            </a:extLst>
          </p:cNvPr>
          <p:cNvSpPr/>
          <p:nvPr/>
        </p:nvSpPr>
        <p:spPr>
          <a:xfrm>
            <a:off x="33522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0" name="Google Shape;520;g1e40e23bd25_0_1147">
            <a:extLst>
              <a:ext uri="{FF2B5EF4-FFF2-40B4-BE49-F238E27FC236}">
                <a16:creationId xmlns:a16="http://schemas.microsoft.com/office/drawing/2014/main" id="{9CFA067C-A296-90A7-3D66-42A890776BE9}"/>
              </a:ext>
            </a:extLst>
          </p:cNvPr>
          <p:cNvSpPr/>
          <p:nvPr/>
        </p:nvSpPr>
        <p:spPr>
          <a:xfrm>
            <a:off x="44461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1" name="Google Shape;521;g1e40e23bd25_0_1147">
            <a:extLst>
              <a:ext uri="{FF2B5EF4-FFF2-40B4-BE49-F238E27FC236}">
                <a16:creationId xmlns:a16="http://schemas.microsoft.com/office/drawing/2014/main" id="{55E70358-C238-263F-0F20-06CF4B681361}"/>
              </a:ext>
            </a:extLst>
          </p:cNvPr>
          <p:cNvSpPr/>
          <p:nvPr/>
        </p:nvSpPr>
        <p:spPr>
          <a:xfrm>
            <a:off x="2630463" y="3537013"/>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Bayer</a:t>
            </a:r>
            <a:endParaRPr sz="900" i="0" u="none" strike="noStrike" cap="none">
              <a:solidFill>
                <a:srgbClr val="000000"/>
              </a:solidFill>
              <a:latin typeface="Lato"/>
              <a:ea typeface="Lato"/>
              <a:cs typeface="Lato"/>
              <a:sym typeface="Lato"/>
            </a:endParaRPr>
          </a:p>
        </p:txBody>
      </p:sp>
      <p:sp>
        <p:nvSpPr>
          <p:cNvPr id="522" name="Google Shape;522;g1e40e23bd25_0_1147">
            <a:extLst>
              <a:ext uri="{FF2B5EF4-FFF2-40B4-BE49-F238E27FC236}">
                <a16:creationId xmlns:a16="http://schemas.microsoft.com/office/drawing/2014/main" id="{08E5F677-3653-45F4-12DC-D31968D0BE08}"/>
              </a:ext>
            </a:extLst>
          </p:cNvPr>
          <p:cNvSpPr/>
          <p:nvPr/>
        </p:nvSpPr>
        <p:spPr>
          <a:xfrm>
            <a:off x="4054059" y="3537013"/>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800">
                <a:latin typeface="Lato"/>
                <a:ea typeface="Lato"/>
                <a:cs typeface="Lato"/>
                <a:sym typeface="Lato"/>
              </a:rPr>
              <a:t>Whirlpool</a:t>
            </a:r>
            <a:endParaRPr sz="800" i="0" u="none" strike="noStrike" cap="none">
              <a:solidFill>
                <a:srgbClr val="000000"/>
              </a:solidFill>
              <a:latin typeface="Lato"/>
              <a:ea typeface="Lato"/>
              <a:cs typeface="Lato"/>
              <a:sym typeface="Lato"/>
            </a:endParaRPr>
          </a:p>
        </p:txBody>
      </p:sp>
      <p:sp>
        <p:nvSpPr>
          <p:cNvPr id="523" name="Google Shape;523;g1e40e23bd25_0_1147">
            <a:extLst>
              <a:ext uri="{FF2B5EF4-FFF2-40B4-BE49-F238E27FC236}">
                <a16:creationId xmlns:a16="http://schemas.microsoft.com/office/drawing/2014/main" id="{7629573B-F041-5E17-9025-C46C0BEDCD47}"/>
              </a:ext>
            </a:extLst>
          </p:cNvPr>
          <p:cNvSpPr/>
          <p:nvPr/>
        </p:nvSpPr>
        <p:spPr>
          <a:xfrm>
            <a:off x="1563075" y="3170063"/>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O2C  Deployments</a:t>
            </a:r>
            <a:endParaRPr sz="1500" b="0" i="0" u="none" strike="noStrike" cap="none">
              <a:solidFill>
                <a:srgbClr val="000000"/>
              </a:solidFill>
              <a:latin typeface="Arial"/>
              <a:ea typeface="Arial"/>
              <a:cs typeface="Arial"/>
              <a:sym typeface="Arial"/>
            </a:endParaRPr>
          </a:p>
        </p:txBody>
      </p:sp>
      <p:sp>
        <p:nvSpPr>
          <p:cNvPr id="524" name="Google Shape;524;g1e40e23bd25_0_1147">
            <a:extLst>
              <a:ext uri="{FF2B5EF4-FFF2-40B4-BE49-F238E27FC236}">
                <a16:creationId xmlns:a16="http://schemas.microsoft.com/office/drawing/2014/main" id="{06E168AB-F8E9-7D30-4B4C-28C362B4D939}"/>
              </a:ext>
            </a:extLst>
          </p:cNvPr>
          <p:cNvSpPr/>
          <p:nvPr/>
        </p:nvSpPr>
        <p:spPr>
          <a:xfrm>
            <a:off x="38292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5" name="Google Shape;525;g1e40e23bd25_0_1147">
            <a:extLst>
              <a:ext uri="{FF2B5EF4-FFF2-40B4-BE49-F238E27FC236}">
                <a16:creationId xmlns:a16="http://schemas.microsoft.com/office/drawing/2014/main" id="{B05A0034-429F-AF7E-0B1A-683A7A7A7CC8}"/>
              </a:ext>
            </a:extLst>
          </p:cNvPr>
          <p:cNvSpPr/>
          <p:nvPr/>
        </p:nvSpPr>
        <p:spPr>
          <a:xfrm>
            <a:off x="49231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6" name="Google Shape;526;g1e40e23bd25_0_1147">
            <a:extLst>
              <a:ext uri="{FF2B5EF4-FFF2-40B4-BE49-F238E27FC236}">
                <a16:creationId xmlns:a16="http://schemas.microsoft.com/office/drawing/2014/main" id="{DE0F533B-C5A6-BD04-989D-437B959F6B3F}"/>
              </a:ext>
            </a:extLst>
          </p:cNvPr>
          <p:cNvSpPr txBox="1"/>
          <p:nvPr/>
        </p:nvSpPr>
        <p:spPr>
          <a:xfrm>
            <a:off x="1348750" y="4234975"/>
            <a:ext cx="6546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Tahoma"/>
                <a:ea typeface="Tahoma"/>
                <a:cs typeface="Tahoma"/>
                <a:sym typeface="Tahoma"/>
              </a:rPr>
              <a:t>*</a:t>
            </a:r>
            <a:r>
              <a:rPr lang="en" sz="1200">
                <a:solidFill>
                  <a:schemeClr val="dk1"/>
                </a:solidFill>
                <a:latin typeface="Tahoma"/>
                <a:ea typeface="Tahoma"/>
                <a:cs typeface="Tahoma"/>
                <a:sym typeface="Tahoma"/>
              </a:rPr>
              <a:t> Above timelines are tentative at this point; will be refined as we proceed with the program.  </a:t>
            </a:r>
            <a:endParaRPr sz="1200">
              <a:solidFill>
                <a:schemeClr val="dk1"/>
              </a:solidFill>
              <a:latin typeface="Tahoma"/>
              <a:ea typeface="Tahoma"/>
              <a:cs typeface="Tahoma"/>
              <a:sym typeface="Tahoma"/>
            </a:endParaRPr>
          </a:p>
        </p:txBody>
      </p:sp>
    </p:spTree>
    <p:extLst>
      <p:ext uri="{BB962C8B-B14F-4D97-AF65-F5344CB8AC3E}">
        <p14:creationId xmlns:p14="http://schemas.microsoft.com/office/powerpoint/2010/main" val="3829276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DF3B5883-826C-99B4-DB72-F2BD252A556C}"/>
            </a:ext>
          </a:extLst>
        </p:cNvPr>
        <p:cNvGrpSpPr/>
        <p:nvPr/>
      </p:nvGrpSpPr>
      <p:grpSpPr>
        <a:xfrm>
          <a:off x="0" y="0"/>
          <a:ext cx="0" cy="0"/>
          <a:chOff x="0" y="0"/>
          <a:chExt cx="0" cy="0"/>
        </a:xfrm>
      </p:grpSpPr>
      <p:sp>
        <p:nvSpPr>
          <p:cNvPr id="390" name="Google Shape;390;g325ae4aafdc_0_45">
            <a:extLst>
              <a:ext uri="{FF2B5EF4-FFF2-40B4-BE49-F238E27FC236}">
                <a16:creationId xmlns:a16="http://schemas.microsoft.com/office/drawing/2014/main" id="{991D438A-D9B5-557E-06FD-9BCD6D3C69DE}"/>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26</a:t>
            </a:fld>
            <a:endParaRPr/>
          </a:p>
        </p:txBody>
      </p:sp>
      <p:graphicFrame>
        <p:nvGraphicFramePr>
          <p:cNvPr id="391" name="Google Shape;391;g325ae4aafdc_0_45">
            <a:extLst>
              <a:ext uri="{FF2B5EF4-FFF2-40B4-BE49-F238E27FC236}">
                <a16:creationId xmlns:a16="http://schemas.microsoft.com/office/drawing/2014/main" id="{1D1E137F-523B-6683-BD1F-5D56CFBAF7F4}"/>
              </a:ext>
            </a:extLst>
          </p:cNvPr>
          <p:cNvGraphicFramePr/>
          <p:nvPr/>
        </p:nvGraphicFramePr>
        <p:xfrm>
          <a:off x="429700" y="967113"/>
          <a:ext cx="8285700" cy="3401250"/>
        </p:xfrm>
        <a:graphic>
          <a:graphicData uri="http://schemas.openxmlformats.org/drawingml/2006/table">
            <a:tbl>
              <a:tblPr bandRow="1">
                <a:noFill/>
                <a:tableStyleId>{5342E76C-094B-419B-B42E-AED802BB35B9}</a:tableStyleId>
              </a:tblPr>
              <a:tblGrid>
                <a:gridCol w="4466675">
                  <a:extLst>
                    <a:ext uri="{9D8B030D-6E8A-4147-A177-3AD203B41FA5}">
                      <a16:colId xmlns:a16="http://schemas.microsoft.com/office/drawing/2014/main" val="20000"/>
                    </a:ext>
                  </a:extLst>
                </a:gridCol>
                <a:gridCol w="3819025">
                  <a:extLst>
                    <a:ext uri="{9D8B030D-6E8A-4147-A177-3AD203B41FA5}">
                      <a16:colId xmlns:a16="http://schemas.microsoft.com/office/drawing/2014/main" val="20001"/>
                    </a:ext>
                  </a:extLst>
                </a:gridCol>
              </a:tblGrid>
              <a:tr h="347475">
                <a:tc gridSpan="2">
                  <a:txBody>
                    <a:bodyPr/>
                    <a:lstStyle/>
                    <a:p>
                      <a:pPr marL="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Additional Activities</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hMerge="1">
                  <a:txBody>
                    <a:bodyPr/>
                    <a:lstStyle/>
                    <a:p>
                      <a:endParaRPr lang="en-US"/>
                    </a:p>
                  </a:txBody>
                  <a:tcPr/>
                </a:tc>
                <a:extLst>
                  <a:ext uri="{0D108BD9-81ED-4DB2-BD59-A6C34878D82A}">
                    <a16:rowId xmlns:a16="http://schemas.microsoft.com/office/drawing/2014/main" val="10000"/>
                  </a:ext>
                </a:extLst>
              </a:tr>
              <a:tr h="2074375">
                <a:tc gridSpan="2">
                  <a:txBody>
                    <a:bodyPr/>
                    <a:lstStyle/>
                    <a:p>
                      <a:pPr marL="457200" lvl="0" indent="-292100" algn="l" rtl="0">
                        <a:lnSpc>
                          <a:spcPct val="115000"/>
                        </a:lnSpc>
                        <a:spcBef>
                          <a:spcPts val="1200"/>
                        </a:spcBef>
                        <a:spcAft>
                          <a:spcPts val="0"/>
                        </a:spcAft>
                        <a:buSzPts val="1000"/>
                        <a:buFont typeface="Ubuntu"/>
                        <a:buAutoNum type="arabicPeriod"/>
                      </a:pPr>
                      <a:r>
                        <a:rPr lang="en" sz="1000">
                          <a:latin typeface="Ubuntu"/>
                          <a:ea typeface="Ubuntu"/>
                          <a:cs typeface="Ubuntu"/>
                          <a:sym typeface="Ubuntu"/>
                        </a:rPr>
                        <a:t>Implementing a proof of concept (POC) to evaluate the feasibility of integrating Power BI reports with Appian. (WIP)</a:t>
                      </a:r>
                      <a:endParaRPr sz="1000">
                        <a:latin typeface="Ubuntu"/>
                        <a:ea typeface="Ubuntu"/>
                        <a:cs typeface="Ubuntu"/>
                        <a:sym typeface="Ubuntu"/>
                      </a:endParaRPr>
                    </a:p>
                    <a:p>
                      <a:pPr marL="457200" lvl="0" indent="-292100" algn="l" rtl="0">
                        <a:lnSpc>
                          <a:spcPct val="115000"/>
                        </a:lnSpc>
                        <a:spcBef>
                          <a:spcPts val="1000"/>
                        </a:spcBef>
                        <a:spcAft>
                          <a:spcPts val="0"/>
                        </a:spcAft>
                        <a:buSzPts val="1000"/>
                        <a:buFont typeface="Ubuntu"/>
                        <a:buAutoNum type="arabicPeriod"/>
                      </a:pPr>
                      <a:r>
                        <a:rPr lang="en" sz="1000">
                          <a:latin typeface="Ubuntu"/>
                          <a:ea typeface="Ubuntu"/>
                          <a:cs typeface="Ubuntu"/>
                          <a:sym typeface="Ubuntu"/>
                        </a:rPr>
                        <a:t>Supported Accenture in resolving technical issues, including file translation, text translation, and popup requirements.</a:t>
                      </a:r>
                      <a:endParaRPr sz="1000">
                        <a:latin typeface="Ubuntu"/>
                        <a:ea typeface="Ubuntu"/>
                        <a:cs typeface="Ubuntu"/>
                        <a:sym typeface="Ubuntu"/>
                      </a:endParaRPr>
                    </a:p>
                    <a:p>
                      <a:pPr marL="457200" lvl="0" indent="-292100" algn="l" rtl="0">
                        <a:lnSpc>
                          <a:spcPct val="115000"/>
                        </a:lnSpc>
                        <a:spcBef>
                          <a:spcPts val="1000"/>
                        </a:spcBef>
                        <a:spcAft>
                          <a:spcPts val="0"/>
                        </a:spcAft>
                        <a:buSzPts val="1000"/>
                        <a:buFont typeface="Ubuntu"/>
                        <a:buAutoNum type="arabicPeriod"/>
                      </a:pPr>
                      <a:r>
                        <a:rPr lang="en" sz="1000">
                          <a:latin typeface="Ubuntu"/>
                          <a:ea typeface="Ubuntu"/>
                          <a:cs typeface="Ubuntu"/>
                          <a:sym typeface="Ubuntu"/>
                        </a:rPr>
                        <a:t>Developed a POC to import Excel files and extract data from specific rows and columns.</a:t>
                      </a:r>
                      <a:endParaRPr sz="1000">
                        <a:latin typeface="Ubuntu"/>
                        <a:ea typeface="Ubuntu"/>
                        <a:cs typeface="Ubuntu"/>
                        <a:sym typeface="Ubuntu"/>
                      </a:endParaRPr>
                    </a:p>
                    <a:p>
                      <a:pPr marL="457200" lvl="0" indent="-292100" algn="l" rtl="0">
                        <a:lnSpc>
                          <a:spcPct val="115000"/>
                        </a:lnSpc>
                        <a:spcBef>
                          <a:spcPts val="1000"/>
                        </a:spcBef>
                        <a:spcAft>
                          <a:spcPts val="0"/>
                        </a:spcAft>
                        <a:buSzPts val="1000"/>
                        <a:buFont typeface="Ubuntu"/>
                        <a:buAutoNum type="arabicPeriod"/>
                      </a:pPr>
                      <a:r>
                        <a:rPr lang="en" sz="1000">
                          <a:latin typeface="Ubuntu"/>
                          <a:ea typeface="Ubuntu"/>
                          <a:cs typeface="Ubuntu"/>
                          <a:sym typeface="Ubuntu"/>
                        </a:rPr>
                        <a:t>Contributed to the implementation of Blackline external system integration and template conversion.</a:t>
                      </a:r>
                      <a:endParaRPr sz="1000">
                        <a:latin typeface="Ubuntu"/>
                        <a:ea typeface="Ubuntu"/>
                        <a:cs typeface="Ubuntu"/>
                        <a:sym typeface="Ubuntu"/>
                      </a:endParaRPr>
                    </a:p>
                    <a:p>
                      <a:pPr marL="457200" lvl="0" indent="-292100" algn="l" rtl="0">
                        <a:lnSpc>
                          <a:spcPct val="115000"/>
                        </a:lnSpc>
                        <a:spcBef>
                          <a:spcPts val="1200"/>
                        </a:spcBef>
                        <a:spcAft>
                          <a:spcPts val="0"/>
                        </a:spcAft>
                        <a:buSzPts val="1000"/>
                        <a:buFont typeface="Ubuntu"/>
                        <a:buAutoNum type="arabicPeriod"/>
                      </a:pPr>
                      <a:r>
                        <a:rPr lang="en" sz="1000">
                          <a:latin typeface="Ubuntu"/>
                          <a:ea typeface="Ubuntu"/>
                          <a:cs typeface="Ubuntu"/>
                          <a:sym typeface="Ubuntu"/>
                        </a:rPr>
                        <a:t>Assisting  in exploring the new requirement in Trading Partner Relationship module in the Intercompany Recon application. (WIP)</a:t>
                      </a:r>
                      <a:endParaRPr sz="1000">
                        <a:latin typeface="Ubuntu"/>
                        <a:ea typeface="Ubuntu"/>
                        <a:cs typeface="Ubuntu"/>
                        <a:sym typeface="Ubuntu"/>
                      </a:endParaRPr>
                    </a:p>
                    <a:p>
                      <a:pPr marL="457200" lvl="0" indent="-292100" algn="l" rtl="0">
                        <a:lnSpc>
                          <a:spcPct val="115000"/>
                        </a:lnSpc>
                        <a:spcBef>
                          <a:spcPts val="1200"/>
                        </a:spcBef>
                        <a:spcAft>
                          <a:spcPts val="1000"/>
                        </a:spcAft>
                        <a:buSzPts val="1000"/>
                        <a:buFont typeface="Ubuntu"/>
                        <a:buAutoNum type="arabicPeriod"/>
                      </a:pPr>
                      <a:r>
                        <a:rPr lang="en" sz="1000">
                          <a:latin typeface="Ubuntu"/>
                          <a:ea typeface="Ubuntu"/>
                          <a:cs typeface="Ubuntu"/>
                          <a:sym typeface="Ubuntu"/>
                        </a:rPr>
                        <a:t>Ad hoc technical support and guidance to the Accenture development team on an ongoing basis. </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308900">
                <a:tc gridSpan="2">
                  <a:txBody>
                    <a:bodyPr/>
                    <a:lstStyle/>
                    <a:p>
                      <a:pPr marL="0" lvl="0" indent="0" algn="ctr" rtl="0">
                        <a:lnSpc>
                          <a:spcPct val="115000"/>
                        </a:lnSpc>
                        <a:spcBef>
                          <a:spcPts val="1200"/>
                        </a:spcBef>
                        <a:spcAft>
                          <a:spcPts val="1200"/>
                        </a:spcAft>
                        <a:buNone/>
                      </a:pPr>
                      <a:r>
                        <a:rPr lang="en" sz="1200" b="1">
                          <a:solidFill>
                            <a:schemeClr val="dk2"/>
                          </a:solidFill>
                          <a:latin typeface="Ubuntu"/>
                          <a:ea typeface="Ubuntu"/>
                          <a:cs typeface="Ubuntu"/>
                          <a:sym typeface="Ubuntu"/>
                        </a:rPr>
                        <a:t>Impact</a:t>
                      </a:r>
                      <a:endParaRPr sz="1200" b="1">
                        <a:solidFill>
                          <a:schemeClr val="dk2"/>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2"/>
                  </a:ext>
                </a:extLst>
              </a:tr>
              <a:tr h="670500">
                <a:tc gridSpan="2">
                  <a:txBody>
                    <a:bodyPr/>
                    <a:lstStyle/>
                    <a:p>
                      <a:pPr marL="57150" lvl="0" indent="0" algn="l" rtl="0">
                        <a:lnSpc>
                          <a:spcPct val="115000"/>
                        </a:lnSpc>
                        <a:spcBef>
                          <a:spcPts val="1200"/>
                        </a:spcBef>
                        <a:spcAft>
                          <a:spcPts val="1200"/>
                        </a:spcAft>
                        <a:buNone/>
                      </a:pPr>
                      <a:r>
                        <a:rPr lang="en" sz="1000">
                          <a:latin typeface="Ubuntu"/>
                          <a:ea typeface="Ubuntu"/>
                          <a:cs typeface="Ubuntu"/>
                          <a:sym typeface="Ubuntu"/>
                        </a:rPr>
                        <a:t>Continually helping Accenture overcome technical challenges and bottlenecks, contributing to better decision-making and standardization   of existing and new applications as well as schedule adherence. Also contributing to upskilling of the Accenture development team. </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bl>
          </a:graphicData>
        </a:graphic>
      </p:graphicFrame>
      <p:pic>
        <p:nvPicPr>
          <p:cNvPr id="392" name="Google Shape;392;g325ae4aafdc_0_45">
            <a:extLst>
              <a:ext uri="{FF2B5EF4-FFF2-40B4-BE49-F238E27FC236}">
                <a16:creationId xmlns:a16="http://schemas.microsoft.com/office/drawing/2014/main" id="{C44F0BB7-CC42-6AAA-C36B-4F1351E9994F}"/>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393" name="Google Shape;393;g325ae4aafdc_0_45">
            <a:extLst>
              <a:ext uri="{FF2B5EF4-FFF2-40B4-BE49-F238E27FC236}">
                <a16:creationId xmlns:a16="http://schemas.microsoft.com/office/drawing/2014/main" id="{27392C9F-02EF-E3AA-550C-3CB104AF54C4}"/>
              </a:ext>
            </a:extLst>
          </p:cNvPr>
          <p:cNvSpPr txBox="1"/>
          <p:nvPr/>
        </p:nvSpPr>
        <p:spPr>
          <a:xfrm>
            <a:off x="429700" y="371475"/>
            <a:ext cx="8285700" cy="42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Progress and Impact</a:t>
            </a:r>
            <a:endParaRPr sz="2600" b="1">
              <a:solidFill>
                <a:srgbClr val="020A51"/>
              </a:solidFill>
              <a:latin typeface="Ubuntu"/>
              <a:ea typeface="Ubuntu"/>
              <a:cs typeface="Ubuntu"/>
              <a:sym typeface="Ubuntu"/>
            </a:endParaRPr>
          </a:p>
        </p:txBody>
      </p:sp>
    </p:spTree>
    <p:extLst>
      <p:ext uri="{BB962C8B-B14F-4D97-AF65-F5344CB8AC3E}">
        <p14:creationId xmlns:p14="http://schemas.microsoft.com/office/powerpoint/2010/main" val="3352949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7">
          <a:extLst>
            <a:ext uri="{FF2B5EF4-FFF2-40B4-BE49-F238E27FC236}">
              <a16:creationId xmlns:a16="http://schemas.microsoft.com/office/drawing/2014/main" id="{8C3C3F85-CAC0-4947-4A6E-F5F96A30B4AA}"/>
            </a:ext>
          </a:extLst>
        </p:cNvPr>
        <p:cNvGrpSpPr/>
        <p:nvPr/>
      </p:nvGrpSpPr>
      <p:grpSpPr>
        <a:xfrm>
          <a:off x="0" y="0"/>
          <a:ext cx="0" cy="0"/>
          <a:chOff x="0" y="0"/>
          <a:chExt cx="0" cy="0"/>
        </a:xfrm>
      </p:grpSpPr>
      <p:sp>
        <p:nvSpPr>
          <p:cNvPr id="398" name="Google Shape;398;g2827e65ead6_0_140">
            <a:extLst>
              <a:ext uri="{FF2B5EF4-FFF2-40B4-BE49-F238E27FC236}">
                <a16:creationId xmlns:a16="http://schemas.microsoft.com/office/drawing/2014/main" id="{B4812EAB-CF81-1B97-A1F0-C1D595369787}"/>
              </a:ext>
            </a:extLst>
          </p:cNvPr>
          <p:cNvSpPr txBox="1">
            <a:spLocks noGrp="1"/>
          </p:cNvSpPr>
          <p:nvPr>
            <p:ph type="title"/>
          </p:nvPr>
        </p:nvSpPr>
        <p:spPr>
          <a:xfrm>
            <a:off x="3552100" y="1970400"/>
            <a:ext cx="3839400" cy="2476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556"/>
              <a:buNone/>
            </a:pPr>
            <a:r>
              <a:rPr lang="en" b="1"/>
              <a:t>Appian Features Update</a:t>
            </a:r>
            <a:endParaRPr sz="1400" b="1"/>
          </a:p>
        </p:txBody>
      </p:sp>
      <p:pic>
        <p:nvPicPr>
          <p:cNvPr id="399" name="Google Shape;399;g2827e65ead6_0_140">
            <a:extLst>
              <a:ext uri="{FF2B5EF4-FFF2-40B4-BE49-F238E27FC236}">
                <a16:creationId xmlns:a16="http://schemas.microsoft.com/office/drawing/2014/main" id="{F7640DCF-D012-2747-5AB0-AF09B668159F}"/>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76013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9C985A3E-45CA-0115-D2DD-E1664581A96E}"/>
            </a:ext>
          </a:extLst>
        </p:cNvPr>
        <p:cNvGrpSpPr/>
        <p:nvPr/>
      </p:nvGrpSpPr>
      <p:grpSpPr>
        <a:xfrm>
          <a:off x="0" y="0"/>
          <a:ext cx="0" cy="0"/>
          <a:chOff x="0" y="0"/>
          <a:chExt cx="0" cy="0"/>
        </a:xfrm>
      </p:grpSpPr>
      <p:sp>
        <p:nvSpPr>
          <p:cNvPr id="404" name="Google Shape;404;g32c08df7a2f_0_2384">
            <a:extLst>
              <a:ext uri="{FF2B5EF4-FFF2-40B4-BE49-F238E27FC236}">
                <a16:creationId xmlns:a16="http://schemas.microsoft.com/office/drawing/2014/main" id="{A858EFB3-9378-42C5-56AE-691B51C64705}"/>
              </a:ext>
            </a:extLst>
          </p:cNvPr>
          <p:cNvSpPr txBox="1">
            <a:spLocks noGrp="1"/>
          </p:cNvSpPr>
          <p:nvPr>
            <p:ph type="title"/>
          </p:nvPr>
        </p:nvSpPr>
        <p:spPr>
          <a:xfrm>
            <a:off x="239525" y="306325"/>
            <a:ext cx="6957300" cy="4590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Features Spotlight - Appian AI.</a:t>
            </a:r>
            <a:endParaRPr sz="2400" b="1"/>
          </a:p>
        </p:txBody>
      </p:sp>
      <p:sp>
        <p:nvSpPr>
          <p:cNvPr id="405" name="Google Shape;405;g32c08df7a2f_0_2384">
            <a:extLst>
              <a:ext uri="{FF2B5EF4-FFF2-40B4-BE49-F238E27FC236}">
                <a16:creationId xmlns:a16="http://schemas.microsoft.com/office/drawing/2014/main" id="{5EF3E0AE-D922-9FAB-8CFA-5EE554F9126E}"/>
              </a:ext>
            </a:extLst>
          </p:cNvPr>
          <p:cNvSpPr txBox="1">
            <a:spLocks noGrp="1"/>
          </p:cNvSpPr>
          <p:nvPr>
            <p:ph type="sldNum" idx="12"/>
          </p:nvPr>
        </p:nvSpPr>
        <p:spPr>
          <a:xfrm>
            <a:off x="239530" y="483986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700"/>
              <a:buNone/>
            </a:pPr>
            <a:fld id="{00000000-1234-1234-1234-123412341234}" type="slidenum">
              <a:rPr lang="en" sz="600">
                <a:solidFill>
                  <a:srgbClr val="000000"/>
                </a:solidFill>
              </a:rPr>
              <a:t>28</a:t>
            </a:fld>
            <a:endParaRPr sz="600">
              <a:solidFill>
                <a:srgbClr val="000000"/>
              </a:solidFill>
            </a:endParaRPr>
          </a:p>
        </p:txBody>
      </p:sp>
      <p:pic>
        <p:nvPicPr>
          <p:cNvPr id="406" name="Google Shape;406;g32c08df7a2f_0_2384">
            <a:extLst>
              <a:ext uri="{FF2B5EF4-FFF2-40B4-BE49-F238E27FC236}">
                <a16:creationId xmlns:a16="http://schemas.microsoft.com/office/drawing/2014/main" id="{8749E932-EF51-DC06-1D96-556EB13F283D}"/>
              </a:ext>
            </a:extLst>
          </p:cNvPr>
          <p:cNvPicPr preferRelativeResize="0"/>
          <p:nvPr/>
        </p:nvPicPr>
        <p:blipFill rotWithShape="1">
          <a:blip r:embed="rId3">
            <a:alphaModFix/>
          </a:blip>
          <a:srcRect/>
          <a:stretch/>
        </p:blipFill>
        <p:spPr>
          <a:xfrm>
            <a:off x="2459012" y="848788"/>
            <a:ext cx="4225976" cy="3256075"/>
          </a:xfrm>
          <a:prstGeom prst="rect">
            <a:avLst/>
          </a:prstGeom>
          <a:noFill/>
          <a:ln>
            <a:noFill/>
          </a:ln>
        </p:spPr>
      </p:pic>
      <p:sp>
        <p:nvSpPr>
          <p:cNvPr id="407" name="Google Shape;407;g32c08df7a2f_0_2384">
            <a:extLst>
              <a:ext uri="{FF2B5EF4-FFF2-40B4-BE49-F238E27FC236}">
                <a16:creationId xmlns:a16="http://schemas.microsoft.com/office/drawing/2014/main" id="{656DE020-ECC1-AEC0-ABFC-0090E358E657}"/>
              </a:ext>
            </a:extLst>
          </p:cNvPr>
          <p:cNvSpPr txBox="1"/>
          <p:nvPr/>
        </p:nvSpPr>
        <p:spPr>
          <a:xfrm>
            <a:off x="194300" y="1720675"/>
            <a:ext cx="2162400" cy="30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2"/>
                </a:solidFill>
                <a:latin typeface="Tahoma"/>
                <a:ea typeface="Tahoma"/>
                <a:cs typeface="Tahoma"/>
                <a:sym typeface="Tahoma"/>
              </a:rPr>
              <a:t>Appian AI Skills:</a:t>
            </a:r>
            <a:endParaRPr sz="1000" b="1" i="0" u="none" strike="noStrike" cap="none">
              <a:solidFill>
                <a:schemeClr val="dk2"/>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Tahoma"/>
                <a:ea typeface="Tahoma"/>
                <a:cs typeface="Tahoma"/>
                <a:sym typeface="Tahoma"/>
              </a:rPr>
              <a:t>Leverage native AI and machine learning (ML) services to make high-volume and routine tasks simple. </a:t>
            </a:r>
            <a:endParaRPr sz="7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Tahoma"/>
                <a:ea typeface="Tahoma"/>
                <a:cs typeface="Tahoma"/>
                <a:sym typeface="Tahoma"/>
              </a:rPr>
              <a:t>Document classification</a:t>
            </a:r>
            <a:r>
              <a:rPr lang="en" sz="700" b="0" i="0" u="none" strike="noStrike" cap="none">
                <a:solidFill>
                  <a:srgbClr val="000000"/>
                </a:solidFill>
                <a:latin typeface="Tahoma"/>
                <a:ea typeface="Tahoma"/>
                <a:cs typeface="Tahoma"/>
                <a:sym typeface="Tahoma"/>
              </a:rPr>
              <a:t>: Identify information within PDFs to classify document types, route them to the appropriate people, and ready them for processing with a custom-trained model. </a:t>
            </a:r>
            <a:endParaRPr sz="1500" b="0" i="0" u="none" strike="noStrike" cap="none">
              <a:solidFill>
                <a:srgbClr val="000000"/>
              </a:solidFill>
              <a:latin typeface="Tahoma"/>
              <a:ea typeface="Tahoma"/>
              <a:cs typeface="Tahoma"/>
              <a:sym typeface="Tahoma"/>
            </a:endParaRPr>
          </a:p>
        </p:txBody>
      </p:sp>
      <p:sp>
        <p:nvSpPr>
          <p:cNvPr id="408" name="Google Shape;408;g32c08df7a2f_0_2384">
            <a:extLst>
              <a:ext uri="{FF2B5EF4-FFF2-40B4-BE49-F238E27FC236}">
                <a16:creationId xmlns:a16="http://schemas.microsoft.com/office/drawing/2014/main" id="{1CD8A79B-AF5A-7AC6-8A67-BA9A3875409B}"/>
              </a:ext>
            </a:extLst>
          </p:cNvPr>
          <p:cNvSpPr txBox="1"/>
          <p:nvPr/>
        </p:nvSpPr>
        <p:spPr>
          <a:xfrm>
            <a:off x="194300" y="2942300"/>
            <a:ext cx="2162400" cy="68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Tahoma"/>
                <a:ea typeface="Tahoma"/>
                <a:cs typeface="Tahoma"/>
                <a:sym typeface="Tahoma"/>
              </a:rPr>
              <a:t>Email classification</a:t>
            </a:r>
            <a:r>
              <a:rPr lang="en" sz="700" b="0" i="0" u="none" strike="noStrike" cap="none">
                <a:solidFill>
                  <a:srgbClr val="000000"/>
                </a:solidFill>
                <a:latin typeface="Tahoma"/>
                <a:ea typeface="Tahoma"/>
                <a:cs typeface="Tahoma"/>
                <a:sym typeface="Tahoma"/>
              </a:rPr>
              <a:t>: Interpret and classify emails to automate communications like customer questions, feedback, and requests with your custom-trained model. </a:t>
            </a:r>
            <a:endParaRPr sz="7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Tahoma"/>
              <a:ea typeface="Tahoma"/>
              <a:cs typeface="Tahoma"/>
              <a:sym typeface="Tahoma"/>
            </a:endParaRPr>
          </a:p>
        </p:txBody>
      </p:sp>
      <p:sp>
        <p:nvSpPr>
          <p:cNvPr id="409" name="Google Shape;409;g32c08df7a2f_0_2384">
            <a:extLst>
              <a:ext uri="{FF2B5EF4-FFF2-40B4-BE49-F238E27FC236}">
                <a16:creationId xmlns:a16="http://schemas.microsoft.com/office/drawing/2014/main" id="{71D32CA9-AD17-BCD3-1F99-C94F37B0B52E}"/>
              </a:ext>
            </a:extLst>
          </p:cNvPr>
          <p:cNvSpPr txBox="1"/>
          <p:nvPr/>
        </p:nvSpPr>
        <p:spPr>
          <a:xfrm>
            <a:off x="212093" y="3489275"/>
            <a:ext cx="2212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Tahoma"/>
                <a:ea typeface="Tahoma"/>
                <a:cs typeface="Tahoma"/>
                <a:sym typeface="Tahoma"/>
              </a:rPr>
              <a:t>Document extraction:</a:t>
            </a:r>
            <a:r>
              <a:rPr lang="en" sz="700" b="0" i="0" u="none" strike="noStrike" cap="none">
                <a:solidFill>
                  <a:srgbClr val="000000"/>
                </a:solidFill>
                <a:latin typeface="Tahoma"/>
                <a:ea typeface="Tahoma"/>
                <a:cs typeface="Tahoma"/>
                <a:sym typeface="Tahoma"/>
              </a:rPr>
              <a:t> Automatically pull critical information from semi-structured documents to make them usable in your applications, reducing manual entry and errors with a pre-built model.</a:t>
            </a:r>
            <a:endParaRPr sz="700" b="0" i="0" u="none" strike="noStrike" cap="none">
              <a:solidFill>
                <a:srgbClr val="000000"/>
              </a:solidFill>
              <a:latin typeface="Tahoma"/>
              <a:ea typeface="Tahoma"/>
              <a:cs typeface="Tahoma"/>
              <a:sym typeface="Tahoma"/>
            </a:endParaRPr>
          </a:p>
        </p:txBody>
      </p:sp>
      <p:sp>
        <p:nvSpPr>
          <p:cNvPr id="410" name="Google Shape;410;g32c08df7a2f_0_2384">
            <a:extLst>
              <a:ext uri="{FF2B5EF4-FFF2-40B4-BE49-F238E27FC236}">
                <a16:creationId xmlns:a16="http://schemas.microsoft.com/office/drawing/2014/main" id="{59ADA99E-2B6A-91B1-3655-4D47A9EB4300}"/>
              </a:ext>
            </a:extLst>
          </p:cNvPr>
          <p:cNvSpPr txBox="1"/>
          <p:nvPr/>
        </p:nvSpPr>
        <p:spPr>
          <a:xfrm>
            <a:off x="6794800" y="1702325"/>
            <a:ext cx="2162400" cy="965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600"/>
              <a:buFont typeface="Lato"/>
              <a:buNone/>
            </a:pPr>
            <a:r>
              <a:rPr lang="en" sz="1000" b="1" i="0" u="none" strike="noStrike" cap="none">
                <a:solidFill>
                  <a:schemeClr val="dk2"/>
                </a:solidFill>
                <a:latin typeface="Tahoma"/>
                <a:ea typeface="Tahoma"/>
                <a:cs typeface="Tahoma"/>
                <a:sym typeface="Tahoma"/>
              </a:rPr>
              <a:t>Appian Generative AI Plug-ins:</a:t>
            </a:r>
            <a:endParaRPr sz="600" b="0" i="0" u="none" strike="noStrike" cap="none">
              <a:solidFill>
                <a:schemeClr val="dk2"/>
              </a:solidFill>
              <a:latin typeface="Tahoma"/>
              <a:ea typeface="Tahoma"/>
              <a:cs typeface="Tahoma"/>
              <a:sym typeface="Tahoma"/>
            </a:endParaRPr>
          </a:p>
          <a:p>
            <a:pPr marL="0" marR="0" lvl="0" indent="0" algn="l" rtl="0">
              <a:lnSpc>
                <a:spcPct val="115000"/>
              </a:lnSpc>
              <a:spcBef>
                <a:spcPts val="0"/>
              </a:spcBef>
              <a:spcAft>
                <a:spcPts val="0"/>
              </a:spcAft>
              <a:buClr>
                <a:srgbClr val="000000"/>
              </a:buClr>
              <a:buSzPts val="700"/>
              <a:buFont typeface="Lato"/>
              <a:buNone/>
            </a:pPr>
            <a:endParaRPr sz="700" b="0" i="0" u="none" strike="noStrike" cap="none">
              <a:solidFill>
                <a:srgbClr val="000000"/>
              </a:solidFill>
              <a:latin typeface="Tahoma"/>
              <a:ea typeface="Tahoma"/>
              <a:cs typeface="Tahoma"/>
              <a:sym typeface="Tahoma"/>
            </a:endParaRPr>
          </a:p>
          <a:p>
            <a:pPr marL="0" marR="0" lvl="0" indent="0" algn="l" rtl="0">
              <a:lnSpc>
                <a:spcPct val="115000"/>
              </a:lnSpc>
              <a:spcBef>
                <a:spcPts val="0"/>
              </a:spcBef>
              <a:spcAft>
                <a:spcPts val="0"/>
              </a:spcAft>
              <a:buClr>
                <a:srgbClr val="000000"/>
              </a:buClr>
              <a:buSzPts val="700"/>
              <a:buFont typeface="Lato"/>
              <a:buNone/>
            </a:pPr>
            <a:r>
              <a:rPr lang="en" sz="700" b="0" i="0" u="none" strike="noStrike" cap="none">
                <a:solidFill>
                  <a:srgbClr val="000000"/>
                </a:solidFill>
                <a:latin typeface="Tahoma"/>
                <a:ea typeface="Tahoma"/>
                <a:cs typeface="Tahoma"/>
                <a:sym typeface="Tahoma"/>
              </a:rPr>
              <a:t>Leverage Appian and third-party services to build their own end-user AI capabilities, such as chatbots and custom search, in their applications. Plug-ins are available in the Appian AppMarket. </a:t>
            </a:r>
            <a:endParaRPr sz="700" b="0" i="0" u="none" strike="noStrike" cap="none">
              <a:solidFill>
                <a:srgbClr val="000000"/>
              </a:solidFill>
              <a:latin typeface="Tahoma"/>
              <a:ea typeface="Tahoma"/>
              <a:cs typeface="Tahoma"/>
              <a:sym typeface="Tahoma"/>
            </a:endParaRPr>
          </a:p>
        </p:txBody>
      </p:sp>
      <p:sp>
        <p:nvSpPr>
          <p:cNvPr id="411" name="Google Shape;411;g32c08df7a2f_0_2384">
            <a:extLst>
              <a:ext uri="{FF2B5EF4-FFF2-40B4-BE49-F238E27FC236}">
                <a16:creationId xmlns:a16="http://schemas.microsoft.com/office/drawing/2014/main" id="{BB5E538F-BA71-D705-9A42-B00EE5404D69}"/>
              </a:ext>
            </a:extLst>
          </p:cNvPr>
          <p:cNvSpPr txBox="1"/>
          <p:nvPr/>
        </p:nvSpPr>
        <p:spPr>
          <a:xfrm>
            <a:off x="6787300" y="2789900"/>
            <a:ext cx="2288400" cy="841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600"/>
              <a:buFont typeface="Lato"/>
              <a:buNone/>
            </a:pPr>
            <a:r>
              <a:rPr lang="en" sz="1000" b="1" i="0" u="none" strike="noStrike" cap="none">
                <a:solidFill>
                  <a:schemeClr val="dk2"/>
                </a:solidFill>
                <a:latin typeface="Tahoma"/>
                <a:ea typeface="Tahoma"/>
                <a:cs typeface="Tahoma"/>
                <a:sym typeface="Tahoma"/>
              </a:rPr>
              <a:t>Appian AI Copilot:</a:t>
            </a:r>
            <a:endParaRPr sz="600" b="0" i="0" u="none" strike="noStrike" cap="none">
              <a:solidFill>
                <a:schemeClr val="dk2"/>
              </a:solidFill>
              <a:highlight>
                <a:srgbClr val="FFFFFF"/>
              </a:highlight>
              <a:latin typeface="Merriweather"/>
              <a:ea typeface="Merriweather"/>
              <a:cs typeface="Merriweather"/>
              <a:sym typeface="Merriweather"/>
            </a:endParaRPr>
          </a:p>
          <a:p>
            <a:pPr marL="0" marR="0" lvl="0" indent="0" algn="l" rtl="0">
              <a:lnSpc>
                <a:spcPct val="115000"/>
              </a:lnSpc>
              <a:spcBef>
                <a:spcPts val="0"/>
              </a:spcBef>
              <a:spcAft>
                <a:spcPts val="0"/>
              </a:spcAft>
              <a:buClr>
                <a:srgbClr val="000000"/>
              </a:buClr>
              <a:buSzPts val="700"/>
              <a:buFont typeface="Lato"/>
              <a:buNone/>
            </a:pPr>
            <a:endParaRPr sz="700" b="0" i="0" u="none" strike="noStrike" cap="none">
              <a:solidFill>
                <a:srgbClr val="000000"/>
              </a:solidFill>
              <a:latin typeface="Tahoma"/>
              <a:ea typeface="Tahoma"/>
              <a:cs typeface="Tahoma"/>
              <a:sym typeface="Tahoma"/>
            </a:endParaRPr>
          </a:p>
          <a:p>
            <a:pPr marL="0" marR="0" lvl="0" indent="0" algn="l" rtl="0">
              <a:lnSpc>
                <a:spcPct val="115000"/>
              </a:lnSpc>
              <a:spcBef>
                <a:spcPts val="0"/>
              </a:spcBef>
              <a:spcAft>
                <a:spcPts val="0"/>
              </a:spcAft>
              <a:buClr>
                <a:srgbClr val="000000"/>
              </a:buClr>
              <a:buSzPts val="700"/>
              <a:buFont typeface="Lato"/>
              <a:buNone/>
            </a:pPr>
            <a:r>
              <a:rPr lang="en" sz="700" b="0" i="0" u="none" strike="noStrike" cap="none">
                <a:solidFill>
                  <a:srgbClr val="000000"/>
                </a:solidFill>
                <a:latin typeface="Tahoma"/>
                <a:ea typeface="Tahoma"/>
                <a:cs typeface="Tahoma"/>
                <a:sym typeface="Tahoma"/>
              </a:rPr>
              <a:t>A design assistant in Appian Designer that leverages generative AI to accelerate the delivery of new applications. </a:t>
            </a:r>
            <a:endParaRPr sz="1500" b="0" i="0" u="none" strike="noStrike" cap="none">
              <a:solidFill>
                <a:srgbClr val="000000"/>
              </a:solidFill>
              <a:latin typeface="Arial"/>
              <a:ea typeface="Arial"/>
              <a:cs typeface="Arial"/>
              <a:sym typeface="Arial"/>
            </a:endParaRPr>
          </a:p>
        </p:txBody>
      </p:sp>
      <p:sp>
        <p:nvSpPr>
          <p:cNvPr id="412" name="Google Shape;412;g32c08df7a2f_0_2384">
            <a:extLst>
              <a:ext uri="{FF2B5EF4-FFF2-40B4-BE49-F238E27FC236}">
                <a16:creationId xmlns:a16="http://schemas.microsoft.com/office/drawing/2014/main" id="{24132FFA-86F2-2464-67D7-5F454CF84F74}"/>
              </a:ext>
            </a:extLst>
          </p:cNvPr>
          <p:cNvSpPr txBox="1"/>
          <p:nvPr/>
        </p:nvSpPr>
        <p:spPr>
          <a:xfrm>
            <a:off x="1985875" y="540125"/>
            <a:ext cx="5255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94118"/>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3" name="Google Shape;413;g32c08df7a2f_0_2384">
            <a:extLst>
              <a:ext uri="{FF2B5EF4-FFF2-40B4-BE49-F238E27FC236}">
                <a16:creationId xmlns:a16="http://schemas.microsoft.com/office/drawing/2014/main" id="{A2BE1029-F64F-C3DC-C74E-0A0372B8D707}"/>
              </a:ext>
            </a:extLst>
          </p:cNvPr>
          <p:cNvPicPr preferRelativeResize="0"/>
          <p:nvPr/>
        </p:nvPicPr>
        <p:blipFill rotWithShape="1">
          <a:blip r:embed="rId4">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2593629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7">
          <a:extLst>
            <a:ext uri="{FF2B5EF4-FFF2-40B4-BE49-F238E27FC236}">
              <a16:creationId xmlns:a16="http://schemas.microsoft.com/office/drawing/2014/main" id="{B6600C01-C9FA-BF5F-D88D-17509076DC1D}"/>
            </a:ext>
          </a:extLst>
        </p:cNvPr>
        <p:cNvGrpSpPr/>
        <p:nvPr/>
      </p:nvGrpSpPr>
      <p:grpSpPr>
        <a:xfrm>
          <a:off x="0" y="0"/>
          <a:ext cx="0" cy="0"/>
          <a:chOff x="0" y="0"/>
          <a:chExt cx="0" cy="0"/>
        </a:xfrm>
      </p:grpSpPr>
      <p:sp>
        <p:nvSpPr>
          <p:cNvPr id="418" name="Google Shape;418;g2827e65ead6_0_53">
            <a:extLst>
              <a:ext uri="{FF2B5EF4-FFF2-40B4-BE49-F238E27FC236}">
                <a16:creationId xmlns:a16="http://schemas.microsoft.com/office/drawing/2014/main" id="{B75B1133-03CA-A872-7DFA-BFB248AC9C8B}"/>
              </a:ext>
            </a:extLst>
          </p:cNvPr>
          <p:cNvSpPr txBox="1">
            <a:spLocks noGrp="1"/>
          </p:cNvSpPr>
          <p:nvPr>
            <p:ph type="title"/>
          </p:nvPr>
        </p:nvSpPr>
        <p:spPr>
          <a:xfrm>
            <a:off x="357925" y="266700"/>
            <a:ext cx="7768200" cy="459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400"/>
              <a:buNone/>
            </a:pPr>
            <a:r>
              <a:rPr lang="en" sz="2400" b="1"/>
              <a:t>Accenture AI Use Cases</a:t>
            </a:r>
            <a:endParaRPr sz="2400" b="1"/>
          </a:p>
        </p:txBody>
      </p:sp>
      <p:sp>
        <p:nvSpPr>
          <p:cNvPr id="419" name="Google Shape;419;g2827e65ead6_0_53">
            <a:extLst>
              <a:ext uri="{FF2B5EF4-FFF2-40B4-BE49-F238E27FC236}">
                <a16:creationId xmlns:a16="http://schemas.microsoft.com/office/drawing/2014/main" id="{1686AC1D-71BF-E684-4F00-979EE0B195FC}"/>
              </a:ext>
            </a:extLst>
          </p:cNvPr>
          <p:cNvSpPr txBox="1">
            <a:spLocks noGrp="1"/>
          </p:cNvSpPr>
          <p:nvPr>
            <p:ph type="sldNum" idx="12"/>
          </p:nvPr>
        </p:nvSpPr>
        <p:spPr>
          <a:xfrm>
            <a:off x="239530" y="483986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700"/>
              <a:buNone/>
            </a:pPr>
            <a:fld id="{00000000-1234-1234-1234-123412341234}" type="slidenum">
              <a:rPr lang="en"/>
              <a:t>29</a:t>
            </a:fld>
            <a:endParaRPr/>
          </a:p>
        </p:txBody>
      </p:sp>
      <p:graphicFrame>
        <p:nvGraphicFramePr>
          <p:cNvPr id="420" name="Google Shape;420;g2827e65ead6_0_53">
            <a:extLst>
              <a:ext uri="{FF2B5EF4-FFF2-40B4-BE49-F238E27FC236}">
                <a16:creationId xmlns:a16="http://schemas.microsoft.com/office/drawing/2014/main" id="{847718DD-B870-62C8-A04B-0E688C3EDB94}"/>
              </a:ext>
            </a:extLst>
          </p:cNvPr>
          <p:cNvGraphicFramePr/>
          <p:nvPr/>
        </p:nvGraphicFramePr>
        <p:xfrm>
          <a:off x="357925" y="869600"/>
          <a:ext cx="3000000" cy="3000000"/>
        </p:xfrm>
        <a:graphic>
          <a:graphicData uri="http://schemas.openxmlformats.org/drawingml/2006/table">
            <a:tbl>
              <a:tblPr>
                <a:noFill/>
                <a:tableStyleId>{B606C591-869F-4ADA-BF4F-D2B1F8E89CE5}</a:tableStyleId>
              </a:tblPr>
              <a:tblGrid>
                <a:gridCol w="893800">
                  <a:extLst>
                    <a:ext uri="{9D8B030D-6E8A-4147-A177-3AD203B41FA5}">
                      <a16:colId xmlns:a16="http://schemas.microsoft.com/office/drawing/2014/main" val="20000"/>
                    </a:ext>
                  </a:extLst>
                </a:gridCol>
                <a:gridCol w="3660200">
                  <a:extLst>
                    <a:ext uri="{9D8B030D-6E8A-4147-A177-3AD203B41FA5}">
                      <a16:colId xmlns:a16="http://schemas.microsoft.com/office/drawing/2014/main" val="20001"/>
                    </a:ext>
                  </a:extLst>
                </a:gridCol>
                <a:gridCol w="36247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dk2"/>
                          </a:solidFill>
                        </a:rPr>
                        <a:t>Feature</a:t>
                      </a:r>
                      <a:endParaRPr sz="1000" b="1" u="none" strike="noStrike" cap="none">
                        <a:solidFill>
                          <a:schemeClr val="dk2"/>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dk2"/>
                          </a:solidFill>
                        </a:rPr>
                        <a:t>Use Cases </a:t>
                      </a:r>
                      <a:endParaRPr sz="1400" u="none" strike="noStrike" cap="none">
                        <a:solidFill>
                          <a:schemeClr val="dk2"/>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dk2"/>
                          </a:solidFill>
                        </a:rPr>
                        <a:t>Solution </a:t>
                      </a:r>
                      <a:endParaRPr sz="1400" u="none" strike="noStrike" cap="none">
                        <a:solidFill>
                          <a:srgbClr val="FF0000"/>
                        </a:solidFill>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t>AI</a:t>
                      </a:r>
                      <a:endParaRPr sz="1200" b="1" u="none" strike="noStrike" cap="none"/>
                    </a:p>
                  </a:txBody>
                  <a:tcPr marL="91425" marR="91425" marT="91425" marB="91425"/>
                </a:tc>
                <a:tc>
                  <a:txBody>
                    <a:bodyPr/>
                    <a:lstStyle/>
                    <a:p>
                      <a:pPr marL="228600" marR="0" lvl="0" indent="-222250" algn="l" rtl="0">
                        <a:lnSpc>
                          <a:spcPct val="115000"/>
                        </a:lnSpc>
                        <a:spcBef>
                          <a:spcPts val="0"/>
                        </a:spcBef>
                        <a:spcAft>
                          <a:spcPts val="0"/>
                        </a:spcAft>
                        <a:buClr>
                          <a:srgbClr val="1F1F1F"/>
                        </a:buClr>
                        <a:buSzPts val="800"/>
                        <a:buFont typeface="Arial"/>
                        <a:buChar char="●"/>
                      </a:pPr>
                      <a:r>
                        <a:rPr lang="en" sz="800" b="1">
                          <a:solidFill>
                            <a:srgbClr val="1F1F1F"/>
                          </a:solidFill>
                          <a:highlight>
                            <a:schemeClr val="lt1"/>
                          </a:highlight>
                        </a:rPr>
                        <a:t>Reconciliation</a:t>
                      </a:r>
                      <a:r>
                        <a:rPr lang="en" sz="800" u="none" strike="noStrike" cap="none">
                          <a:solidFill>
                            <a:srgbClr val="1F1F1F"/>
                          </a:solidFill>
                          <a:highlight>
                            <a:schemeClr val="lt1"/>
                          </a:highlight>
                        </a:rPr>
                        <a:t>:</a:t>
                      </a:r>
                      <a:r>
                        <a:rPr lang="en" sz="800" u="none" strike="noStrike" cap="none">
                          <a:solidFill>
                            <a:srgbClr val="1F1F1F"/>
                          </a:solidFill>
                        </a:rPr>
                        <a:t>In the RTR application, users upload a support file to match open items from the system. The extracted records from the support file and selected open items are passed to Gen AI for automated matching. Once the matching is complete, the system displays a user interface for reviewing, verifying, and approving the matched data.</a:t>
                      </a:r>
                      <a:endParaRPr/>
                    </a:p>
                    <a:p>
                      <a:pPr marL="228600" marR="0" lvl="0" indent="-171450" algn="l" rtl="0">
                        <a:lnSpc>
                          <a:spcPct val="115000"/>
                        </a:lnSpc>
                        <a:spcBef>
                          <a:spcPts val="0"/>
                        </a:spcBef>
                        <a:spcAft>
                          <a:spcPts val="0"/>
                        </a:spcAft>
                        <a:buClr>
                          <a:srgbClr val="1F1F1F"/>
                        </a:buClr>
                        <a:buSzPts val="800"/>
                        <a:buFont typeface="Arial"/>
                        <a:buNone/>
                      </a:pPr>
                      <a:endParaRPr sz="800" b="1" u="none" strike="noStrike" cap="none">
                        <a:solidFill>
                          <a:srgbClr val="1F1F1F"/>
                        </a:solidFill>
                      </a:endParaRPr>
                    </a:p>
                    <a:p>
                      <a:pPr marL="228600" marR="0" lvl="0" indent="-222250" algn="l" rtl="0">
                        <a:lnSpc>
                          <a:spcPct val="115000"/>
                        </a:lnSpc>
                        <a:spcBef>
                          <a:spcPts val="0"/>
                        </a:spcBef>
                        <a:spcAft>
                          <a:spcPts val="0"/>
                        </a:spcAft>
                        <a:buClr>
                          <a:srgbClr val="1F1F1F"/>
                        </a:buClr>
                        <a:buSzPts val="800"/>
                        <a:buFont typeface="Arial"/>
                        <a:buChar char="●"/>
                      </a:pPr>
                      <a:r>
                        <a:rPr lang="en" sz="800" b="1" u="none" strike="noStrike" cap="none">
                          <a:solidFill>
                            <a:srgbClr val="1F1F1F"/>
                          </a:solidFill>
                          <a:highlight>
                            <a:schemeClr val="lt1"/>
                          </a:highlight>
                        </a:rPr>
                        <a:t>Bank Statement Extraction</a:t>
                      </a:r>
                      <a:r>
                        <a:rPr lang="en" sz="800" u="none" strike="noStrike" cap="none">
                          <a:solidFill>
                            <a:srgbClr val="1F1F1F"/>
                          </a:solidFill>
                          <a:highlight>
                            <a:schemeClr val="lt1"/>
                          </a:highlight>
                        </a:rPr>
                        <a:t>: </a:t>
                      </a:r>
                      <a:r>
                        <a:rPr lang="en" sz="800">
                          <a:solidFill>
                            <a:srgbClr val="1F1F1F"/>
                          </a:solidFill>
                          <a:highlight>
                            <a:schemeClr val="lt1"/>
                          </a:highlight>
                        </a:rPr>
                        <a:t>Extract bank statement details from various clients, handling differently structured statements to ensure accurate data extraction.</a:t>
                      </a:r>
                      <a:endParaRPr sz="800">
                        <a:solidFill>
                          <a:srgbClr val="1F1F1F"/>
                        </a:solidFill>
                        <a:highlight>
                          <a:schemeClr val="lt1"/>
                        </a:highlight>
                      </a:endParaRPr>
                    </a:p>
                    <a:p>
                      <a:pPr marL="6350" marR="0" lvl="0" indent="0" algn="l" rtl="0">
                        <a:lnSpc>
                          <a:spcPct val="115000"/>
                        </a:lnSpc>
                        <a:spcBef>
                          <a:spcPts val="0"/>
                        </a:spcBef>
                        <a:spcAft>
                          <a:spcPts val="0"/>
                        </a:spcAft>
                        <a:buClr>
                          <a:srgbClr val="1F1F1F"/>
                        </a:buClr>
                        <a:buSzPts val="800"/>
                        <a:buFont typeface="Arial"/>
                        <a:buNone/>
                      </a:pPr>
                      <a:endParaRPr sz="800" u="none" strike="noStrike" cap="none">
                        <a:solidFill>
                          <a:srgbClr val="1F1F1F"/>
                        </a:solidFill>
                        <a:highlight>
                          <a:srgbClr val="FF0000"/>
                        </a:highlight>
                      </a:endParaRPr>
                    </a:p>
                    <a:p>
                      <a:pPr marL="228600" marR="0" lvl="0" indent="-222250" algn="l" rtl="0">
                        <a:lnSpc>
                          <a:spcPct val="115000"/>
                        </a:lnSpc>
                        <a:spcBef>
                          <a:spcPts val="0"/>
                        </a:spcBef>
                        <a:spcAft>
                          <a:spcPts val="0"/>
                        </a:spcAft>
                        <a:buClr>
                          <a:srgbClr val="1F1F1F"/>
                        </a:buClr>
                        <a:buSzPts val="800"/>
                        <a:buFont typeface="Arial"/>
                        <a:buChar char="●"/>
                      </a:pPr>
                      <a:r>
                        <a:rPr lang="en" sz="800" b="1" i="0" u="none" strike="noStrike" cap="none">
                          <a:solidFill>
                            <a:srgbClr val="1F1F1F"/>
                          </a:solidFill>
                          <a:highlight>
                            <a:schemeClr val="lt1"/>
                          </a:highlight>
                          <a:latin typeface="Arial"/>
                          <a:ea typeface="Arial"/>
                          <a:cs typeface="Arial"/>
                          <a:sym typeface="Arial"/>
                        </a:rPr>
                        <a:t>Copilot Assistant: </a:t>
                      </a:r>
                      <a:r>
                        <a:rPr lang="en" sz="1400" b="0" i="0" u="none" strike="noStrike" cap="none">
                          <a:solidFill>
                            <a:srgbClr val="000000"/>
                          </a:solidFill>
                          <a:highlight>
                            <a:schemeClr val="lt1"/>
                          </a:highlight>
                          <a:latin typeface="Arial"/>
                          <a:ea typeface="Arial"/>
                          <a:cs typeface="Arial"/>
                          <a:sym typeface="Arial"/>
                        </a:rPr>
                        <a:t> </a:t>
                      </a:r>
                      <a:r>
                        <a:rPr lang="en" sz="800">
                          <a:solidFill>
                            <a:srgbClr val="1F1F1F"/>
                          </a:solidFill>
                          <a:highlight>
                            <a:schemeClr val="lt1"/>
                          </a:highlight>
                        </a:rPr>
                        <a:t>Copilot assistant to guide business users through the next steps needed to complete complex, dynamic forms by providing real-time instructions, context-aware tips, and validation checks.</a:t>
                      </a:r>
                      <a:endParaRPr/>
                    </a:p>
                    <a:p>
                      <a:pPr marL="6350" marR="0" lvl="0" indent="0" algn="l" rtl="0">
                        <a:lnSpc>
                          <a:spcPct val="115000"/>
                        </a:lnSpc>
                        <a:spcBef>
                          <a:spcPts val="0"/>
                        </a:spcBef>
                        <a:spcAft>
                          <a:spcPts val="0"/>
                        </a:spcAft>
                        <a:buClr>
                          <a:srgbClr val="1F1F1F"/>
                        </a:buClr>
                        <a:buSzPts val="800"/>
                        <a:buFont typeface="Arial"/>
                        <a:buNone/>
                      </a:pPr>
                      <a:endParaRPr sz="800" b="0" i="0" u="none" strike="noStrike" cap="none">
                        <a:solidFill>
                          <a:srgbClr val="1F1F1F"/>
                        </a:solidFill>
                        <a:highlight>
                          <a:schemeClr val="lt1"/>
                        </a:highlight>
                        <a:latin typeface="Arial"/>
                        <a:ea typeface="Arial"/>
                        <a:cs typeface="Arial"/>
                        <a:sym typeface="Arial"/>
                      </a:endParaRPr>
                    </a:p>
                    <a:p>
                      <a:pPr marL="228600" marR="0" lvl="0" indent="-222250" algn="l" rtl="0">
                        <a:lnSpc>
                          <a:spcPct val="115000"/>
                        </a:lnSpc>
                        <a:spcBef>
                          <a:spcPts val="0"/>
                        </a:spcBef>
                        <a:spcAft>
                          <a:spcPts val="0"/>
                        </a:spcAft>
                        <a:buClr>
                          <a:srgbClr val="1F1F1F"/>
                        </a:buClr>
                        <a:buSzPts val="800"/>
                        <a:buFont typeface="Arial"/>
                        <a:buChar char="●"/>
                      </a:pPr>
                      <a:r>
                        <a:rPr lang="en" sz="800" b="1" i="0" u="none" strike="noStrike" cap="none">
                          <a:solidFill>
                            <a:srgbClr val="1F1F1F"/>
                          </a:solidFill>
                          <a:highlight>
                            <a:schemeClr val="lt1"/>
                          </a:highlight>
                          <a:latin typeface="Arial"/>
                          <a:ea typeface="Arial"/>
                          <a:cs typeface="Arial"/>
                          <a:sym typeface="Arial"/>
                        </a:rPr>
                        <a:t>Email Ingestion: </a:t>
                      </a:r>
                      <a:r>
                        <a:rPr lang="en" sz="800">
                          <a:solidFill>
                            <a:srgbClr val="1F1F1F"/>
                          </a:solidFill>
                          <a:highlight>
                            <a:schemeClr val="lt1"/>
                          </a:highlight>
                        </a:rPr>
                        <a:t>Read emails from a shared Outlook mailbox, extract the email content along with any attachments, and send an acknowledgment response through the same shared mailbox.</a:t>
                      </a:r>
                      <a:endParaRPr sz="800">
                        <a:solidFill>
                          <a:srgbClr val="1F1F1F"/>
                        </a:solidFill>
                        <a:highlight>
                          <a:schemeClr val="lt1"/>
                        </a:highlight>
                      </a:endParaRPr>
                    </a:p>
                    <a:p>
                      <a:pPr marL="457200" marR="0" lvl="0" indent="0" algn="l" rtl="0">
                        <a:lnSpc>
                          <a:spcPct val="115000"/>
                        </a:lnSpc>
                        <a:spcBef>
                          <a:spcPts val="0"/>
                        </a:spcBef>
                        <a:spcAft>
                          <a:spcPts val="0"/>
                        </a:spcAft>
                        <a:buNone/>
                      </a:pPr>
                      <a:endParaRPr sz="800">
                        <a:solidFill>
                          <a:srgbClr val="1F1F1F"/>
                        </a:solidFill>
                        <a:highlight>
                          <a:schemeClr val="lt1"/>
                        </a:highlight>
                      </a:endParaRPr>
                    </a:p>
                    <a:p>
                      <a:pPr marL="228600" marR="0" lvl="0" indent="-171450" algn="l" rtl="0">
                        <a:lnSpc>
                          <a:spcPct val="115000"/>
                        </a:lnSpc>
                        <a:spcBef>
                          <a:spcPts val="0"/>
                        </a:spcBef>
                        <a:spcAft>
                          <a:spcPts val="0"/>
                        </a:spcAft>
                        <a:buClr>
                          <a:srgbClr val="1F1F1F"/>
                        </a:buClr>
                        <a:buSzPts val="800"/>
                        <a:buFont typeface="Arial"/>
                        <a:buNone/>
                      </a:pPr>
                      <a:endParaRPr sz="900" u="none" strike="noStrike" cap="none">
                        <a:solidFill>
                          <a:srgbClr val="1F1F1F"/>
                        </a:solidFill>
                        <a:highlight>
                          <a:schemeClr val="lt1"/>
                        </a:highlight>
                      </a:endParaRPr>
                    </a:p>
                  </a:txBody>
                  <a:tcPr marL="91425" marR="91425" marT="91425" marB="91425"/>
                </a:tc>
                <a:tc>
                  <a:txBody>
                    <a:bodyPr/>
                    <a:lstStyle/>
                    <a:p>
                      <a:pPr marL="457200" lvl="0" indent="-279400" algn="l" rtl="0">
                        <a:lnSpc>
                          <a:spcPct val="115000"/>
                        </a:lnSpc>
                        <a:spcBef>
                          <a:spcPts val="0"/>
                        </a:spcBef>
                        <a:spcAft>
                          <a:spcPts val="0"/>
                        </a:spcAft>
                        <a:buSzPts val="800"/>
                        <a:buChar char="●"/>
                      </a:pPr>
                      <a:r>
                        <a:rPr lang="en" sz="800">
                          <a:highlight>
                            <a:schemeClr val="lt1"/>
                          </a:highlight>
                        </a:rPr>
                        <a:t>The </a:t>
                      </a:r>
                      <a:r>
                        <a:rPr lang="en" sz="800" b="1">
                          <a:highlight>
                            <a:schemeClr val="lt1"/>
                          </a:highlight>
                        </a:rPr>
                        <a:t>Prompt Builder AI Skill</a:t>
                      </a:r>
                      <a:r>
                        <a:rPr lang="en" sz="800">
                          <a:highlight>
                            <a:schemeClr val="lt1"/>
                          </a:highlight>
                        </a:rPr>
                        <a:t> allows users to create generative AI prompts for their processes. It's part of Appian's Private AI umbrella, which lets users use AI and machine learning (ML) while maintaining control over their AI processing.</a:t>
                      </a:r>
                      <a:br>
                        <a:rPr lang="en" sz="800">
                          <a:highlight>
                            <a:schemeClr val="lt1"/>
                          </a:highlight>
                        </a:rPr>
                      </a:b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Document classification</a:t>
                      </a:r>
                      <a:r>
                        <a:rPr lang="en" sz="800">
                          <a:highlight>
                            <a:schemeClr val="lt1"/>
                          </a:highlight>
                        </a:rPr>
                        <a:t>: Identify information within PDFs to classify document types, route them to the appropriate people, and ready them for processing with a custom-trained model. </a:t>
                      </a:r>
                      <a:endParaRPr sz="800">
                        <a:highlight>
                          <a:schemeClr val="lt1"/>
                        </a:highlight>
                      </a:endParaRPr>
                    </a:p>
                    <a:p>
                      <a:pPr marL="0" lvl="0" indent="0" algn="l" rtl="0">
                        <a:lnSpc>
                          <a:spcPct val="115000"/>
                        </a:lnSpc>
                        <a:spcBef>
                          <a:spcPts val="0"/>
                        </a:spcBef>
                        <a:spcAft>
                          <a:spcPts val="0"/>
                        </a:spcAft>
                        <a:buNone/>
                      </a:pP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Document extraction</a:t>
                      </a:r>
                      <a:r>
                        <a:rPr lang="en" sz="800">
                          <a:highlight>
                            <a:schemeClr val="lt1"/>
                          </a:highlight>
                        </a:rPr>
                        <a:t>: Automatically pull critical information from semi-structured documents to make them usable in your applications, reducing manual entry and errors with a pre-built model.</a:t>
                      </a:r>
                      <a:br>
                        <a:rPr lang="en" sz="800">
                          <a:highlight>
                            <a:schemeClr val="lt1"/>
                          </a:highlight>
                        </a:rPr>
                      </a:b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Advanced IDP Tools </a:t>
                      </a:r>
                      <a:r>
                        <a:rPr lang="en" sz="800">
                          <a:highlight>
                            <a:schemeClr val="lt1"/>
                          </a:highlight>
                        </a:rPr>
                        <a:t>: Automatically pull critical information from unstructured complex  documents to make them usable in your applications, reducing manual entry and errors.</a:t>
                      </a:r>
                      <a:endParaRPr sz="800">
                        <a:highlight>
                          <a:schemeClr val="lt1"/>
                        </a:highlight>
                      </a:endParaRPr>
                    </a:p>
                    <a:p>
                      <a:pPr marL="457200" lvl="0" indent="0" algn="l" rtl="0">
                        <a:lnSpc>
                          <a:spcPct val="115000"/>
                        </a:lnSpc>
                        <a:spcBef>
                          <a:spcPts val="0"/>
                        </a:spcBef>
                        <a:spcAft>
                          <a:spcPts val="0"/>
                        </a:spcAft>
                        <a:buNone/>
                      </a:pP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MS Mail Email Graph</a:t>
                      </a:r>
                      <a:r>
                        <a:rPr lang="en" sz="800">
                          <a:highlight>
                            <a:schemeClr val="lt1"/>
                          </a:highlight>
                        </a:rPr>
                        <a:t> Plugin  to connect to  extract the data from the Microsoft Exchange server using the MS Graph API</a:t>
                      </a:r>
                      <a:endParaRPr sz="800">
                        <a:highlight>
                          <a:schemeClr val="lt1"/>
                        </a:highlight>
                      </a:endParaRPr>
                    </a:p>
                    <a:p>
                      <a:pPr marL="457200" marR="0" lvl="0" indent="0" algn="l" rtl="0">
                        <a:lnSpc>
                          <a:spcPct val="115000"/>
                        </a:lnSpc>
                        <a:spcBef>
                          <a:spcPts val="0"/>
                        </a:spcBef>
                        <a:spcAft>
                          <a:spcPts val="0"/>
                        </a:spcAft>
                        <a:buNone/>
                      </a:pPr>
                      <a:endParaRPr sz="800">
                        <a:highlight>
                          <a:schemeClr val="lt1"/>
                        </a:highlight>
                      </a:endParaRPr>
                    </a:p>
                  </a:txBody>
                  <a:tcPr marL="91425" marR="91425" marT="91425" marB="91425"/>
                </a:tc>
                <a:extLst>
                  <a:ext uri="{0D108BD9-81ED-4DB2-BD59-A6C34878D82A}">
                    <a16:rowId xmlns:a16="http://schemas.microsoft.com/office/drawing/2014/main" val="10001"/>
                  </a:ext>
                </a:extLst>
              </a:tr>
            </a:tbl>
          </a:graphicData>
        </a:graphic>
      </p:graphicFrame>
      <p:pic>
        <p:nvPicPr>
          <p:cNvPr id="421" name="Google Shape;421;g2827e65ead6_0_53">
            <a:extLst>
              <a:ext uri="{FF2B5EF4-FFF2-40B4-BE49-F238E27FC236}">
                <a16:creationId xmlns:a16="http://schemas.microsoft.com/office/drawing/2014/main" id="{6CD1E605-6361-26C5-E092-CF395FB92A22}"/>
              </a:ext>
            </a:extLst>
          </p:cNvPr>
          <p:cNvPicPr preferRelativeResize="0"/>
          <p:nvPr/>
        </p:nvPicPr>
        <p:blipFill rotWithShape="1">
          <a:blip r:embed="rId3">
            <a:alphaModFix/>
          </a:blip>
          <a:srcRect/>
          <a:stretch/>
        </p:blipFill>
        <p:spPr>
          <a:xfrm>
            <a:off x="357922" y="2185100"/>
            <a:ext cx="559200" cy="561900"/>
          </a:xfrm>
          <a:prstGeom prst="rect">
            <a:avLst/>
          </a:prstGeom>
          <a:noFill/>
          <a:ln>
            <a:noFill/>
          </a:ln>
        </p:spPr>
      </p:pic>
      <p:pic>
        <p:nvPicPr>
          <p:cNvPr id="422" name="Google Shape;422;g2827e65ead6_0_53">
            <a:extLst>
              <a:ext uri="{FF2B5EF4-FFF2-40B4-BE49-F238E27FC236}">
                <a16:creationId xmlns:a16="http://schemas.microsoft.com/office/drawing/2014/main" id="{0B136E19-6EAD-EBCE-4188-82336E31E817}"/>
              </a:ext>
            </a:extLst>
          </p:cNvPr>
          <p:cNvPicPr preferRelativeResize="0"/>
          <p:nvPr/>
        </p:nvPicPr>
        <p:blipFill rotWithShape="1">
          <a:blip r:embed="rId4">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1425622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3</a:t>
            </a:fld>
            <a:endParaRPr/>
          </a:p>
        </p:txBody>
      </p:sp>
      <p:pic>
        <p:nvPicPr>
          <p:cNvPr id="269" name="Google Shape;269;p4"/>
          <p:cNvPicPr preferRelativeResize="0"/>
          <p:nvPr/>
        </p:nvPicPr>
        <p:blipFill rotWithShape="1">
          <a:blip r:embed="rId3">
            <a:alphaModFix/>
          </a:blip>
          <a:srcRect l="7732" t="28176" b="32174"/>
          <a:stretch/>
        </p:blipFill>
        <p:spPr>
          <a:xfrm rot="5400000">
            <a:off x="-795275" y="795150"/>
            <a:ext cx="4552500" cy="2962200"/>
          </a:xfrm>
          <a:prstGeom prst="snip1Rect">
            <a:avLst>
              <a:gd name="adj" fmla="val 50000"/>
            </a:avLst>
          </a:prstGeom>
          <a:noFill/>
          <a:ln>
            <a:noFill/>
          </a:ln>
        </p:spPr>
      </p:pic>
      <p:sp>
        <p:nvSpPr>
          <p:cNvPr id="270" name="Google Shape;270;p4"/>
          <p:cNvSpPr txBox="1"/>
          <p:nvPr/>
        </p:nvSpPr>
        <p:spPr>
          <a:xfrm>
            <a:off x="3268500" y="337275"/>
            <a:ext cx="4421100" cy="5223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2600"/>
              <a:buFont typeface="Ubuntu"/>
              <a:buNone/>
            </a:pPr>
            <a:r>
              <a:rPr lang="en" sz="2600" b="1">
                <a:solidFill>
                  <a:schemeClr val="dk1"/>
                </a:solidFill>
                <a:latin typeface="Ubuntu"/>
                <a:ea typeface="Ubuntu"/>
                <a:cs typeface="Ubuntu"/>
                <a:sym typeface="Ubuntu"/>
              </a:rPr>
              <a:t>Introduction</a:t>
            </a:r>
            <a:endParaRPr sz="2800" b="0" i="0" u="none" strike="noStrike" cap="none">
              <a:solidFill>
                <a:srgbClr val="020A51"/>
              </a:solidFill>
              <a:latin typeface="Tahoma"/>
              <a:ea typeface="Tahoma"/>
              <a:cs typeface="Tahoma"/>
              <a:sym typeface="Tahoma"/>
            </a:endParaRPr>
          </a:p>
        </p:txBody>
      </p:sp>
      <p:sp>
        <p:nvSpPr>
          <p:cNvPr id="271" name="Google Shape;271;p4"/>
          <p:cNvSpPr txBox="1"/>
          <p:nvPr/>
        </p:nvSpPr>
        <p:spPr>
          <a:xfrm>
            <a:off x="3250500" y="1087050"/>
            <a:ext cx="3583800" cy="27423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000"/>
              <a:buFont typeface="Arial"/>
              <a:buNone/>
            </a:pPr>
            <a:r>
              <a:rPr lang="en" sz="1000" i="0" u="none" strike="noStrike" cap="none">
                <a:solidFill>
                  <a:srgbClr val="434343"/>
                </a:solidFill>
                <a:latin typeface="Ubuntu"/>
                <a:ea typeface="Ubuntu"/>
                <a:cs typeface="Ubuntu"/>
                <a:sym typeface="Ubuntu"/>
              </a:rPr>
              <a:t>The Appian Customer Success Management team is introducing the </a:t>
            </a:r>
            <a:r>
              <a:rPr lang="en" sz="1000" b="1" i="0" u="none" strike="noStrike" cap="none">
                <a:solidFill>
                  <a:schemeClr val="dk1"/>
                </a:solidFill>
                <a:latin typeface="Ubuntu"/>
                <a:ea typeface="Ubuntu"/>
                <a:cs typeface="Ubuntu"/>
                <a:sym typeface="Ubuntu"/>
              </a:rPr>
              <a:t>Executive Success Review (ESR)</a:t>
            </a:r>
            <a:r>
              <a:rPr lang="en" sz="1000" i="0" u="none" strike="noStrike" cap="none">
                <a:solidFill>
                  <a:srgbClr val="434343"/>
                </a:solidFill>
                <a:latin typeface="Ubuntu"/>
                <a:ea typeface="Ubuntu"/>
                <a:cs typeface="Ubuntu"/>
                <a:sym typeface="Ubuntu"/>
              </a:rPr>
              <a:t> as a recurring method to connect with Appian customers on their long-term strategic vision. </a:t>
            </a:r>
            <a:endParaRPr sz="1000" i="0" u="none" strike="noStrike" cap="none">
              <a:solidFill>
                <a:srgbClr val="434343"/>
              </a:solidFill>
              <a:latin typeface="Ubuntu"/>
              <a:ea typeface="Ubuntu"/>
              <a:cs typeface="Ubuntu"/>
              <a:sym typeface="Ubuntu"/>
            </a:endParaRPr>
          </a:p>
          <a:p>
            <a:pPr marL="0" marR="0" lvl="0" indent="0" algn="just" rtl="0">
              <a:lnSpc>
                <a:spcPct val="115000"/>
              </a:lnSpc>
              <a:spcBef>
                <a:spcPts val="0"/>
              </a:spcBef>
              <a:spcAft>
                <a:spcPts val="0"/>
              </a:spcAft>
              <a:buClr>
                <a:srgbClr val="000000"/>
              </a:buClr>
              <a:buSzPts val="1000"/>
              <a:buFont typeface="Arial"/>
              <a:buNone/>
            </a:pPr>
            <a:endParaRPr sz="1000" i="0" u="none" strike="noStrike" cap="none">
              <a:solidFill>
                <a:srgbClr val="434343"/>
              </a:solidFill>
              <a:latin typeface="Ubuntu"/>
              <a:ea typeface="Ubuntu"/>
              <a:cs typeface="Ubuntu"/>
              <a:sym typeface="Ubuntu"/>
            </a:endParaRPr>
          </a:p>
          <a:p>
            <a:pPr marL="0" marR="0" lvl="0" indent="0" algn="just" rtl="0">
              <a:lnSpc>
                <a:spcPct val="115000"/>
              </a:lnSpc>
              <a:spcBef>
                <a:spcPts val="0"/>
              </a:spcBef>
              <a:spcAft>
                <a:spcPts val="0"/>
              </a:spcAft>
              <a:buClr>
                <a:srgbClr val="000000"/>
              </a:buClr>
              <a:buSzPts val="1000"/>
              <a:buFont typeface="Arial"/>
              <a:buNone/>
            </a:pPr>
            <a:r>
              <a:rPr lang="en" sz="1000" i="0" u="none" strike="noStrike" cap="none">
                <a:solidFill>
                  <a:srgbClr val="434343"/>
                </a:solidFill>
                <a:latin typeface="Ubuntu"/>
                <a:ea typeface="Ubuntu"/>
                <a:cs typeface="Ubuntu"/>
                <a:sym typeface="Ubuntu"/>
              </a:rPr>
              <a:t>The intended outcome of these sessions is to discuss long-term organizational goals, accomplishments, and the strategic roadmap to ensure that Appian is aligned with providing long-term value. </a:t>
            </a:r>
            <a:endParaRPr sz="1000" i="0" u="none" strike="noStrike" cap="none">
              <a:solidFill>
                <a:srgbClr val="434343"/>
              </a:solidFill>
              <a:latin typeface="Ubuntu"/>
              <a:ea typeface="Ubuntu"/>
              <a:cs typeface="Ubuntu"/>
              <a:sym typeface="Ubuntu"/>
            </a:endParaRPr>
          </a:p>
          <a:p>
            <a:pPr marL="457200" marR="0" lvl="0" indent="-292100" algn="l" rtl="0">
              <a:lnSpc>
                <a:spcPct val="115000"/>
              </a:lnSpc>
              <a:spcBef>
                <a:spcPts val="800"/>
              </a:spcBef>
              <a:spcAft>
                <a:spcPts val="0"/>
              </a:spcAft>
              <a:buClr>
                <a:srgbClr val="000000"/>
              </a:buClr>
              <a:buSzPts val="1000"/>
              <a:buFont typeface="Ubuntu"/>
              <a:buChar char="●"/>
            </a:pPr>
            <a:r>
              <a:rPr lang="en" sz="1000" i="0" u="none" strike="noStrike" cap="none">
                <a:solidFill>
                  <a:srgbClr val="000000"/>
                </a:solidFill>
                <a:latin typeface="Ubuntu"/>
                <a:ea typeface="Ubuntu"/>
                <a:cs typeface="Ubuntu"/>
                <a:sym typeface="Ubuntu"/>
              </a:rPr>
              <a:t>Ensure alignment with current business </a:t>
            </a:r>
            <a:r>
              <a:rPr lang="en" sz="1000" i="0" u="sng" strike="noStrike" cap="none">
                <a:solidFill>
                  <a:srgbClr val="000000"/>
                </a:solidFill>
                <a:latin typeface="Ubuntu"/>
                <a:ea typeface="Ubuntu"/>
                <a:cs typeface="Ubuntu"/>
                <a:sym typeface="Ubuntu"/>
              </a:rPr>
              <a:t>goals</a:t>
            </a:r>
            <a:endParaRPr sz="1000" i="0" u="sng" strike="noStrike" cap="none">
              <a:solidFill>
                <a:srgbClr val="000000"/>
              </a:solidFill>
              <a:latin typeface="Ubuntu"/>
              <a:ea typeface="Ubuntu"/>
              <a:cs typeface="Ubuntu"/>
              <a:sym typeface="Ubuntu"/>
            </a:endParaRPr>
          </a:p>
          <a:p>
            <a:pPr marL="457200" marR="0" lvl="0" indent="-292100" algn="l" rtl="0">
              <a:lnSpc>
                <a:spcPct val="115000"/>
              </a:lnSpc>
              <a:spcBef>
                <a:spcPts val="0"/>
              </a:spcBef>
              <a:spcAft>
                <a:spcPts val="0"/>
              </a:spcAft>
              <a:buClr>
                <a:srgbClr val="000000"/>
              </a:buClr>
              <a:buSzPts val="1000"/>
              <a:buFont typeface="Ubuntu"/>
              <a:buChar char="●"/>
            </a:pPr>
            <a:r>
              <a:rPr lang="en" sz="1000" i="0" u="none" strike="noStrike" cap="none">
                <a:solidFill>
                  <a:srgbClr val="000000"/>
                </a:solidFill>
                <a:latin typeface="Ubuntu"/>
                <a:ea typeface="Ubuntu"/>
                <a:cs typeface="Ubuntu"/>
                <a:sym typeface="Ubuntu"/>
              </a:rPr>
              <a:t>Drive awareness of the </a:t>
            </a:r>
            <a:r>
              <a:rPr lang="en" sz="1000" i="0" u="sng" strike="noStrike" cap="none">
                <a:solidFill>
                  <a:srgbClr val="000000"/>
                </a:solidFill>
                <a:latin typeface="Ubuntu"/>
                <a:ea typeface="Ubuntu"/>
                <a:cs typeface="Ubuntu"/>
                <a:sym typeface="Ubuntu"/>
              </a:rPr>
              <a:t>value</a:t>
            </a:r>
            <a:r>
              <a:rPr lang="en" sz="1000" i="0" u="none" strike="noStrike" cap="none">
                <a:solidFill>
                  <a:srgbClr val="000000"/>
                </a:solidFill>
                <a:latin typeface="Ubuntu"/>
                <a:ea typeface="Ubuntu"/>
                <a:cs typeface="Ubuntu"/>
                <a:sym typeface="Ubuntu"/>
              </a:rPr>
              <a:t> realized</a:t>
            </a:r>
            <a:endParaRPr sz="1000" i="0" u="none" strike="noStrike" cap="none">
              <a:solidFill>
                <a:srgbClr val="000000"/>
              </a:solidFill>
              <a:latin typeface="Ubuntu"/>
              <a:ea typeface="Ubuntu"/>
              <a:cs typeface="Ubuntu"/>
              <a:sym typeface="Ubuntu"/>
            </a:endParaRPr>
          </a:p>
          <a:p>
            <a:pPr marL="457200" marR="0" lvl="0" indent="-292100" algn="l" rtl="0">
              <a:lnSpc>
                <a:spcPct val="115000"/>
              </a:lnSpc>
              <a:spcBef>
                <a:spcPts val="0"/>
              </a:spcBef>
              <a:spcAft>
                <a:spcPts val="0"/>
              </a:spcAft>
              <a:buClr>
                <a:srgbClr val="000000"/>
              </a:buClr>
              <a:buSzPts val="1000"/>
              <a:buFont typeface="Ubuntu"/>
              <a:buChar char="●"/>
            </a:pPr>
            <a:r>
              <a:rPr lang="en" sz="1000" i="0" u="none" strike="noStrike" cap="none">
                <a:solidFill>
                  <a:srgbClr val="000000"/>
                </a:solidFill>
                <a:latin typeface="Ubuntu"/>
                <a:ea typeface="Ubuntu"/>
                <a:cs typeface="Ubuntu"/>
                <a:sym typeface="Ubuntu"/>
              </a:rPr>
              <a:t>Identify new value </a:t>
            </a:r>
            <a:r>
              <a:rPr lang="en" sz="1000" i="0" u="sng" strike="noStrike" cap="none">
                <a:solidFill>
                  <a:srgbClr val="000000"/>
                </a:solidFill>
                <a:latin typeface="Ubuntu"/>
                <a:ea typeface="Ubuntu"/>
                <a:cs typeface="Ubuntu"/>
                <a:sym typeface="Ubuntu"/>
              </a:rPr>
              <a:t>opportunities </a:t>
            </a:r>
            <a:endParaRPr sz="1000" i="0" u="sng" strike="noStrike" cap="none">
              <a:solidFill>
                <a:srgbClr val="000000"/>
              </a:solidFill>
              <a:latin typeface="Ubuntu"/>
              <a:ea typeface="Ubuntu"/>
              <a:cs typeface="Ubuntu"/>
              <a:sym typeface="Ubuntu"/>
            </a:endParaRPr>
          </a:p>
          <a:p>
            <a:pPr marL="457200" marR="0" lvl="0" indent="-292100" algn="l" rtl="0">
              <a:lnSpc>
                <a:spcPct val="115000"/>
              </a:lnSpc>
              <a:spcBef>
                <a:spcPts val="0"/>
              </a:spcBef>
              <a:spcAft>
                <a:spcPts val="0"/>
              </a:spcAft>
              <a:buClr>
                <a:srgbClr val="000000"/>
              </a:buClr>
              <a:buSzPts val="1000"/>
              <a:buFont typeface="Ubuntu"/>
              <a:buChar char="●"/>
            </a:pPr>
            <a:r>
              <a:rPr lang="en" sz="1000" i="0" u="none" strike="noStrike" cap="none">
                <a:solidFill>
                  <a:srgbClr val="000000"/>
                </a:solidFill>
                <a:latin typeface="Ubuntu"/>
                <a:ea typeface="Ubuntu"/>
                <a:cs typeface="Ubuntu"/>
                <a:sym typeface="Ubuntu"/>
              </a:rPr>
              <a:t>Drive </a:t>
            </a:r>
            <a:r>
              <a:rPr lang="en" sz="1000" i="0" u="sng" strike="noStrike" cap="none">
                <a:solidFill>
                  <a:srgbClr val="000000"/>
                </a:solidFill>
                <a:latin typeface="Ubuntu"/>
                <a:ea typeface="Ubuntu"/>
                <a:cs typeface="Ubuntu"/>
                <a:sym typeface="Ubuntu"/>
              </a:rPr>
              <a:t>awareness </a:t>
            </a:r>
            <a:r>
              <a:rPr lang="en" sz="1000" i="0" u="none" strike="noStrike" cap="none">
                <a:solidFill>
                  <a:srgbClr val="000000"/>
                </a:solidFill>
                <a:latin typeface="Ubuntu"/>
                <a:ea typeface="Ubuntu"/>
                <a:cs typeface="Ubuntu"/>
                <a:sym typeface="Ubuntu"/>
              </a:rPr>
              <a:t>of new features or solutions</a:t>
            </a:r>
            <a:endParaRPr sz="1000" i="0" u="none" strike="noStrike" cap="none">
              <a:solidFill>
                <a:srgbClr val="000000"/>
              </a:solidFill>
              <a:latin typeface="Ubuntu"/>
              <a:ea typeface="Ubuntu"/>
              <a:cs typeface="Ubuntu"/>
              <a:sym typeface="Ubuntu"/>
            </a:endParaRPr>
          </a:p>
          <a:p>
            <a:pPr marL="457200" marR="0" lvl="0" indent="-292100" algn="l" rtl="0">
              <a:lnSpc>
                <a:spcPct val="115000"/>
              </a:lnSpc>
              <a:spcBef>
                <a:spcPts val="0"/>
              </a:spcBef>
              <a:spcAft>
                <a:spcPts val="0"/>
              </a:spcAft>
              <a:buClr>
                <a:srgbClr val="000000"/>
              </a:buClr>
              <a:buSzPts val="1000"/>
              <a:buFont typeface="Ubuntu"/>
              <a:buChar char="●"/>
            </a:pPr>
            <a:r>
              <a:rPr lang="en" sz="1000" i="0" u="none" strike="noStrike" cap="none">
                <a:solidFill>
                  <a:srgbClr val="000000"/>
                </a:solidFill>
                <a:latin typeface="Ubuntu"/>
                <a:ea typeface="Ubuntu"/>
                <a:cs typeface="Ubuntu"/>
                <a:sym typeface="Ubuntu"/>
              </a:rPr>
              <a:t>Align on </a:t>
            </a:r>
            <a:r>
              <a:rPr lang="en" sz="1000" i="0" u="sng" strike="noStrike" cap="none">
                <a:solidFill>
                  <a:srgbClr val="000000"/>
                </a:solidFill>
                <a:latin typeface="Ubuntu"/>
                <a:ea typeface="Ubuntu"/>
                <a:cs typeface="Ubuntu"/>
                <a:sym typeface="Ubuntu"/>
              </a:rPr>
              <a:t>strategic next steps</a:t>
            </a:r>
            <a:endParaRPr sz="1000" i="0" u="sng" strike="noStrike" cap="none">
              <a:solidFill>
                <a:srgbClr val="000000"/>
              </a:solidFill>
              <a:latin typeface="Ubuntu"/>
              <a:ea typeface="Ubuntu"/>
              <a:cs typeface="Ubuntu"/>
              <a:sym typeface="Ubuntu"/>
            </a:endParaRPr>
          </a:p>
        </p:txBody>
      </p:sp>
      <p:sp>
        <p:nvSpPr>
          <p:cNvPr id="272" name="Google Shape;272;p4"/>
          <p:cNvSpPr/>
          <p:nvPr/>
        </p:nvSpPr>
        <p:spPr>
          <a:xfrm rot="-5400000">
            <a:off x="6089850" y="2229600"/>
            <a:ext cx="2727000" cy="441900"/>
          </a:xfrm>
          <a:prstGeom prst="leftRight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4"/>
          <p:cNvSpPr txBox="1"/>
          <p:nvPr/>
        </p:nvSpPr>
        <p:spPr>
          <a:xfrm>
            <a:off x="7534350" y="3112600"/>
            <a:ext cx="843000" cy="4824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900"/>
              <a:buFont typeface="Arial"/>
              <a:buNone/>
            </a:pPr>
            <a:r>
              <a:rPr lang="en" sz="900" b="1" i="0" u="none" strike="noStrike" cap="none">
                <a:solidFill>
                  <a:schemeClr val="dk1"/>
                </a:solidFill>
                <a:latin typeface="Ubuntu"/>
                <a:ea typeface="Ubuntu"/>
                <a:cs typeface="Ubuntu"/>
                <a:sym typeface="Ubuntu"/>
              </a:rPr>
              <a:t>TACTICAL </a:t>
            </a:r>
            <a:endParaRPr sz="900" b="1" i="0" u="none" strike="noStrike" cap="none">
              <a:solidFill>
                <a:schemeClr val="dk1"/>
              </a:solidFill>
              <a:latin typeface="Ubuntu"/>
              <a:ea typeface="Ubuntu"/>
              <a:cs typeface="Ubuntu"/>
              <a:sym typeface="Ubuntu"/>
            </a:endParaRPr>
          </a:p>
          <a:p>
            <a:pPr marL="0" marR="0" lvl="0" indent="0" algn="just" rtl="0">
              <a:lnSpc>
                <a:spcPct val="115000"/>
              </a:lnSpc>
              <a:spcBef>
                <a:spcPts val="0"/>
              </a:spcBef>
              <a:spcAft>
                <a:spcPts val="0"/>
              </a:spcAft>
              <a:buClr>
                <a:srgbClr val="000000"/>
              </a:buClr>
              <a:buSzPts val="900"/>
              <a:buFont typeface="Arial"/>
              <a:buNone/>
            </a:pPr>
            <a:r>
              <a:rPr lang="en" sz="900" i="0" u="none" strike="noStrike" cap="none">
                <a:solidFill>
                  <a:schemeClr val="dk1"/>
                </a:solidFill>
                <a:latin typeface="Ubuntu"/>
                <a:ea typeface="Ubuntu"/>
                <a:cs typeface="Ubuntu"/>
                <a:sym typeface="Ubuntu"/>
              </a:rPr>
              <a:t>(Short Term)</a:t>
            </a:r>
            <a:endParaRPr sz="1400" i="0" u="none" strike="noStrike" cap="none">
              <a:solidFill>
                <a:schemeClr val="dk1"/>
              </a:solidFill>
              <a:latin typeface="Ubuntu"/>
              <a:ea typeface="Ubuntu"/>
              <a:cs typeface="Ubuntu"/>
              <a:sym typeface="Ubuntu"/>
            </a:endParaRPr>
          </a:p>
        </p:txBody>
      </p:sp>
      <p:sp>
        <p:nvSpPr>
          <p:cNvPr id="274" name="Google Shape;274;p4"/>
          <p:cNvSpPr txBox="1"/>
          <p:nvPr/>
        </p:nvSpPr>
        <p:spPr>
          <a:xfrm>
            <a:off x="7534350" y="1332600"/>
            <a:ext cx="1656000" cy="467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en" sz="900" b="1" i="0" u="none" strike="noStrike" cap="none">
                <a:solidFill>
                  <a:schemeClr val="dk1"/>
                </a:solidFill>
                <a:latin typeface="Ubuntu"/>
                <a:ea typeface="Ubuntu"/>
                <a:cs typeface="Ubuntu"/>
                <a:sym typeface="Ubuntu"/>
              </a:rPr>
              <a:t>STRATEGIC</a:t>
            </a:r>
            <a:endParaRPr sz="900" b="1" i="0" u="none" strike="noStrike" cap="none">
              <a:solidFill>
                <a:schemeClr val="dk1"/>
              </a:solidFill>
              <a:latin typeface="Ubuntu"/>
              <a:ea typeface="Ubuntu"/>
              <a:cs typeface="Ubuntu"/>
              <a:sym typeface="Ubuntu"/>
            </a:endParaRPr>
          </a:p>
          <a:p>
            <a:pPr marL="0" marR="0" lvl="0" indent="0" algn="l" rtl="0">
              <a:lnSpc>
                <a:spcPct val="115000"/>
              </a:lnSpc>
              <a:spcBef>
                <a:spcPts val="0"/>
              </a:spcBef>
              <a:spcAft>
                <a:spcPts val="0"/>
              </a:spcAft>
              <a:buClr>
                <a:srgbClr val="000000"/>
              </a:buClr>
              <a:buSzPts val="800"/>
              <a:buFont typeface="Arial"/>
              <a:buNone/>
            </a:pPr>
            <a:r>
              <a:rPr lang="en" sz="800" i="0" u="none" strike="noStrike" cap="none">
                <a:solidFill>
                  <a:schemeClr val="dk1"/>
                </a:solidFill>
                <a:latin typeface="Ubuntu"/>
                <a:ea typeface="Ubuntu"/>
                <a:cs typeface="Ubuntu"/>
                <a:sym typeface="Ubuntu"/>
              </a:rPr>
              <a:t>(Long-Term)</a:t>
            </a:r>
            <a:endParaRPr sz="800" i="0" u="none" strike="noStrike" cap="none">
              <a:solidFill>
                <a:schemeClr val="dk1"/>
              </a:solidFill>
              <a:latin typeface="Ubuntu"/>
              <a:ea typeface="Ubuntu"/>
              <a:cs typeface="Ubuntu"/>
              <a:sym typeface="Ubuntu"/>
            </a:endParaRPr>
          </a:p>
        </p:txBody>
      </p:sp>
      <p:sp>
        <p:nvSpPr>
          <p:cNvPr id="275" name="Google Shape;275;p4"/>
          <p:cNvSpPr/>
          <p:nvPr/>
        </p:nvSpPr>
        <p:spPr>
          <a:xfrm>
            <a:off x="7372350" y="1571100"/>
            <a:ext cx="162000" cy="152400"/>
          </a:xfrm>
          <a:prstGeom prst="ellipse">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4"/>
          <p:cNvSpPr txBox="1"/>
          <p:nvPr/>
        </p:nvSpPr>
        <p:spPr>
          <a:xfrm>
            <a:off x="6875250" y="1493400"/>
            <a:ext cx="582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800"/>
              <a:buFont typeface="Arial"/>
              <a:buNone/>
            </a:pPr>
            <a:r>
              <a:rPr lang="en" sz="800" b="1" i="0" u="none" strike="noStrike" cap="none">
                <a:solidFill>
                  <a:schemeClr val="dk2"/>
                </a:solidFill>
                <a:latin typeface="Ubuntu"/>
                <a:ea typeface="Ubuntu"/>
                <a:cs typeface="Ubuntu"/>
                <a:sym typeface="Ubuntu"/>
              </a:rPr>
              <a:t>ESR</a:t>
            </a:r>
            <a:endParaRPr sz="1200" b="1" i="0" u="none" strike="noStrike" cap="none">
              <a:solidFill>
                <a:schemeClr val="dk2"/>
              </a:solidFill>
              <a:latin typeface="Ubuntu"/>
              <a:ea typeface="Ubuntu"/>
              <a:cs typeface="Ubuntu"/>
              <a:sym typeface="Ubuntu"/>
            </a:endParaRPr>
          </a:p>
        </p:txBody>
      </p:sp>
      <p:pic>
        <p:nvPicPr>
          <p:cNvPr id="277" name="Google Shape;277;p4"/>
          <p:cNvPicPr preferRelativeResize="0"/>
          <p:nvPr/>
        </p:nvPicPr>
        <p:blipFill rotWithShape="1">
          <a:blip r:embed="rId4">
            <a:alphaModFix/>
          </a:blip>
          <a:srcRect/>
          <a:stretch/>
        </p:blipFill>
        <p:spPr>
          <a:xfrm>
            <a:off x="7894819" y="0"/>
            <a:ext cx="1069630" cy="564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5CBFEAD0-ACF2-C83C-3732-DEAA800B7962}"/>
            </a:ext>
          </a:extLst>
        </p:cNvPr>
        <p:cNvGrpSpPr/>
        <p:nvPr/>
      </p:nvGrpSpPr>
      <p:grpSpPr>
        <a:xfrm>
          <a:off x="0" y="0"/>
          <a:ext cx="0" cy="0"/>
          <a:chOff x="0" y="0"/>
          <a:chExt cx="0" cy="0"/>
        </a:xfrm>
      </p:grpSpPr>
      <p:sp>
        <p:nvSpPr>
          <p:cNvPr id="427" name="Google Shape;427;g32c08df7a2f_0_2250">
            <a:extLst>
              <a:ext uri="{FF2B5EF4-FFF2-40B4-BE49-F238E27FC236}">
                <a16:creationId xmlns:a16="http://schemas.microsoft.com/office/drawing/2014/main" id="{F540D144-5C7E-1F98-B4F5-2371E2DD9D74}"/>
              </a:ext>
            </a:extLst>
          </p:cNvPr>
          <p:cNvSpPr txBox="1">
            <a:spLocks noGrp="1"/>
          </p:cNvSpPr>
          <p:nvPr>
            <p:ph type="title"/>
          </p:nvPr>
        </p:nvSpPr>
        <p:spPr>
          <a:xfrm>
            <a:off x="443475" y="251450"/>
            <a:ext cx="7682700" cy="459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400"/>
              <a:buNone/>
            </a:pPr>
            <a:r>
              <a:rPr lang="en" sz="2400" b="1"/>
              <a:t>Process HQ</a:t>
            </a:r>
            <a:endParaRPr sz="2400" b="1"/>
          </a:p>
        </p:txBody>
      </p:sp>
      <p:sp>
        <p:nvSpPr>
          <p:cNvPr id="428" name="Google Shape;428;g32c08df7a2f_0_2250">
            <a:extLst>
              <a:ext uri="{FF2B5EF4-FFF2-40B4-BE49-F238E27FC236}">
                <a16:creationId xmlns:a16="http://schemas.microsoft.com/office/drawing/2014/main" id="{B098B7CA-0E24-A145-DE2D-61905A919F00}"/>
              </a:ext>
            </a:extLst>
          </p:cNvPr>
          <p:cNvSpPr txBox="1">
            <a:spLocks noGrp="1"/>
          </p:cNvSpPr>
          <p:nvPr>
            <p:ph type="sldNum" idx="12"/>
          </p:nvPr>
        </p:nvSpPr>
        <p:spPr>
          <a:xfrm>
            <a:off x="239530" y="483986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700"/>
              <a:buNone/>
            </a:pPr>
            <a:fld id="{00000000-1234-1234-1234-123412341234}" type="slidenum">
              <a:rPr lang="en"/>
              <a:t>30</a:t>
            </a:fld>
            <a:endParaRPr/>
          </a:p>
        </p:txBody>
      </p:sp>
      <p:pic>
        <p:nvPicPr>
          <p:cNvPr id="429" name="Google Shape;429;g32c08df7a2f_0_2250">
            <a:extLst>
              <a:ext uri="{FF2B5EF4-FFF2-40B4-BE49-F238E27FC236}">
                <a16:creationId xmlns:a16="http://schemas.microsoft.com/office/drawing/2014/main" id="{18EA20AD-E027-37BD-C6EF-E1DA0CFE0522}"/>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430" name="Google Shape;430;g32c08df7a2f_0_2250">
            <a:extLst>
              <a:ext uri="{FF2B5EF4-FFF2-40B4-BE49-F238E27FC236}">
                <a16:creationId xmlns:a16="http://schemas.microsoft.com/office/drawing/2014/main" id="{00C88659-EBF5-537C-D22A-C565603AF47B}"/>
              </a:ext>
            </a:extLst>
          </p:cNvPr>
          <p:cNvSpPr txBox="1"/>
          <p:nvPr/>
        </p:nvSpPr>
        <p:spPr>
          <a:xfrm>
            <a:off x="2296812" y="3415124"/>
            <a:ext cx="20754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solidFill>
                <a:schemeClr val="lt1"/>
              </a:solidFill>
              <a:latin typeface="Ubuntu"/>
              <a:ea typeface="Ubuntu"/>
              <a:cs typeface="Ubuntu"/>
              <a:sym typeface="Ubuntu"/>
            </a:endParaRPr>
          </a:p>
          <a:p>
            <a:pPr marL="0" lvl="0" indent="0" algn="ctr" rtl="0">
              <a:spcBef>
                <a:spcPts val="0"/>
              </a:spcBef>
              <a:spcAft>
                <a:spcPts val="0"/>
              </a:spcAft>
              <a:buNone/>
            </a:pPr>
            <a:endParaRPr>
              <a:solidFill>
                <a:schemeClr val="lt1"/>
              </a:solidFill>
              <a:latin typeface="Ubuntu"/>
              <a:ea typeface="Ubuntu"/>
              <a:cs typeface="Ubuntu"/>
              <a:sym typeface="Ubuntu"/>
            </a:endParaRPr>
          </a:p>
          <a:p>
            <a:pPr marL="0" lvl="0" indent="0" algn="ctr" rtl="0">
              <a:spcBef>
                <a:spcPts val="0"/>
              </a:spcBef>
              <a:spcAft>
                <a:spcPts val="0"/>
              </a:spcAft>
              <a:buNone/>
            </a:pPr>
            <a:endParaRPr>
              <a:solidFill>
                <a:schemeClr val="lt1"/>
              </a:solidFill>
              <a:latin typeface="Ubuntu"/>
              <a:ea typeface="Ubuntu"/>
              <a:cs typeface="Ubuntu"/>
              <a:sym typeface="Ubuntu"/>
            </a:endParaRPr>
          </a:p>
        </p:txBody>
      </p:sp>
      <p:pic>
        <p:nvPicPr>
          <p:cNvPr id="431" name="Google Shape;431;g32c08df7a2f_0_2250">
            <a:extLst>
              <a:ext uri="{FF2B5EF4-FFF2-40B4-BE49-F238E27FC236}">
                <a16:creationId xmlns:a16="http://schemas.microsoft.com/office/drawing/2014/main" id="{008DB41F-1484-9C51-EC64-AB482D4BA01E}"/>
              </a:ext>
            </a:extLst>
          </p:cNvPr>
          <p:cNvPicPr preferRelativeResize="0"/>
          <p:nvPr/>
        </p:nvPicPr>
        <p:blipFill rotWithShape="1">
          <a:blip r:embed="rId4">
            <a:alphaModFix/>
          </a:blip>
          <a:srcRect r="25909"/>
          <a:stretch/>
        </p:blipFill>
        <p:spPr>
          <a:xfrm>
            <a:off x="4839752" y="1237375"/>
            <a:ext cx="4304252" cy="3168276"/>
          </a:xfrm>
          <a:prstGeom prst="rect">
            <a:avLst/>
          </a:prstGeom>
          <a:noFill/>
          <a:ln>
            <a:noFill/>
          </a:ln>
        </p:spPr>
      </p:pic>
      <p:grpSp>
        <p:nvGrpSpPr>
          <p:cNvPr id="432" name="Google Shape;432;g32c08df7a2f_0_2250">
            <a:extLst>
              <a:ext uri="{FF2B5EF4-FFF2-40B4-BE49-F238E27FC236}">
                <a16:creationId xmlns:a16="http://schemas.microsoft.com/office/drawing/2014/main" id="{D2CBACBC-7868-5651-E516-518AB4B10867}"/>
              </a:ext>
            </a:extLst>
          </p:cNvPr>
          <p:cNvGrpSpPr/>
          <p:nvPr/>
        </p:nvGrpSpPr>
        <p:grpSpPr>
          <a:xfrm>
            <a:off x="576425" y="1532713"/>
            <a:ext cx="1572900" cy="2577500"/>
            <a:chOff x="571550" y="1427150"/>
            <a:chExt cx="1572900" cy="2577500"/>
          </a:xfrm>
        </p:grpSpPr>
        <p:sp>
          <p:nvSpPr>
            <p:cNvPr id="433" name="Google Shape;433;g32c08df7a2f_0_2250">
              <a:extLst>
                <a:ext uri="{FF2B5EF4-FFF2-40B4-BE49-F238E27FC236}">
                  <a16:creationId xmlns:a16="http://schemas.microsoft.com/office/drawing/2014/main" id="{D80ECFCB-4306-9FCA-92C0-A6797557C838}"/>
                </a:ext>
              </a:extLst>
            </p:cNvPr>
            <p:cNvSpPr txBox="1"/>
            <p:nvPr/>
          </p:nvSpPr>
          <p:spPr>
            <a:xfrm>
              <a:off x="571550" y="1427150"/>
              <a:ext cx="1572900" cy="5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dk2"/>
                  </a:solidFill>
                  <a:latin typeface="Ubuntu"/>
                  <a:ea typeface="Ubuntu"/>
                  <a:cs typeface="Ubuntu"/>
                  <a:sym typeface="Ubuntu"/>
                </a:rPr>
                <a:t>Discover</a:t>
              </a:r>
              <a:endParaRPr sz="2400">
                <a:solidFill>
                  <a:schemeClr val="dk2"/>
                </a:solidFill>
                <a:latin typeface="Ubuntu"/>
                <a:ea typeface="Ubuntu"/>
                <a:cs typeface="Ubuntu"/>
                <a:sym typeface="Ubuntu"/>
              </a:endParaRPr>
            </a:p>
          </p:txBody>
        </p:sp>
        <p:sp>
          <p:nvSpPr>
            <p:cNvPr id="434" name="Google Shape;434;g32c08df7a2f_0_2250">
              <a:extLst>
                <a:ext uri="{FF2B5EF4-FFF2-40B4-BE49-F238E27FC236}">
                  <a16:creationId xmlns:a16="http://schemas.microsoft.com/office/drawing/2014/main" id="{F012E466-6880-12BE-3ABF-F211783512AA}"/>
                </a:ext>
              </a:extLst>
            </p:cNvPr>
            <p:cNvSpPr txBox="1"/>
            <p:nvPr/>
          </p:nvSpPr>
          <p:spPr>
            <a:xfrm>
              <a:off x="571550" y="2437966"/>
              <a:ext cx="1572900" cy="5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dk2"/>
                  </a:solidFill>
                  <a:latin typeface="Ubuntu"/>
                  <a:ea typeface="Ubuntu"/>
                  <a:cs typeface="Ubuntu"/>
                  <a:sym typeface="Ubuntu"/>
                </a:rPr>
                <a:t>Improve</a:t>
              </a:r>
              <a:endParaRPr sz="2400">
                <a:solidFill>
                  <a:schemeClr val="dk2"/>
                </a:solidFill>
                <a:latin typeface="Ubuntu"/>
                <a:ea typeface="Ubuntu"/>
                <a:cs typeface="Ubuntu"/>
                <a:sym typeface="Ubuntu"/>
              </a:endParaRPr>
            </a:p>
          </p:txBody>
        </p:sp>
        <p:sp>
          <p:nvSpPr>
            <p:cNvPr id="435" name="Google Shape;435;g32c08df7a2f_0_2250">
              <a:extLst>
                <a:ext uri="{FF2B5EF4-FFF2-40B4-BE49-F238E27FC236}">
                  <a16:creationId xmlns:a16="http://schemas.microsoft.com/office/drawing/2014/main" id="{E5EBEBDA-CD25-B244-64B2-FF3A2EFF8FB5}"/>
                </a:ext>
              </a:extLst>
            </p:cNvPr>
            <p:cNvSpPr txBox="1"/>
            <p:nvPr/>
          </p:nvSpPr>
          <p:spPr>
            <a:xfrm>
              <a:off x="571550" y="3502750"/>
              <a:ext cx="1572900" cy="5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dk2"/>
                  </a:solidFill>
                  <a:latin typeface="Ubuntu"/>
                  <a:ea typeface="Ubuntu"/>
                  <a:cs typeface="Ubuntu"/>
                  <a:sym typeface="Ubuntu"/>
                </a:rPr>
                <a:t>Achieve</a:t>
              </a:r>
              <a:endParaRPr sz="2400">
                <a:solidFill>
                  <a:schemeClr val="dk2"/>
                </a:solidFill>
                <a:latin typeface="Ubuntu"/>
                <a:ea typeface="Ubuntu"/>
                <a:cs typeface="Ubuntu"/>
                <a:sym typeface="Ubuntu"/>
              </a:endParaRPr>
            </a:p>
          </p:txBody>
        </p:sp>
      </p:grpSp>
      <p:sp>
        <p:nvSpPr>
          <p:cNvPr id="436" name="Google Shape;436;g32c08df7a2f_0_2250">
            <a:extLst>
              <a:ext uri="{FF2B5EF4-FFF2-40B4-BE49-F238E27FC236}">
                <a16:creationId xmlns:a16="http://schemas.microsoft.com/office/drawing/2014/main" id="{EAF4ACE0-5887-0E67-4312-60E61E7842B0}"/>
              </a:ext>
            </a:extLst>
          </p:cNvPr>
          <p:cNvSpPr txBox="1"/>
          <p:nvPr/>
        </p:nvSpPr>
        <p:spPr>
          <a:xfrm>
            <a:off x="2205275" y="2605975"/>
            <a:ext cx="2878200" cy="43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Ubuntu Light"/>
                <a:ea typeface="Ubuntu Light"/>
                <a:cs typeface="Ubuntu Light"/>
                <a:sym typeface="Ubuntu Light"/>
              </a:rPr>
              <a:t>With automated process insights.</a:t>
            </a:r>
            <a:endParaRPr sz="1600">
              <a:solidFill>
                <a:schemeClr val="dk1"/>
              </a:solidFill>
              <a:latin typeface="Ubuntu Light"/>
              <a:ea typeface="Ubuntu Light"/>
              <a:cs typeface="Ubuntu Light"/>
              <a:sym typeface="Ubuntu Light"/>
            </a:endParaRPr>
          </a:p>
        </p:txBody>
      </p:sp>
      <p:sp>
        <p:nvSpPr>
          <p:cNvPr id="437" name="Google Shape;437;g32c08df7a2f_0_2250">
            <a:extLst>
              <a:ext uri="{FF2B5EF4-FFF2-40B4-BE49-F238E27FC236}">
                <a16:creationId xmlns:a16="http://schemas.microsoft.com/office/drawing/2014/main" id="{9F9C5DA4-8C53-A757-4F0B-03370E97B70F}"/>
              </a:ext>
            </a:extLst>
          </p:cNvPr>
          <p:cNvSpPr txBox="1"/>
          <p:nvPr/>
        </p:nvSpPr>
        <p:spPr>
          <a:xfrm>
            <a:off x="2205275" y="3520775"/>
            <a:ext cx="3015600" cy="67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Ubuntu Light"/>
                <a:ea typeface="Ubuntu Light"/>
                <a:cs typeface="Ubuntu Light"/>
                <a:sym typeface="Ubuntu Light"/>
              </a:rPr>
              <a:t>Intelligent process optimization.</a:t>
            </a:r>
            <a:endParaRPr sz="1600">
              <a:solidFill>
                <a:schemeClr val="dk1"/>
              </a:solidFill>
              <a:latin typeface="Ubuntu Light"/>
              <a:ea typeface="Ubuntu Light"/>
              <a:cs typeface="Ubuntu Light"/>
              <a:sym typeface="Ubuntu Light"/>
            </a:endParaRPr>
          </a:p>
        </p:txBody>
      </p:sp>
      <p:sp>
        <p:nvSpPr>
          <p:cNvPr id="438" name="Google Shape;438;g32c08df7a2f_0_2250">
            <a:extLst>
              <a:ext uri="{FF2B5EF4-FFF2-40B4-BE49-F238E27FC236}">
                <a16:creationId xmlns:a16="http://schemas.microsoft.com/office/drawing/2014/main" id="{BDB473AA-3730-3EFB-0A8A-79DFB2C69F22}"/>
              </a:ext>
            </a:extLst>
          </p:cNvPr>
          <p:cNvSpPr txBox="1"/>
          <p:nvPr/>
        </p:nvSpPr>
        <p:spPr>
          <a:xfrm>
            <a:off x="2205275" y="1446350"/>
            <a:ext cx="2878200" cy="67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Ubuntu Light"/>
                <a:ea typeface="Ubuntu Light"/>
                <a:cs typeface="Ubuntu Light"/>
                <a:sym typeface="Ubuntu Light"/>
              </a:rPr>
              <a:t>Enterprise data and processes.</a:t>
            </a:r>
            <a:endParaRPr sz="1600">
              <a:solidFill>
                <a:schemeClr val="dk1"/>
              </a:solidFill>
              <a:latin typeface="Ubuntu Light"/>
              <a:ea typeface="Ubuntu Light"/>
              <a:cs typeface="Ubuntu Light"/>
              <a:sym typeface="Ubuntu Light"/>
            </a:endParaRPr>
          </a:p>
        </p:txBody>
      </p:sp>
      <p:pic>
        <p:nvPicPr>
          <p:cNvPr id="439" name="Google Shape;439;g32c08df7a2f_0_2250" title="1) Process Insights Main.png">
            <a:extLst>
              <a:ext uri="{FF2B5EF4-FFF2-40B4-BE49-F238E27FC236}">
                <a16:creationId xmlns:a16="http://schemas.microsoft.com/office/drawing/2014/main" id="{44E2C05C-24A6-DA69-843E-814FFDD258BE}"/>
              </a:ext>
            </a:extLst>
          </p:cNvPr>
          <p:cNvPicPr preferRelativeResize="0"/>
          <p:nvPr/>
        </p:nvPicPr>
        <p:blipFill rotWithShape="1">
          <a:blip r:embed="rId5">
            <a:alphaModFix/>
          </a:blip>
          <a:srcRect r="10554"/>
          <a:stretch/>
        </p:blipFill>
        <p:spPr>
          <a:xfrm>
            <a:off x="5542600" y="1441625"/>
            <a:ext cx="3601398" cy="2516451"/>
          </a:xfrm>
          <a:prstGeom prst="rect">
            <a:avLst/>
          </a:prstGeom>
          <a:noFill/>
          <a:ln>
            <a:noFill/>
          </a:ln>
        </p:spPr>
      </p:pic>
    </p:spTree>
    <p:extLst>
      <p:ext uri="{BB962C8B-B14F-4D97-AF65-F5344CB8AC3E}">
        <p14:creationId xmlns:p14="http://schemas.microsoft.com/office/powerpoint/2010/main" val="1670772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E6FE1FE1-4A09-2CBE-53AE-496949A474C4}"/>
            </a:ext>
          </a:extLst>
        </p:cNvPr>
        <p:cNvGrpSpPr/>
        <p:nvPr/>
      </p:nvGrpSpPr>
      <p:grpSpPr>
        <a:xfrm>
          <a:off x="0" y="0"/>
          <a:ext cx="0" cy="0"/>
          <a:chOff x="0" y="0"/>
          <a:chExt cx="0" cy="0"/>
        </a:xfrm>
      </p:grpSpPr>
      <p:sp>
        <p:nvSpPr>
          <p:cNvPr id="445" name="Google Shape;445;g32c08df7a2f_0_2487">
            <a:extLst>
              <a:ext uri="{FF2B5EF4-FFF2-40B4-BE49-F238E27FC236}">
                <a16:creationId xmlns:a16="http://schemas.microsoft.com/office/drawing/2014/main" id="{E2A422D3-4B78-1FAC-6996-42D34A9E0E8D}"/>
              </a:ext>
            </a:extLst>
          </p:cNvPr>
          <p:cNvSpPr txBox="1">
            <a:spLocks noGrp="1"/>
          </p:cNvSpPr>
          <p:nvPr>
            <p:ph type="title"/>
          </p:nvPr>
        </p:nvSpPr>
        <p:spPr>
          <a:xfrm>
            <a:off x="411487" y="544830"/>
            <a:ext cx="8270100" cy="476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600">
                <a:solidFill>
                  <a:srgbClr val="020A51"/>
                </a:solidFill>
              </a:rPr>
              <a:t>Improve Any Process, Inform Any Decision</a:t>
            </a:r>
            <a:endParaRPr sz="2800"/>
          </a:p>
        </p:txBody>
      </p:sp>
      <p:sp>
        <p:nvSpPr>
          <p:cNvPr id="446" name="Google Shape;446;g32c08df7a2f_0_2487">
            <a:extLst>
              <a:ext uri="{FF2B5EF4-FFF2-40B4-BE49-F238E27FC236}">
                <a16:creationId xmlns:a16="http://schemas.microsoft.com/office/drawing/2014/main" id="{991136E5-65B5-6FE4-AAA2-359067C85B1E}"/>
              </a:ext>
            </a:extLst>
          </p:cNvPr>
          <p:cNvSpPr txBox="1">
            <a:spLocks noGrp="1"/>
          </p:cNvSpPr>
          <p:nvPr>
            <p:ph type="title" idx="2"/>
          </p:nvPr>
        </p:nvSpPr>
        <p:spPr>
          <a:xfrm>
            <a:off x="5184094" y="2855214"/>
            <a:ext cx="3033600" cy="870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100">
                <a:solidFill>
                  <a:schemeClr val="dk2"/>
                </a:solidFill>
              </a:rPr>
              <a:t>Data Fabric</a:t>
            </a:r>
            <a:br>
              <a:rPr lang="en" sz="2100">
                <a:solidFill>
                  <a:schemeClr val="dk2"/>
                </a:solidFill>
              </a:rPr>
            </a:br>
            <a:r>
              <a:rPr lang="en" sz="2100">
                <a:solidFill>
                  <a:schemeClr val="dk2"/>
                </a:solidFill>
              </a:rPr>
              <a:t>Insights</a:t>
            </a:r>
            <a:endParaRPr sz="2100">
              <a:solidFill>
                <a:schemeClr val="dk2"/>
              </a:solidFill>
            </a:endParaRPr>
          </a:p>
        </p:txBody>
      </p:sp>
      <p:sp>
        <p:nvSpPr>
          <p:cNvPr id="447" name="Google Shape;447;g32c08df7a2f_0_2487">
            <a:extLst>
              <a:ext uri="{FF2B5EF4-FFF2-40B4-BE49-F238E27FC236}">
                <a16:creationId xmlns:a16="http://schemas.microsoft.com/office/drawing/2014/main" id="{FFAD32D8-FC14-3DDC-0EBA-75B8A06EFDBC}"/>
              </a:ext>
            </a:extLst>
          </p:cNvPr>
          <p:cNvSpPr txBox="1">
            <a:spLocks noGrp="1"/>
          </p:cNvSpPr>
          <p:nvPr>
            <p:ph type="title" idx="3"/>
          </p:nvPr>
        </p:nvSpPr>
        <p:spPr>
          <a:xfrm>
            <a:off x="925688" y="2855214"/>
            <a:ext cx="3033600" cy="870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100">
                <a:solidFill>
                  <a:schemeClr val="dk2"/>
                </a:solidFill>
              </a:rPr>
              <a:t>Process </a:t>
            </a:r>
            <a:endParaRPr sz="2100">
              <a:solidFill>
                <a:schemeClr val="dk2"/>
              </a:solidFill>
            </a:endParaRPr>
          </a:p>
          <a:p>
            <a:pPr marL="0" lvl="0" indent="0" algn="ctr" rtl="0">
              <a:spcBef>
                <a:spcPts val="0"/>
              </a:spcBef>
              <a:spcAft>
                <a:spcPts val="0"/>
              </a:spcAft>
              <a:buNone/>
            </a:pPr>
            <a:r>
              <a:rPr lang="en" sz="2100">
                <a:solidFill>
                  <a:schemeClr val="dk2"/>
                </a:solidFill>
              </a:rPr>
              <a:t>Insights</a:t>
            </a:r>
            <a:endParaRPr sz="2100">
              <a:solidFill>
                <a:schemeClr val="dk2"/>
              </a:solidFill>
            </a:endParaRPr>
          </a:p>
        </p:txBody>
      </p:sp>
      <p:pic>
        <p:nvPicPr>
          <p:cNvPr id="448" name="Google Shape;448;g32c08df7a2f_0_2487">
            <a:extLst>
              <a:ext uri="{FF2B5EF4-FFF2-40B4-BE49-F238E27FC236}">
                <a16:creationId xmlns:a16="http://schemas.microsoft.com/office/drawing/2014/main" id="{437F8900-6377-EF09-69AB-CA150902509F}"/>
              </a:ext>
            </a:extLst>
          </p:cNvPr>
          <p:cNvPicPr preferRelativeResize="0"/>
          <p:nvPr/>
        </p:nvPicPr>
        <p:blipFill>
          <a:blip r:embed="rId3">
            <a:alphaModFix/>
          </a:blip>
          <a:stretch>
            <a:fillRect/>
          </a:stretch>
        </p:blipFill>
        <p:spPr>
          <a:xfrm>
            <a:off x="1842340" y="1600198"/>
            <a:ext cx="1200150" cy="1205886"/>
          </a:xfrm>
          <a:prstGeom prst="rect">
            <a:avLst/>
          </a:prstGeom>
          <a:noFill/>
          <a:ln>
            <a:noFill/>
          </a:ln>
        </p:spPr>
      </p:pic>
      <p:pic>
        <p:nvPicPr>
          <p:cNvPr id="449" name="Google Shape;449;g32c08df7a2f_0_2487">
            <a:extLst>
              <a:ext uri="{FF2B5EF4-FFF2-40B4-BE49-F238E27FC236}">
                <a16:creationId xmlns:a16="http://schemas.microsoft.com/office/drawing/2014/main" id="{7F1D8E54-E651-42BC-CC50-544BACD80C73}"/>
              </a:ext>
            </a:extLst>
          </p:cNvPr>
          <p:cNvPicPr preferRelativeResize="0"/>
          <p:nvPr/>
        </p:nvPicPr>
        <p:blipFill>
          <a:blip r:embed="rId4">
            <a:alphaModFix/>
          </a:blip>
          <a:stretch>
            <a:fillRect/>
          </a:stretch>
        </p:blipFill>
        <p:spPr>
          <a:xfrm>
            <a:off x="6100736" y="1600199"/>
            <a:ext cx="1194668" cy="1200150"/>
          </a:xfrm>
          <a:prstGeom prst="rect">
            <a:avLst/>
          </a:prstGeom>
          <a:noFill/>
          <a:ln>
            <a:noFill/>
          </a:ln>
        </p:spPr>
      </p:pic>
      <p:pic>
        <p:nvPicPr>
          <p:cNvPr id="450" name="Google Shape;450;g32c08df7a2f_0_2487">
            <a:extLst>
              <a:ext uri="{FF2B5EF4-FFF2-40B4-BE49-F238E27FC236}">
                <a16:creationId xmlns:a16="http://schemas.microsoft.com/office/drawing/2014/main" id="{A5168D25-42EF-4339-FC6C-086D14BA8FDC}"/>
              </a:ext>
            </a:extLst>
          </p:cNvPr>
          <p:cNvPicPr preferRelativeResize="0"/>
          <p:nvPr/>
        </p:nvPicPr>
        <p:blipFill rotWithShape="1">
          <a:blip r:embed="rId5">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2925413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F7A1F165-93E3-D13A-8673-7B62BD600C16}"/>
            </a:ext>
          </a:extLst>
        </p:cNvPr>
        <p:cNvGrpSpPr/>
        <p:nvPr/>
      </p:nvGrpSpPr>
      <p:grpSpPr>
        <a:xfrm>
          <a:off x="0" y="0"/>
          <a:ext cx="0" cy="0"/>
          <a:chOff x="0" y="0"/>
          <a:chExt cx="0" cy="0"/>
        </a:xfrm>
      </p:grpSpPr>
      <p:sp>
        <p:nvSpPr>
          <p:cNvPr id="455" name="Google Shape;455;g32c08df7a2f_0_1565">
            <a:extLst>
              <a:ext uri="{FF2B5EF4-FFF2-40B4-BE49-F238E27FC236}">
                <a16:creationId xmlns:a16="http://schemas.microsoft.com/office/drawing/2014/main" id="{A314E7BD-F061-F2BD-4300-D1B869385F3B}"/>
              </a:ext>
            </a:extLst>
          </p:cNvPr>
          <p:cNvSpPr txBox="1">
            <a:spLocks noGrp="1"/>
          </p:cNvSpPr>
          <p:nvPr>
            <p:ph type="body" idx="1"/>
          </p:nvPr>
        </p:nvSpPr>
        <p:spPr>
          <a:xfrm>
            <a:off x="249242" y="1143000"/>
            <a:ext cx="4533300" cy="3913200"/>
          </a:xfrm>
          <a:prstGeom prst="rect">
            <a:avLst/>
          </a:prstGeom>
        </p:spPr>
        <p:txBody>
          <a:bodyPr spcFirstLastPara="1" wrap="square" lIns="68575" tIns="34275" rIns="68575" bIns="34275" anchor="t" anchorCtr="0">
            <a:normAutofit/>
          </a:bodyPr>
          <a:lstStyle/>
          <a:p>
            <a:pPr marL="457200" lvl="0" indent="-323850" algn="l" rtl="0">
              <a:lnSpc>
                <a:spcPct val="100000"/>
              </a:lnSpc>
              <a:spcBef>
                <a:spcPts val="600"/>
              </a:spcBef>
              <a:spcAft>
                <a:spcPts val="0"/>
              </a:spcAft>
              <a:buSzPts val="1500"/>
              <a:buFont typeface="Ubuntu"/>
              <a:buChar char="●"/>
            </a:pPr>
            <a:r>
              <a:rPr lang="en" sz="1900">
                <a:latin typeface="Ubuntu"/>
                <a:ea typeface="Ubuntu"/>
                <a:cs typeface="Ubuntu"/>
                <a:sym typeface="Ubuntu"/>
              </a:rPr>
              <a:t>Prep data for mining from </a:t>
            </a:r>
            <a:br>
              <a:rPr lang="en" sz="1900">
                <a:latin typeface="Ubuntu"/>
                <a:ea typeface="Ubuntu"/>
                <a:cs typeface="Ubuntu"/>
                <a:sym typeface="Ubuntu"/>
              </a:rPr>
            </a:br>
            <a:r>
              <a:rPr lang="en" sz="1900">
                <a:latin typeface="Ubuntu"/>
                <a:ea typeface="Ubuntu"/>
                <a:cs typeface="Ubuntu"/>
                <a:sym typeface="Ubuntu"/>
              </a:rPr>
              <a:t>multiple sources with low-code.</a:t>
            </a:r>
            <a:br>
              <a:rPr lang="en" sz="1900">
                <a:latin typeface="Ubuntu"/>
                <a:ea typeface="Ubuntu"/>
                <a:cs typeface="Ubuntu"/>
                <a:sym typeface="Ubuntu"/>
              </a:rPr>
            </a:br>
            <a:endParaRPr sz="1900">
              <a:latin typeface="Ubuntu"/>
              <a:ea typeface="Ubuntu"/>
              <a:cs typeface="Ubuntu"/>
              <a:sym typeface="Ubuntu"/>
            </a:endParaRPr>
          </a:p>
          <a:p>
            <a:pPr marL="457200" lvl="0" indent="-323850" algn="l" rtl="0">
              <a:lnSpc>
                <a:spcPct val="100000"/>
              </a:lnSpc>
              <a:spcBef>
                <a:spcPts val="800"/>
              </a:spcBef>
              <a:spcAft>
                <a:spcPts val="0"/>
              </a:spcAft>
              <a:buSzPts val="1500"/>
              <a:buFont typeface="Ubuntu"/>
              <a:buChar char="●"/>
            </a:pPr>
            <a:r>
              <a:rPr lang="en" sz="1900">
                <a:latin typeface="Ubuntu"/>
                <a:ea typeface="Ubuntu"/>
                <a:cs typeface="Ubuntu"/>
                <a:sym typeface="Ubuntu"/>
              </a:rPr>
              <a:t>Follow a guided experience to identify process problems. </a:t>
            </a:r>
            <a:br>
              <a:rPr lang="en" sz="1900">
                <a:latin typeface="Ubuntu"/>
                <a:ea typeface="Ubuntu"/>
                <a:cs typeface="Ubuntu"/>
                <a:sym typeface="Ubuntu"/>
              </a:rPr>
            </a:br>
            <a:endParaRPr sz="1900">
              <a:latin typeface="Ubuntu"/>
              <a:ea typeface="Ubuntu"/>
              <a:cs typeface="Ubuntu"/>
              <a:sym typeface="Ubuntu"/>
            </a:endParaRPr>
          </a:p>
          <a:p>
            <a:pPr marL="457200" lvl="0" indent="-323850" algn="l" rtl="0">
              <a:lnSpc>
                <a:spcPct val="100000"/>
              </a:lnSpc>
              <a:spcBef>
                <a:spcPts val="800"/>
              </a:spcBef>
              <a:spcAft>
                <a:spcPts val="0"/>
              </a:spcAft>
              <a:buSzPts val="1500"/>
              <a:buFont typeface="Ubuntu"/>
              <a:buChar char="●"/>
            </a:pPr>
            <a:r>
              <a:rPr lang="en" sz="1900">
                <a:latin typeface="Ubuntu"/>
                <a:ea typeface="Ubuntu"/>
                <a:cs typeface="Ubuntu"/>
                <a:sym typeface="Ubuntu"/>
              </a:rPr>
              <a:t>Take action with intelligent recommendations.</a:t>
            </a:r>
            <a:br>
              <a:rPr lang="en" sz="1900">
                <a:latin typeface="Ubuntu"/>
                <a:ea typeface="Ubuntu"/>
                <a:cs typeface="Ubuntu"/>
                <a:sym typeface="Ubuntu"/>
              </a:rPr>
            </a:br>
            <a:endParaRPr sz="1900">
              <a:latin typeface="Ubuntu"/>
              <a:ea typeface="Ubuntu"/>
              <a:cs typeface="Ubuntu"/>
              <a:sym typeface="Ubuntu"/>
            </a:endParaRPr>
          </a:p>
          <a:p>
            <a:pPr marL="457200" lvl="0" indent="-323850" algn="l" rtl="0">
              <a:lnSpc>
                <a:spcPct val="100000"/>
              </a:lnSpc>
              <a:spcBef>
                <a:spcPts val="600"/>
              </a:spcBef>
              <a:spcAft>
                <a:spcPts val="0"/>
              </a:spcAft>
              <a:buSzPts val="1500"/>
              <a:buFont typeface="Ubuntu"/>
              <a:buChar char="●"/>
            </a:pPr>
            <a:r>
              <a:rPr lang="en" sz="1900">
                <a:latin typeface="Ubuntu"/>
                <a:ea typeface="Ubuntu"/>
                <a:cs typeface="Ubuntu"/>
                <a:sym typeface="Ubuntu"/>
              </a:rPr>
              <a:t>Track process performance </a:t>
            </a:r>
            <a:br>
              <a:rPr lang="en" sz="1900">
                <a:latin typeface="Ubuntu"/>
                <a:ea typeface="Ubuntu"/>
                <a:cs typeface="Ubuntu"/>
                <a:sym typeface="Ubuntu"/>
              </a:rPr>
            </a:br>
            <a:r>
              <a:rPr lang="en" sz="1900">
                <a:latin typeface="Ubuntu"/>
                <a:ea typeface="Ubuntu"/>
                <a:cs typeface="Ubuntu"/>
                <a:sym typeface="Ubuntu"/>
              </a:rPr>
              <a:t>with executive dashboards. </a:t>
            </a:r>
            <a:endParaRPr sz="1600"/>
          </a:p>
        </p:txBody>
      </p:sp>
      <p:sp>
        <p:nvSpPr>
          <p:cNvPr id="456" name="Google Shape;456;g32c08df7a2f_0_1565">
            <a:extLst>
              <a:ext uri="{FF2B5EF4-FFF2-40B4-BE49-F238E27FC236}">
                <a16:creationId xmlns:a16="http://schemas.microsoft.com/office/drawing/2014/main" id="{93372356-7AE8-6951-D9C8-EC1465742076}"/>
              </a:ext>
            </a:extLst>
          </p:cNvPr>
          <p:cNvSpPr txBox="1">
            <a:spLocks noGrp="1"/>
          </p:cNvSpPr>
          <p:nvPr>
            <p:ph type="title"/>
          </p:nvPr>
        </p:nvSpPr>
        <p:spPr>
          <a:xfrm>
            <a:off x="354600" y="246975"/>
            <a:ext cx="8434800" cy="519300"/>
          </a:xfrm>
          <a:prstGeom prst="rect">
            <a:avLst/>
          </a:prstGeom>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rPr>
              <a:t>Process Insights</a:t>
            </a:r>
            <a:endParaRPr/>
          </a:p>
        </p:txBody>
      </p:sp>
      <p:pic>
        <p:nvPicPr>
          <p:cNvPr id="457" name="Google Shape;457;g32c08df7a2f_0_1565">
            <a:extLst>
              <a:ext uri="{FF2B5EF4-FFF2-40B4-BE49-F238E27FC236}">
                <a16:creationId xmlns:a16="http://schemas.microsoft.com/office/drawing/2014/main" id="{A68BFD0F-FA62-E1A2-1844-5F4BC0395F61}"/>
              </a:ext>
            </a:extLst>
          </p:cNvPr>
          <p:cNvPicPr preferRelativeResize="0"/>
          <p:nvPr/>
        </p:nvPicPr>
        <p:blipFill rotWithShape="1">
          <a:blip r:embed="rId3">
            <a:alphaModFix/>
          </a:blip>
          <a:srcRect l="8327" r="45230" b="30795"/>
          <a:stretch/>
        </p:blipFill>
        <p:spPr>
          <a:xfrm>
            <a:off x="4421275" y="1069725"/>
            <a:ext cx="4722727" cy="4059749"/>
          </a:xfrm>
          <a:prstGeom prst="rect">
            <a:avLst/>
          </a:prstGeom>
          <a:noFill/>
          <a:ln>
            <a:noFill/>
          </a:ln>
        </p:spPr>
      </p:pic>
      <p:pic>
        <p:nvPicPr>
          <p:cNvPr id="458" name="Google Shape;458;g32c08df7a2f_0_1565">
            <a:extLst>
              <a:ext uri="{FF2B5EF4-FFF2-40B4-BE49-F238E27FC236}">
                <a16:creationId xmlns:a16="http://schemas.microsoft.com/office/drawing/2014/main" id="{C7C80387-788C-A6B3-B935-8949ED271780}"/>
              </a:ext>
            </a:extLst>
          </p:cNvPr>
          <p:cNvPicPr preferRelativeResize="0"/>
          <p:nvPr/>
        </p:nvPicPr>
        <p:blipFill rotWithShape="1">
          <a:blip r:embed="rId4">
            <a:alphaModFix/>
          </a:blip>
          <a:srcRect r="26389"/>
          <a:stretch/>
        </p:blipFill>
        <p:spPr>
          <a:xfrm>
            <a:off x="4810475" y="1463850"/>
            <a:ext cx="4333527" cy="3679651"/>
          </a:xfrm>
          <a:prstGeom prst="rect">
            <a:avLst/>
          </a:prstGeom>
          <a:noFill/>
          <a:ln>
            <a:noFill/>
          </a:ln>
        </p:spPr>
      </p:pic>
      <p:pic>
        <p:nvPicPr>
          <p:cNvPr id="459" name="Google Shape;459;g32c08df7a2f_0_1565">
            <a:extLst>
              <a:ext uri="{FF2B5EF4-FFF2-40B4-BE49-F238E27FC236}">
                <a16:creationId xmlns:a16="http://schemas.microsoft.com/office/drawing/2014/main" id="{4D8D4D8E-D2C1-ED6C-AAEB-48486842A7E8}"/>
              </a:ext>
            </a:extLst>
          </p:cNvPr>
          <p:cNvPicPr preferRelativeResize="0"/>
          <p:nvPr/>
        </p:nvPicPr>
        <p:blipFill rotWithShape="1">
          <a:blip r:embed="rId5">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781891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AD0160CC-0BE9-0239-5C75-71E837684548}"/>
            </a:ext>
          </a:extLst>
        </p:cNvPr>
        <p:cNvGrpSpPr/>
        <p:nvPr/>
      </p:nvGrpSpPr>
      <p:grpSpPr>
        <a:xfrm>
          <a:off x="0" y="0"/>
          <a:ext cx="0" cy="0"/>
          <a:chOff x="0" y="0"/>
          <a:chExt cx="0" cy="0"/>
        </a:xfrm>
      </p:grpSpPr>
      <p:sp>
        <p:nvSpPr>
          <p:cNvPr id="465" name="Google Shape;465;g32c08df7a2f_0_1572">
            <a:extLst>
              <a:ext uri="{FF2B5EF4-FFF2-40B4-BE49-F238E27FC236}">
                <a16:creationId xmlns:a16="http://schemas.microsoft.com/office/drawing/2014/main" id="{DF500DFB-0972-6E37-FE32-BEEE1984AAF0}"/>
              </a:ext>
            </a:extLst>
          </p:cNvPr>
          <p:cNvSpPr txBox="1">
            <a:spLocks noGrp="1"/>
          </p:cNvSpPr>
          <p:nvPr>
            <p:ph type="subTitle" idx="1"/>
          </p:nvPr>
        </p:nvSpPr>
        <p:spPr>
          <a:xfrm>
            <a:off x="376638" y="2683750"/>
            <a:ext cx="2743200" cy="10668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sz="2100">
                <a:solidFill>
                  <a:schemeClr val="dk2"/>
                </a:solidFill>
              </a:rPr>
              <a:t>Easy to </a:t>
            </a:r>
            <a:endParaRPr sz="2100">
              <a:solidFill>
                <a:schemeClr val="dk2"/>
              </a:solidFill>
            </a:endParaRPr>
          </a:p>
          <a:p>
            <a:pPr marL="0" lvl="0" indent="0" algn="ctr" rtl="0">
              <a:spcBef>
                <a:spcPts val="800"/>
              </a:spcBef>
              <a:spcAft>
                <a:spcPts val="0"/>
              </a:spcAft>
              <a:buNone/>
            </a:pPr>
            <a:r>
              <a:rPr lang="en" sz="2100">
                <a:solidFill>
                  <a:schemeClr val="dk2"/>
                </a:solidFill>
              </a:rPr>
              <a:t>mine </a:t>
            </a:r>
            <a:endParaRPr sz="2100">
              <a:solidFill>
                <a:schemeClr val="dk2"/>
              </a:solidFill>
            </a:endParaRPr>
          </a:p>
        </p:txBody>
      </p:sp>
      <p:sp>
        <p:nvSpPr>
          <p:cNvPr id="466" name="Google Shape;466;g32c08df7a2f_0_1572">
            <a:extLst>
              <a:ext uri="{FF2B5EF4-FFF2-40B4-BE49-F238E27FC236}">
                <a16:creationId xmlns:a16="http://schemas.microsoft.com/office/drawing/2014/main" id="{43F415DE-1C18-6EB6-B3DF-EDD10D18552F}"/>
              </a:ext>
            </a:extLst>
          </p:cNvPr>
          <p:cNvSpPr txBox="1">
            <a:spLocks noGrp="1"/>
          </p:cNvSpPr>
          <p:nvPr>
            <p:ph type="title"/>
          </p:nvPr>
        </p:nvSpPr>
        <p:spPr>
          <a:xfrm>
            <a:off x="354600" y="583775"/>
            <a:ext cx="8434800" cy="5193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sz="2600" b="1">
                <a:solidFill>
                  <a:srgbClr val="020A51"/>
                </a:solidFill>
              </a:rPr>
              <a:t>Process Insights Makes Process Mining Easy</a:t>
            </a:r>
            <a:endParaRPr/>
          </a:p>
        </p:txBody>
      </p:sp>
      <p:sp>
        <p:nvSpPr>
          <p:cNvPr id="467" name="Google Shape;467;g32c08df7a2f_0_1572">
            <a:extLst>
              <a:ext uri="{FF2B5EF4-FFF2-40B4-BE49-F238E27FC236}">
                <a16:creationId xmlns:a16="http://schemas.microsoft.com/office/drawing/2014/main" id="{C21726D3-9AB1-C466-E9AE-BFA75B88FA87}"/>
              </a:ext>
            </a:extLst>
          </p:cNvPr>
          <p:cNvSpPr txBox="1">
            <a:spLocks noGrp="1"/>
          </p:cNvSpPr>
          <p:nvPr>
            <p:ph type="subTitle" idx="2"/>
          </p:nvPr>
        </p:nvSpPr>
        <p:spPr>
          <a:xfrm>
            <a:off x="3200400" y="2683750"/>
            <a:ext cx="2743200" cy="10668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sz="2100">
                <a:solidFill>
                  <a:schemeClr val="dk2"/>
                </a:solidFill>
              </a:rPr>
              <a:t>Easy to </a:t>
            </a:r>
            <a:endParaRPr sz="2100">
              <a:solidFill>
                <a:schemeClr val="dk2"/>
              </a:solidFill>
            </a:endParaRPr>
          </a:p>
          <a:p>
            <a:pPr marL="0" lvl="0" indent="0" algn="ctr" rtl="0">
              <a:spcBef>
                <a:spcPts val="800"/>
              </a:spcBef>
              <a:spcAft>
                <a:spcPts val="0"/>
              </a:spcAft>
              <a:buNone/>
            </a:pPr>
            <a:r>
              <a:rPr lang="en" sz="2100">
                <a:solidFill>
                  <a:schemeClr val="dk2"/>
                </a:solidFill>
              </a:rPr>
              <a:t>gain insights</a:t>
            </a:r>
            <a:endParaRPr sz="2100">
              <a:solidFill>
                <a:schemeClr val="dk2"/>
              </a:solidFill>
            </a:endParaRPr>
          </a:p>
        </p:txBody>
      </p:sp>
      <p:sp>
        <p:nvSpPr>
          <p:cNvPr id="468" name="Google Shape;468;g32c08df7a2f_0_1572">
            <a:extLst>
              <a:ext uri="{FF2B5EF4-FFF2-40B4-BE49-F238E27FC236}">
                <a16:creationId xmlns:a16="http://schemas.microsoft.com/office/drawing/2014/main" id="{8CCFB712-617C-77DE-5218-87ABEE32F4B2}"/>
              </a:ext>
            </a:extLst>
          </p:cNvPr>
          <p:cNvSpPr txBox="1">
            <a:spLocks noGrp="1"/>
          </p:cNvSpPr>
          <p:nvPr>
            <p:ph type="subTitle" idx="3"/>
          </p:nvPr>
        </p:nvSpPr>
        <p:spPr>
          <a:xfrm>
            <a:off x="6024138" y="2683750"/>
            <a:ext cx="2743200" cy="10668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sz="2100">
                <a:solidFill>
                  <a:schemeClr val="dk2"/>
                </a:solidFill>
              </a:rPr>
              <a:t>Easy to </a:t>
            </a:r>
            <a:endParaRPr sz="2100">
              <a:solidFill>
                <a:schemeClr val="dk2"/>
              </a:solidFill>
            </a:endParaRPr>
          </a:p>
          <a:p>
            <a:pPr marL="0" marR="0" lvl="0" indent="0" algn="ctr" rtl="0">
              <a:lnSpc>
                <a:spcPct val="90000"/>
              </a:lnSpc>
              <a:spcBef>
                <a:spcPts val="800"/>
              </a:spcBef>
              <a:spcAft>
                <a:spcPts val="0"/>
              </a:spcAft>
              <a:buNone/>
            </a:pPr>
            <a:r>
              <a:rPr lang="en" sz="2100">
                <a:solidFill>
                  <a:schemeClr val="dk2"/>
                </a:solidFill>
              </a:rPr>
              <a:t>drive results</a:t>
            </a:r>
            <a:endParaRPr sz="2100">
              <a:solidFill>
                <a:schemeClr val="dk2"/>
              </a:solidFill>
            </a:endParaRPr>
          </a:p>
        </p:txBody>
      </p:sp>
      <p:pic>
        <p:nvPicPr>
          <p:cNvPr id="469" name="Google Shape;469;g32c08df7a2f_0_1572">
            <a:extLst>
              <a:ext uri="{FF2B5EF4-FFF2-40B4-BE49-F238E27FC236}">
                <a16:creationId xmlns:a16="http://schemas.microsoft.com/office/drawing/2014/main" id="{75DE8B46-E229-2F57-64F7-F9A3B5E54269}"/>
              </a:ext>
            </a:extLst>
          </p:cNvPr>
          <p:cNvPicPr preferRelativeResize="0"/>
          <p:nvPr/>
        </p:nvPicPr>
        <p:blipFill>
          <a:blip r:embed="rId3">
            <a:alphaModFix/>
          </a:blip>
          <a:stretch>
            <a:fillRect/>
          </a:stretch>
        </p:blipFill>
        <p:spPr>
          <a:xfrm>
            <a:off x="1420100" y="1741438"/>
            <a:ext cx="656300" cy="656300"/>
          </a:xfrm>
          <a:prstGeom prst="rect">
            <a:avLst/>
          </a:prstGeom>
          <a:noFill/>
          <a:ln>
            <a:noFill/>
          </a:ln>
        </p:spPr>
      </p:pic>
      <p:pic>
        <p:nvPicPr>
          <p:cNvPr id="470" name="Google Shape;470;g32c08df7a2f_0_1572">
            <a:extLst>
              <a:ext uri="{FF2B5EF4-FFF2-40B4-BE49-F238E27FC236}">
                <a16:creationId xmlns:a16="http://schemas.microsoft.com/office/drawing/2014/main" id="{7095591A-1F3F-E221-D302-63040F20FC80}"/>
              </a:ext>
            </a:extLst>
          </p:cNvPr>
          <p:cNvPicPr preferRelativeResize="0"/>
          <p:nvPr/>
        </p:nvPicPr>
        <p:blipFill>
          <a:blip r:embed="rId4">
            <a:alphaModFix/>
          </a:blip>
          <a:stretch>
            <a:fillRect/>
          </a:stretch>
        </p:blipFill>
        <p:spPr>
          <a:xfrm>
            <a:off x="3995812" y="1571562"/>
            <a:ext cx="996025" cy="996050"/>
          </a:xfrm>
          <a:prstGeom prst="rect">
            <a:avLst/>
          </a:prstGeom>
          <a:noFill/>
          <a:ln>
            <a:noFill/>
          </a:ln>
        </p:spPr>
      </p:pic>
      <p:pic>
        <p:nvPicPr>
          <p:cNvPr id="471" name="Google Shape;471;g32c08df7a2f_0_1572">
            <a:extLst>
              <a:ext uri="{FF2B5EF4-FFF2-40B4-BE49-F238E27FC236}">
                <a16:creationId xmlns:a16="http://schemas.microsoft.com/office/drawing/2014/main" id="{C0B08EEB-8EEB-766A-9376-EE1B4C2A6D71}"/>
              </a:ext>
            </a:extLst>
          </p:cNvPr>
          <p:cNvPicPr preferRelativeResize="0"/>
          <p:nvPr/>
        </p:nvPicPr>
        <p:blipFill>
          <a:blip r:embed="rId5">
            <a:alphaModFix/>
          </a:blip>
          <a:stretch>
            <a:fillRect/>
          </a:stretch>
        </p:blipFill>
        <p:spPr>
          <a:xfrm>
            <a:off x="6911225" y="1633375"/>
            <a:ext cx="868450" cy="872437"/>
          </a:xfrm>
          <a:prstGeom prst="rect">
            <a:avLst/>
          </a:prstGeom>
          <a:noFill/>
          <a:ln>
            <a:noFill/>
          </a:ln>
        </p:spPr>
      </p:pic>
      <p:pic>
        <p:nvPicPr>
          <p:cNvPr id="472" name="Google Shape;472;g32c08df7a2f_0_1572">
            <a:extLst>
              <a:ext uri="{FF2B5EF4-FFF2-40B4-BE49-F238E27FC236}">
                <a16:creationId xmlns:a16="http://schemas.microsoft.com/office/drawing/2014/main" id="{8FA96F39-E45F-797F-376E-A748A7860093}"/>
              </a:ext>
            </a:extLst>
          </p:cNvPr>
          <p:cNvPicPr preferRelativeResize="0"/>
          <p:nvPr/>
        </p:nvPicPr>
        <p:blipFill rotWithShape="1">
          <a:blip r:embed="rId6">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2767523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6">
          <a:extLst>
            <a:ext uri="{FF2B5EF4-FFF2-40B4-BE49-F238E27FC236}">
              <a16:creationId xmlns:a16="http://schemas.microsoft.com/office/drawing/2014/main" id="{DCDD6DD1-8749-7119-505F-B6774C315BFE}"/>
            </a:ext>
          </a:extLst>
        </p:cNvPr>
        <p:cNvGrpSpPr/>
        <p:nvPr/>
      </p:nvGrpSpPr>
      <p:grpSpPr>
        <a:xfrm>
          <a:off x="0" y="0"/>
          <a:ext cx="0" cy="0"/>
          <a:chOff x="0" y="0"/>
          <a:chExt cx="0" cy="0"/>
        </a:xfrm>
      </p:grpSpPr>
      <p:sp>
        <p:nvSpPr>
          <p:cNvPr id="477" name="Google Shape;477;g1e40e23bd25_0_716">
            <a:extLst>
              <a:ext uri="{FF2B5EF4-FFF2-40B4-BE49-F238E27FC236}">
                <a16:creationId xmlns:a16="http://schemas.microsoft.com/office/drawing/2014/main" id="{AB84799A-343C-BE38-C093-BD1911C5FF3C}"/>
              </a:ext>
            </a:extLst>
          </p:cNvPr>
          <p:cNvSpPr txBox="1">
            <a:spLocks noGrp="1"/>
          </p:cNvSpPr>
          <p:nvPr>
            <p:ph type="title"/>
          </p:nvPr>
        </p:nvSpPr>
        <p:spPr>
          <a:xfrm>
            <a:off x="3552100" y="1970400"/>
            <a:ext cx="3839400" cy="2476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556"/>
              <a:buNone/>
            </a:pPr>
            <a:r>
              <a:rPr lang="en" b="1"/>
              <a:t>Roadmap Ahead</a:t>
            </a:r>
            <a:endParaRPr sz="1400" b="1"/>
          </a:p>
        </p:txBody>
      </p:sp>
      <p:pic>
        <p:nvPicPr>
          <p:cNvPr id="478" name="Google Shape;478;g1e40e23bd25_0_716">
            <a:extLst>
              <a:ext uri="{FF2B5EF4-FFF2-40B4-BE49-F238E27FC236}">
                <a16:creationId xmlns:a16="http://schemas.microsoft.com/office/drawing/2014/main" id="{6FE61324-3605-7C84-919F-15933CF15B81}"/>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3690762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3">
          <a:extLst>
            <a:ext uri="{FF2B5EF4-FFF2-40B4-BE49-F238E27FC236}">
              <a16:creationId xmlns:a16="http://schemas.microsoft.com/office/drawing/2014/main" id="{75CFB408-7EB4-ABCC-71B0-6C689E722397}"/>
            </a:ext>
          </a:extLst>
        </p:cNvPr>
        <p:cNvGrpSpPr/>
        <p:nvPr/>
      </p:nvGrpSpPr>
      <p:grpSpPr>
        <a:xfrm>
          <a:off x="0" y="0"/>
          <a:ext cx="0" cy="0"/>
          <a:chOff x="0" y="0"/>
          <a:chExt cx="0" cy="0"/>
        </a:xfrm>
      </p:grpSpPr>
      <p:sp>
        <p:nvSpPr>
          <p:cNvPr id="484" name="Google Shape;484;g3269133c8aa_0_0">
            <a:extLst>
              <a:ext uri="{FF2B5EF4-FFF2-40B4-BE49-F238E27FC236}">
                <a16:creationId xmlns:a16="http://schemas.microsoft.com/office/drawing/2014/main" id="{A24B3D82-FD39-734C-C780-B7118F8BEA67}"/>
              </a:ext>
            </a:extLst>
          </p:cNvPr>
          <p:cNvSpPr txBox="1">
            <a:spLocks noGrp="1"/>
          </p:cNvSpPr>
          <p:nvPr>
            <p:ph type="title"/>
          </p:nvPr>
        </p:nvSpPr>
        <p:spPr>
          <a:xfrm>
            <a:off x="277625" y="248875"/>
            <a:ext cx="8153100" cy="45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30"/>
              <a:buFont typeface="Tahoma"/>
              <a:buNone/>
            </a:pPr>
            <a:r>
              <a:rPr lang="en" sz="2420" b="1"/>
              <a:t>Forward-looking Focus Areas</a:t>
            </a:r>
            <a:endParaRPr sz="2420" b="1"/>
          </a:p>
        </p:txBody>
      </p:sp>
      <p:sp>
        <p:nvSpPr>
          <p:cNvPr id="485" name="Google Shape;485;g3269133c8aa_0_0">
            <a:extLst>
              <a:ext uri="{FF2B5EF4-FFF2-40B4-BE49-F238E27FC236}">
                <a16:creationId xmlns:a16="http://schemas.microsoft.com/office/drawing/2014/main" id="{9D712295-7827-D0C4-96FE-8BEDDD80B758}"/>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35</a:t>
            </a:fld>
            <a:endParaRPr/>
          </a:p>
        </p:txBody>
      </p:sp>
      <p:pic>
        <p:nvPicPr>
          <p:cNvPr id="486" name="Google Shape;486;g3269133c8aa_0_0">
            <a:extLst>
              <a:ext uri="{FF2B5EF4-FFF2-40B4-BE49-F238E27FC236}">
                <a16:creationId xmlns:a16="http://schemas.microsoft.com/office/drawing/2014/main" id="{53E692D3-00F6-F134-A849-91A9B81B7C06}"/>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graphicFrame>
        <p:nvGraphicFramePr>
          <p:cNvPr id="487" name="Google Shape;487;g3269133c8aa_0_0">
            <a:extLst>
              <a:ext uri="{FF2B5EF4-FFF2-40B4-BE49-F238E27FC236}">
                <a16:creationId xmlns:a16="http://schemas.microsoft.com/office/drawing/2014/main" id="{A9A6FC4D-33FE-A69C-FC9C-DF618AC94B3D}"/>
              </a:ext>
            </a:extLst>
          </p:cNvPr>
          <p:cNvGraphicFramePr/>
          <p:nvPr/>
        </p:nvGraphicFramePr>
        <p:xfrm>
          <a:off x="429150" y="945238"/>
          <a:ext cx="8121125" cy="3471375"/>
        </p:xfrm>
        <a:graphic>
          <a:graphicData uri="http://schemas.openxmlformats.org/drawingml/2006/table">
            <a:tbl>
              <a:tblPr bandRow="1">
                <a:noFill/>
                <a:tableStyleId>{5342E76C-094B-419B-B42E-AED802BB35B9}</a:tableStyleId>
              </a:tblPr>
              <a:tblGrid>
                <a:gridCol w="433975">
                  <a:extLst>
                    <a:ext uri="{9D8B030D-6E8A-4147-A177-3AD203B41FA5}">
                      <a16:colId xmlns:a16="http://schemas.microsoft.com/office/drawing/2014/main" val="20000"/>
                    </a:ext>
                  </a:extLst>
                </a:gridCol>
                <a:gridCol w="2916525">
                  <a:extLst>
                    <a:ext uri="{9D8B030D-6E8A-4147-A177-3AD203B41FA5}">
                      <a16:colId xmlns:a16="http://schemas.microsoft.com/office/drawing/2014/main" val="20001"/>
                    </a:ext>
                  </a:extLst>
                </a:gridCol>
                <a:gridCol w="4770625">
                  <a:extLst>
                    <a:ext uri="{9D8B030D-6E8A-4147-A177-3AD203B41FA5}">
                      <a16:colId xmlns:a16="http://schemas.microsoft.com/office/drawing/2014/main" val="20002"/>
                    </a:ext>
                  </a:extLst>
                </a:gridCol>
              </a:tblGrid>
              <a:tr h="347025">
                <a:tc>
                  <a:txBody>
                    <a:bodyPr/>
                    <a:lstStyle/>
                    <a:p>
                      <a:pPr marL="0" marR="0" lvl="0" indent="0" algn="l" rtl="0">
                        <a:lnSpc>
                          <a:spcPct val="115000"/>
                        </a:lnSpc>
                        <a:spcBef>
                          <a:spcPts val="0"/>
                        </a:spcBef>
                        <a:spcAft>
                          <a:spcPts val="0"/>
                        </a:spcAft>
                        <a:buNone/>
                      </a:pPr>
                      <a:r>
                        <a:rPr lang="en" sz="1200" b="1">
                          <a:solidFill>
                            <a:srgbClr val="2322F0"/>
                          </a:solidFill>
                          <a:latin typeface="Ubuntu"/>
                          <a:ea typeface="Ubuntu"/>
                          <a:cs typeface="Ubuntu"/>
                          <a:sym typeface="Ubuntu"/>
                        </a:rPr>
                        <a:t>#</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l"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Focus Area</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Description</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0"/>
                  </a:ext>
                </a:extLst>
              </a:tr>
              <a:tr h="347150">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1</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Multi tenancy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Enhancements to the Cloning utility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47150">
                <a:tc>
                  <a:txBody>
                    <a:bodyPr/>
                    <a:lstStyle/>
                    <a:p>
                      <a:pPr marL="0" lvl="0" indent="0" algn="l" rtl="0">
                        <a:spcBef>
                          <a:spcPts val="0"/>
                        </a:spcBef>
                        <a:spcAft>
                          <a:spcPts val="0"/>
                        </a:spcAft>
                        <a:buNone/>
                      </a:pPr>
                      <a:r>
                        <a:rPr lang="en" sz="1000">
                          <a:latin typeface="Ubuntu"/>
                          <a:ea typeface="Ubuntu"/>
                          <a:cs typeface="Ubuntu"/>
                          <a:sym typeface="Ubuntu"/>
                        </a:rPr>
                        <a:t>2</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Performance Improvement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000">
                          <a:latin typeface="Ubuntu"/>
                          <a:ea typeface="Ubuntu"/>
                          <a:cs typeface="Ubuntu"/>
                          <a:sym typeface="Ubuntu"/>
                        </a:rPr>
                        <a:t>Assist the Accenture Performance Testing  team with their ongoing performance testing activities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47150">
                <a:tc>
                  <a:txBody>
                    <a:bodyPr/>
                    <a:lstStyle/>
                    <a:p>
                      <a:pPr marL="0" lvl="0" indent="0" algn="l" rtl="0">
                        <a:spcBef>
                          <a:spcPts val="0"/>
                        </a:spcBef>
                        <a:spcAft>
                          <a:spcPts val="0"/>
                        </a:spcAft>
                        <a:buNone/>
                      </a:pPr>
                      <a:r>
                        <a:rPr lang="en" sz="1000">
                          <a:latin typeface="Ubuntu"/>
                          <a:ea typeface="Ubuntu"/>
                          <a:cs typeface="Ubuntu"/>
                          <a:sym typeface="Ubuntu"/>
                        </a:rPr>
                        <a:t>3</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Capacity Planning</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Establish server sizing baseline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47150">
                <a:tc>
                  <a:txBody>
                    <a:bodyPr/>
                    <a:lstStyle/>
                    <a:p>
                      <a:pPr marL="0" lvl="0" indent="0" algn="l" rtl="0">
                        <a:spcBef>
                          <a:spcPts val="0"/>
                        </a:spcBef>
                        <a:spcAft>
                          <a:spcPts val="0"/>
                        </a:spcAft>
                        <a:buNone/>
                      </a:pPr>
                      <a:r>
                        <a:rPr lang="en" sz="1000">
                          <a:latin typeface="Ubuntu"/>
                          <a:ea typeface="Ubuntu"/>
                          <a:cs typeface="Ubuntu"/>
                          <a:sym typeface="Ubuntu"/>
                        </a:rPr>
                        <a:t>4</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Security Audit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Closure of issues raised, triaging with the various teams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47150">
                <a:tc>
                  <a:txBody>
                    <a:bodyPr/>
                    <a:lstStyle/>
                    <a:p>
                      <a:pPr marL="0" lvl="0" indent="0" algn="l" rtl="0">
                        <a:spcBef>
                          <a:spcPts val="0"/>
                        </a:spcBef>
                        <a:spcAft>
                          <a:spcPts val="0"/>
                        </a:spcAft>
                        <a:buNone/>
                      </a:pPr>
                      <a:r>
                        <a:rPr lang="en" sz="1000">
                          <a:latin typeface="Ubuntu"/>
                          <a:ea typeface="Ubuntu"/>
                          <a:cs typeface="Ubuntu"/>
                          <a:sym typeface="Ubuntu"/>
                        </a:rPr>
                        <a:t>5</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ICR Design and Implementation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to the team in the development of the Intercompany Reconciliation application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47150">
                <a:tc>
                  <a:txBody>
                    <a:bodyPr/>
                    <a:lstStyle/>
                    <a:p>
                      <a:pPr marL="0" lvl="0" indent="0" algn="l" rtl="0">
                        <a:spcBef>
                          <a:spcPts val="0"/>
                        </a:spcBef>
                        <a:spcAft>
                          <a:spcPts val="0"/>
                        </a:spcAft>
                        <a:buNone/>
                      </a:pPr>
                      <a:r>
                        <a:rPr lang="en" sz="1000">
                          <a:latin typeface="Ubuntu"/>
                          <a:ea typeface="Ubuntu"/>
                          <a:cs typeface="Ubuntu"/>
                          <a:sym typeface="Ubuntu"/>
                        </a:rPr>
                        <a:t>6</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Journal Processing design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Review and support of Redesign and redevelopment of this module to make it more flexible and configurable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47150">
                <a:tc>
                  <a:txBody>
                    <a:bodyPr/>
                    <a:lstStyle/>
                    <a:p>
                      <a:pPr marL="0" lvl="0" indent="0" algn="l" rtl="0">
                        <a:spcBef>
                          <a:spcPts val="0"/>
                        </a:spcBef>
                        <a:spcAft>
                          <a:spcPts val="0"/>
                        </a:spcAft>
                        <a:buNone/>
                      </a:pPr>
                      <a:r>
                        <a:rPr lang="en" sz="1000">
                          <a:latin typeface="Ubuntu"/>
                          <a:ea typeface="Ubuntu"/>
                          <a:cs typeface="Ubuntu"/>
                          <a:sym typeface="Ubuntu"/>
                        </a:rPr>
                        <a:t>7</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Go-live support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for the upcoming go-live with SBD, Bayer, RIS, RIS, Whirlpool</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47150">
                <a:tc>
                  <a:txBody>
                    <a:bodyPr/>
                    <a:lstStyle/>
                    <a:p>
                      <a:pPr marL="0" lvl="0" indent="0" algn="l" rtl="0">
                        <a:spcBef>
                          <a:spcPts val="0"/>
                        </a:spcBef>
                        <a:spcAft>
                          <a:spcPts val="0"/>
                        </a:spcAft>
                        <a:buNone/>
                      </a:pPr>
                      <a:r>
                        <a:rPr lang="en" sz="1000">
                          <a:latin typeface="Ubuntu"/>
                          <a:ea typeface="Ubuntu"/>
                          <a:cs typeface="Ubuntu"/>
                          <a:sym typeface="Ubuntu"/>
                        </a:rPr>
                        <a:t>8</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New Feature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on GenAI and Process HQ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47150">
                <a:tc>
                  <a:txBody>
                    <a:bodyPr/>
                    <a:lstStyle/>
                    <a:p>
                      <a:pPr marL="0" lvl="0" indent="0" algn="l" rtl="0">
                        <a:spcBef>
                          <a:spcPts val="0"/>
                        </a:spcBef>
                        <a:spcAft>
                          <a:spcPts val="0"/>
                        </a:spcAft>
                        <a:buNone/>
                      </a:pPr>
                      <a:r>
                        <a:rPr lang="en" sz="1000">
                          <a:latin typeface="Ubuntu"/>
                          <a:ea typeface="Ubuntu"/>
                          <a:cs typeface="Ubuntu"/>
                          <a:sym typeface="Ubuntu"/>
                        </a:rPr>
                        <a:t>9</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Upskilling of the team</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Tech sessions and ad-hoc support to the development team on advanced topics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910207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1">
          <a:extLst>
            <a:ext uri="{FF2B5EF4-FFF2-40B4-BE49-F238E27FC236}">
              <a16:creationId xmlns:a16="http://schemas.microsoft.com/office/drawing/2014/main" id="{00B1DC31-A18B-E412-D095-7DAEA863935C}"/>
            </a:ext>
          </a:extLst>
        </p:cNvPr>
        <p:cNvGrpSpPr/>
        <p:nvPr/>
      </p:nvGrpSpPr>
      <p:grpSpPr>
        <a:xfrm>
          <a:off x="0" y="0"/>
          <a:ext cx="0" cy="0"/>
          <a:chOff x="0" y="0"/>
          <a:chExt cx="0" cy="0"/>
        </a:xfrm>
      </p:grpSpPr>
      <p:sp>
        <p:nvSpPr>
          <p:cNvPr id="492" name="Google Shape;492;g1e40e23bd25_0_1147">
            <a:extLst>
              <a:ext uri="{FF2B5EF4-FFF2-40B4-BE49-F238E27FC236}">
                <a16:creationId xmlns:a16="http://schemas.microsoft.com/office/drawing/2014/main" id="{7EA7DE28-9435-F842-63F6-A68896A589F3}"/>
              </a:ext>
            </a:extLst>
          </p:cNvPr>
          <p:cNvSpPr txBox="1">
            <a:spLocks noGrp="1"/>
          </p:cNvSpPr>
          <p:nvPr>
            <p:ph type="title"/>
          </p:nvPr>
        </p:nvSpPr>
        <p:spPr>
          <a:xfrm>
            <a:off x="439800" y="294450"/>
            <a:ext cx="1862400" cy="4749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Roadmap</a:t>
            </a:r>
            <a:r>
              <a:rPr lang="en" sz="1800">
                <a:solidFill>
                  <a:srgbClr val="020A51"/>
                </a:solidFill>
                <a:latin typeface="Ubuntu"/>
                <a:ea typeface="Ubuntu"/>
                <a:cs typeface="Ubuntu"/>
                <a:sym typeface="Ubuntu"/>
              </a:rPr>
              <a:t>*</a:t>
            </a:r>
            <a:r>
              <a:rPr lang="en" sz="2600" b="1">
                <a:solidFill>
                  <a:srgbClr val="020A51"/>
                </a:solidFill>
                <a:latin typeface="Ubuntu"/>
                <a:ea typeface="Ubuntu"/>
                <a:cs typeface="Ubuntu"/>
                <a:sym typeface="Ubuntu"/>
              </a:rPr>
              <a:t> </a:t>
            </a:r>
            <a:endParaRPr sz="2600" b="1">
              <a:solidFill>
                <a:srgbClr val="020A51"/>
              </a:solidFill>
              <a:latin typeface="Ubuntu"/>
              <a:ea typeface="Ubuntu"/>
              <a:cs typeface="Ubuntu"/>
              <a:sym typeface="Ubuntu"/>
            </a:endParaRPr>
          </a:p>
        </p:txBody>
      </p:sp>
      <p:sp>
        <p:nvSpPr>
          <p:cNvPr id="493" name="Google Shape;493;g1e40e23bd25_0_1147">
            <a:extLst>
              <a:ext uri="{FF2B5EF4-FFF2-40B4-BE49-F238E27FC236}">
                <a16:creationId xmlns:a16="http://schemas.microsoft.com/office/drawing/2014/main" id="{53FD7CE6-1EEC-E25A-FA95-7DF415F87B33}"/>
              </a:ext>
            </a:extLst>
          </p:cNvPr>
          <p:cNvSpPr/>
          <p:nvPr/>
        </p:nvSpPr>
        <p:spPr>
          <a:xfrm>
            <a:off x="1563075" y="1126813"/>
            <a:ext cx="1602000" cy="253500"/>
          </a:xfrm>
          <a:prstGeom prst="homePlate">
            <a:avLst>
              <a:gd name="adj" fmla="val 39226"/>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4" name="Google Shape;494;g1e40e23bd25_0_1147">
            <a:extLst>
              <a:ext uri="{FF2B5EF4-FFF2-40B4-BE49-F238E27FC236}">
                <a16:creationId xmlns:a16="http://schemas.microsoft.com/office/drawing/2014/main" id="{67C5105D-514D-CDF5-6272-714EDABDB697}"/>
              </a:ext>
            </a:extLst>
          </p:cNvPr>
          <p:cNvSpPr/>
          <p:nvPr/>
        </p:nvSpPr>
        <p:spPr>
          <a:xfrm>
            <a:off x="3190732" y="1126797"/>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5" name="Google Shape;495;g1e40e23bd25_0_1147">
            <a:extLst>
              <a:ext uri="{FF2B5EF4-FFF2-40B4-BE49-F238E27FC236}">
                <a16:creationId xmlns:a16="http://schemas.microsoft.com/office/drawing/2014/main" id="{7B2EC0CB-C765-8B01-1C47-7B3E596932B2}"/>
              </a:ext>
            </a:extLst>
          </p:cNvPr>
          <p:cNvSpPr/>
          <p:nvPr/>
        </p:nvSpPr>
        <p:spPr>
          <a:xfrm>
            <a:off x="4614504"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6" name="Google Shape;496;g1e40e23bd25_0_1147">
            <a:extLst>
              <a:ext uri="{FF2B5EF4-FFF2-40B4-BE49-F238E27FC236}">
                <a16:creationId xmlns:a16="http://schemas.microsoft.com/office/drawing/2014/main" id="{0B78B04D-04F7-274C-360C-041E4CEC973B}"/>
              </a:ext>
            </a:extLst>
          </p:cNvPr>
          <p:cNvSpPr/>
          <p:nvPr/>
        </p:nvSpPr>
        <p:spPr>
          <a:xfrm>
            <a:off x="6038277"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7" name="Google Shape;497;g1e40e23bd25_0_1147">
            <a:extLst>
              <a:ext uri="{FF2B5EF4-FFF2-40B4-BE49-F238E27FC236}">
                <a16:creationId xmlns:a16="http://schemas.microsoft.com/office/drawing/2014/main" id="{BD804080-630C-05D6-B1EB-41BD489F0473}"/>
              </a:ext>
            </a:extLst>
          </p:cNvPr>
          <p:cNvSpPr txBox="1"/>
          <p:nvPr/>
        </p:nvSpPr>
        <p:spPr>
          <a:xfrm>
            <a:off x="3467198"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Q2</a:t>
            </a:r>
            <a:endParaRPr sz="1600" b="1" i="0" u="none" strike="noStrike" cap="none">
              <a:solidFill>
                <a:schemeClr val="lt2"/>
              </a:solidFill>
              <a:latin typeface="Arial"/>
              <a:ea typeface="Arial"/>
              <a:cs typeface="Arial"/>
              <a:sym typeface="Arial"/>
            </a:endParaRPr>
          </a:p>
        </p:txBody>
      </p:sp>
      <p:sp>
        <p:nvSpPr>
          <p:cNvPr id="498" name="Google Shape;498;g1e40e23bd25_0_1147">
            <a:extLst>
              <a:ext uri="{FF2B5EF4-FFF2-40B4-BE49-F238E27FC236}">
                <a16:creationId xmlns:a16="http://schemas.microsoft.com/office/drawing/2014/main" id="{4D685E6B-9090-2CBB-DF11-4F9B671523CD}"/>
              </a:ext>
            </a:extLst>
          </p:cNvPr>
          <p:cNvSpPr txBox="1"/>
          <p:nvPr/>
        </p:nvSpPr>
        <p:spPr>
          <a:xfrm>
            <a:off x="4890970"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Q3</a:t>
            </a:r>
            <a:endParaRPr sz="1600" b="1" i="0" u="none" strike="noStrike" cap="none">
              <a:solidFill>
                <a:schemeClr val="lt2"/>
              </a:solidFill>
              <a:latin typeface="Arial"/>
              <a:ea typeface="Arial"/>
              <a:cs typeface="Arial"/>
              <a:sym typeface="Arial"/>
            </a:endParaRPr>
          </a:p>
        </p:txBody>
      </p:sp>
      <p:sp>
        <p:nvSpPr>
          <p:cNvPr id="499" name="Google Shape;499;g1e40e23bd25_0_1147">
            <a:extLst>
              <a:ext uri="{FF2B5EF4-FFF2-40B4-BE49-F238E27FC236}">
                <a16:creationId xmlns:a16="http://schemas.microsoft.com/office/drawing/2014/main" id="{DDB5ACA9-6929-2D44-AC6A-F035011568DF}"/>
              </a:ext>
            </a:extLst>
          </p:cNvPr>
          <p:cNvSpPr/>
          <p:nvPr/>
        </p:nvSpPr>
        <p:spPr>
          <a:xfrm>
            <a:off x="2733273"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Mar</a:t>
            </a:r>
            <a:endParaRPr sz="800" b="0" i="1" u="none" strike="noStrike" cap="none">
              <a:solidFill>
                <a:schemeClr val="lt2"/>
              </a:solidFill>
              <a:latin typeface="Arial"/>
              <a:ea typeface="Arial"/>
              <a:cs typeface="Arial"/>
              <a:sym typeface="Arial"/>
            </a:endParaRPr>
          </a:p>
        </p:txBody>
      </p:sp>
      <p:sp>
        <p:nvSpPr>
          <p:cNvPr id="500" name="Google Shape;500;g1e40e23bd25_0_1147">
            <a:extLst>
              <a:ext uri="{FF2B5EF4-FFF2-40B4-BE49-F238E27FC236}">
                <a16:creationId xmlns:a16="http://schemas.microsoft.com/office/drawing/2014/main" id="{BB782FBB-F5E8-F157-62EC-D46DC78CD63E}"/>
              </a:ext>
            </a:extLst>
          </p:cNvPr>
          <p:cNvSpPr/>
          <p:nvPr/>
        </p:nvSpPr>
        <p:spPr>
          <a:xfrm>
            <a:off x="4217246"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Jun</a:t>
            </a:r>
            <a:endParaRPr sz="800" b="0" i="1" u="none" strike="noStrike" cap="none">
              <a:solidFill>
                <a:schemeClr val="lt2"/>
              </a:solidFill>
              <a:latin typeface="Arial"/>
              <a:ea typeface="Arial"/>
              <a:cs typeface="Arial"/>
              <a:sym typeface="Arial"/>
            </a:endParaRPr>
          </a:p>
        </p:txBody>
      </p:sp>
      <p:sp>
        <p:nvSpPr>
          <p:cNvPr id="501" name="Google Shape;501;g1e40e23bd25_0_1147">
            <a:extLst>
              <a:ext uri="{FF2B5EF4-FFF2-40B4-BE49-F238E27FC236}">
                <a16:creationId xmlns:a16="http://schemas.microsoft.com/office/drawing/2014/main" id="{6BE1AA6F-BDA6-D1AF-09C0-49EBE06D987D}"/>
              </a:ext>
            </a:extLst>
          </p:cNvPr>
          <p:cNvSpPr/>
          <p:nvPr/>
        </p:nvSpPr>
        <p:spPr>
          <a:xfrm>
            <a:off x="5632544"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Sep</a:t>
            </a:r>
            <a:endParaRPr sz="800" b="0" i="1" u="none" strike="noStrike" cap="none">
              <a:solidFill>
                <a:schemeClr val="lt2"/>
              </a:solidFill>
              <a:latin typeface="Arial"/>
              <a:ea typeface="Arial"/>
              <a:cs typeface="Arial"/>
              <a:sym typeface="Arial"/>
            </a:endParaRPr>
          </a:p>
        </p:txBody>
      </p:sp>
      <p:sp>
        <p:nvSpPr>
          <p:cNvPr id="502" name="Google Shape;502;g1e40e23bd25_0_1147">
            <a:extLst>
              <a:ext uri="{FF2B5EF4-FFF2-40B4-BE49-F238E27FC236}">
                <a16:creationId xmlns:a16="http://schemas.microsoft.com/office/drawing/2014/main" id="{B0D9352A-37BE-C638-386B-0A306E2BA57E}"/>
              </a:ext>
            </a:extLst>
          </p:cNvPr>
          <p:cNvSpPr/>
          <p:nvPr/>
        </p:nvSpPr>
        <p:spPr>
          <a:xfrm>
            <a:off x="6008969"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Oct</a:t>
            </a:r>
            <a:endParaRPr sz="800" b="0" i="1" u="none" strike="noStrike" cap="none">
              <a:solidFill>
                <a:schemeClr val="lt2"/>
              </a:solidFill>
              <a:latin typeface="Arial"/>
              <a:ea typeface="Arial"/>
              <a:cs typeface="Arial"/>
              <a:sym typeface="Arial"/>
            </a:endParaRPr>
          </a:p>
        </p:txBody>
      </p:sp>
      <p:sp>
        <p:nvSpPr>
          <p:cNvPr id="503" name="Google Shape;503;g1e40e23bd25_0_1147">
            <a:extLst>
              <a:ext uri="{FF2B5EF4-FFF2-40B4-BE49-F238E27FC236}">
                <a16:creationId xmlns:a16="http://schemas.microsoft.com/office/drawing/2014/main" id="{F54507DB-8011-8315-3B72-6B63CCFF6FEB}"/>
              </a:ext>
            </a:extLst>
          </p:cNvPr>
          <p:cNvSpPr txBox="1"/>
          <p:nvPr/>
        </p:nvSpPr>
        <p:spPr>
          <a:xfrm>
            <a:off x="1954233" y="1115550"/>
            <a:ext cx="870900" cy="27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a:t>
            </a:r>
            <a:r>
              <a:rPr lang="en" sz="900" b="1" i="0" u="none" strike="noStrike" cap="none">
                <a:solidFill>
                  <a:schemeClr val="lt2"/>
                </a:solidFill>
                <a:latin typeface="Lato"/>
                <a:ea typeface="Lato"/>
                <a:cs typeface="Lato"/>
                <a:sym typeface="Lato"/>
              </a:rPr>
              <a:t>Y 2025 Q</a:t>
            </a:r>
            <a:r>
              <a:rPr lang="en" sz="900" b="1">
                <a:solidFill>
                  <a:schemeClr val="lt2"/>
                </a:solidFill>
                <a:latin typeface="Lato"/>
                <a:ea typeface="Lato"/>
                <a:cs typeface="Lato"/>
                <a:sym typeface="Lato"/>
              </a:rPr>
              <a:t>1</a:t>
            </a:r>
            <a:endParaRPr sz="1600" b="1" i="0" u="none" strike="noStrike" cap="none">
              <a:solidFill>
                <a:schemeClr val="lt2"/>
              </a:solidFill>
              <a:latin typeface="Arial"/>
              <a:ea typeface="Arial"/>
              <a:cs typeface="Arial"/>
              <a:sym typeface="Arial"/>
            </a:endParaRPr>
          </a:p>
        </p:txBody>
      </p:sp>
      <p:sp>
        <p:nvSpPr>
          <p:cNvPr id="504" name="Google Shape;504;g1e40e23bd25_0_1147">
            <a:extLst>
              <a:ext uri="{FF2B5EF4-FFF2-40B4-BE49-F238E27FC236}">
                <a16:creationId xmlns:a16="http://schemas.microsoft.com/office/drawing/2014/main" id="{74B89999-97CB-CE00-5F3D-1E63754A9C40}"/>
              </a:ext>
            </a:extLst>
          </p:cNvPr>
          <p:cNvSpPr txBox="1"/>
          <p:nvPr/>
        </p:nvSpPr>
        <p:spPr>
          <a:xfrm>
            <a:off x="6261756" y="1115566"/>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Q4</a:t>
            </a:r>
            <a:endParaRPr sz="1600" b="1" i="0" u="none" strike="noStrike" cap="none">
              <a:solidFill>
                <a:schemeClr val="lt2"/>
              </a:solidFill>
              <a:latin typeface="Arial"/>
              <a:ea typeface="Arial"/>
              <a:cs typeface="Arial"/>
              <a:sym typeface="Arial"/>
            </a:endParaRPr>
          </a:p>
        </p:txBody>
      </p:sp>
      <p:sp>
        <p:nvSpPr>
          <p:cNvPr id="505" name="Google Shape;505;g1e40e23bd25_0_1147">
            <a:extLst>
              <a:ext uri="{FF2B5EF4-FFF2-40B4-BE49-F238E27FC236}">
                <a16:creationId xmlns:a16="http://schemas.microsoft.com/office/drawing/2014/main" id="{F18C63E6-27C0-BD7A-FFF1-16FE5A284889}"/>
              </a:ext>
            </a:extLst>
          </p:cNvPr>
          <p:cNvSpPr/>
          <p:nvPr/>
        </p:nvSpPr>
        <p:spPr>
          <a:xfrm>
            <a:off x="1571825"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Jan</a:t>
            </a:r>
            <a:endParaRPr sz="800" b="0" i="1" u="none" strike="noStrike" cap="none">
              <a:solidFill>
                <a:schemeClr val="lt2"/>
              </a:solidFill>
              <a:latin typeface="Arial"/>
              <a:ea typeface="Arial"/>
              <a:cs typeface="Arial"/>
              <a:sym typeface="Arial"/>
            </a:endParaRPr>
          </a:p>
        </p:txBody>
      </p:sp>
      <p:sp>
        <p:nvSpPr>
          <p:cNvPr id="506" name="Google Shape;506;g1e40e23bd25_0_1147">
            <a:extLst>
              <a:ext uri="{FF2B5EF4-FFF2-40B4-BE49-F238E27FC236}">
                <a16:creationId xmlns:a16="http://schemas.microsoft.com/office/drawing/2014/main" id="{5A91E61A-AC1B-22D8-B1E9-BCF019A6B629}"/>
              </a:ext>
            </a:extLst>
          </p:cNvPr>
          <p:cNvSpPr/>
          <p:nvPr/>
        </p:nvSpPr>
        <p:spPr>
          <a:xfrm>
            <a:off x="3190723"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Apr</a:t>
            </a:r>
            <a:endParaRPr sz="800" b="0" i="1" u="none" strike="noStrike" cap="none">
              <a:solidFill>
                <a:schemeClr val="lt2"/>
              </a:solidFill>
              <a:latin typeface="Arial"/>
              <a:ea typeface="Arial"/>
              <a:cs typeface="Arial"/>
              <a:sym typeface="Arial"/>
            </a:endParaRPr>
          </a:p>
        </p:txBody>
      </p:sp>
      <p:sp>
        <p:nvSpPr>
          <p:cNvPr id="507" name="Google Shape;507;g1e40e23bd25_0_1147">
            <a:extLst>
              <a:ext uri="{FF2B5EF4-FFF2-40B4-BE49-F238E27FC236}">
                <a16:creationId xmlns:a16="http://schemas.microsoft.com/office/drawing/2014/main" id="{F4484E8F-C230-C5C1-0D17-EDC1932B28E2}"/>
              </a:ext>
            </a:extLst>
          </p:cNvPr>
          <p:cNvSpPr/>
          <p:nvPr/>
        </p:nvSpPr>
        <p:spPr>
          <a:xfrm>
            <a:off x="4614496" y="1185501"/>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Jul</a:t>
            </a:r>
            <a:endParaRPr sz="800" b="0" i="1" u="none" strike="noStrike" cap="none">
              <a:solidFill>
                <a:schemeClr val="lt2"/>
              </a:solidFill>
              <a:latin typeface="Arial"/>
              <a:ea typeface="Arial"/>
              <a:cs typeface="Arial"/>
              <a:sym typeface="Arial"/>
            </a:endParaRPr>
          </a:p>
        </p:txBody>
      </p:sp>
      <p:sp>
        <p:nvSpPr>
          <p:cNvPr id="508" name="Google Shape;508;g1e40e23bd25_0_1147">
            <a:extLst>
              <a:ext uri="{FF2B5EF4-FFF2-40B4-BE49-F238E27FC236}">
                <a16:creationId xmlns:a16="http://schemas.microsoft.com/office/drawing/2014/main" id="{8BEEDA00-AA11-77EE-3CCA-4332821900B1}"/>
              </a:ext>
            </a:extLst>
          </p:cNvPr>
          <p:cNvSpPr/>
          <p:nvPr/>
        </p:nvSpPr>
        <p:spPr>
          <a:xfrm>
            <a:off x="7015918"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Dec</a:t>
            </a:r>
            <a:endParaRPr sz="800" b="0" i="1" u="none" strike="noStrike" cap="none">
              <a:solidFill>
                <a:schemeClr val="lt2"/>
              </a:solidFill>
              <a:latin typeface="Arial"/>
              <a:ea typeface="Arial"/>
              <a:cs typeface="Arial"/>
              <a:sym typeface="Arial"/>
            </a:endParaRPr>
          </a:p>
        </p:txBody>
      </p:sp>
      <p:sp>
        <p:nvSpPr>
          <p:cNvPr id="509" name="Google Shape;509;g1e40e23bd25_0_1147">
            <a:extLst>
              <a:ext uri="{FF2B5EF4-FFF2-40B4-BE49-F238E27FC236}">
                <a16:creationId xmlns:a16="http://schemas.microsoft.com/office/drawing/2014/main" id="{6244C0E3-2DE6-15B1-DA66-CBFC11B22333}"/>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36</a:t>
            </a:fld>
            <a:endParaRPr/>
          </a:p>
        </p:txBody>
      </p:sp>
      <p:pic>
        <p:nvPicPr>
          <p:cNvPr id="510" name="Google Shape;510;g1e40e23bd25_0_1147">
            <a:extLst>
              <a:ext uri="{FF2B5EF4-FFF2-40B4-BE49-F238E27FC236}">
                <a16:creationId xmlns:a16="http://schemas.microsoft.com/office/drawing/2014/main" id="{A192B83A-1A4B-0362-11D7-521BB6F88ECA}"/>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511" name="Google Shape;511;g1e40e23bd25_0_1147">
            <a:extLst>
              <a:ext uri="{FF2B5EF4-FFF2-40B4-BE49-F238E27FC236}">
                <a16:creationId xmlns:a16="http://schemas.microsoft.com/office/drawing/2014/main" id="{0BA11106-EABD-EFB9-6AE5-B931DEFD4660}"/>
              </a:ext>
            </a:extLst>
          </p:cNvPr>
          <p:cNvSpPr/>
          <p:nvPr/>
        </p:nvSpPr>
        <p:spPr>
          <a:xfrm>
            <a:off x="1563075" y="1626725"/>
            <a:ext cx="16869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2" name="Google Shape;512;g1e40e23bd25_0_1147">
            <a:extLst>
              <a:ext uri="{FF2B5EF4-FFF2-40B4-BE49-F238E27FC236}">
                <a16:creationId xmlns:a16="http://schemas.microsoft.com/office/drawing/2014/main" id="{6F32C5B9-C4CB-6E3D-8B91-FD39442BBDA0}"/>
              </a:ext>
            </a:extLst>
          </p:cNvPr>
          <p:cNvSpPr/>
          <p:nvPr/>
        </p:nvSpPr>
        <p:spPr>
          <a:xfrm>
            <a:off x="3190727" y="1626700"/>
            <a:ext cx="6114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3" name="Google Shape;513;g1e40e23bd25_0_1147">
            <a:extLst>
              <a:ext uri="{FF2B5EF4-FFF2-40B4-BE49-F238E27FC236}">
                <a16:creationId xmlns:a16="http://schemas.microsoft.com/office/drawing/2014/main" id="{E6CDD871-69CF-32B9-0564-628FC5AD83FF}"/>
              </a:ext>
            </a:extLst>
          </p:cNvPr>
          <p:cNvSpPr/>
          <p:nvPr/>
        </p:nvSpPr>
        <p:spPr>
          <a:xfrm>
            <a:off x="3751750" y="1626725"/>
            <a:ext cx="501900" cy="253500"/>
          </a:xfrm>
          <a:prstGeom prst="chevron">
            <a:avLst>
              <a:gd name="adj" fmla="val 42212"/>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4" name="Google Shape;514;g1e40e23bd25_0_1147">
            <a:extLst>
              <a:ext uri="{FF2B5EF4-FFF2-40B4-BE49-F238E27FC236}">
                <a16:creationId xmlns:a16="http://schemas.microsoft.com/office/drawing/2014/main" id="{C5331C44-E594-B9F2-E828-BEB7F74EB4F1}"/>
              </a:ext>
            </a:extLst>
          </p:cNvPr>
          <p:cNvSpPr/>
          <p:nvPr/>
        </p:nvSpPr>
        <p:spPr>
          <a:xfrm>
            <a:off x="4217250" y="1626725"/>
            <a:ext cx="399600" cy="253500"/>
          </a:xfrm>
          <a:prstGeom prst="chevron">
            <a:avLst>
              <a:gd name="adj" fmla="val 42212"/>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5" name="Google Shape;515;g1e40e23bd25_0_1147">
            <a:extLst>
              <a:ext uri="{FF2B5EF4-FFF2-40B4-BE49-F238E27FC236}">
                <a16:creationId xmlns:a16="http://schemas.microsoft.com/office/drawing/2014/main" id="{1BDAE8EA-BAF5-F482-585C-D62F2D39F51B}"/>
              </a:ext>
            </a:extLst>
          </p:cNvPr>
          <p:cNvSpPr txBox="1"/>
          <p:nvPr/>
        </p:nvSpPr>
        <p:spPr>
          <a:xfrm>
            <a:off x="1607897" y="1616550"/>
            <a:ext cx="1217700" cy="27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900" b="1">
                <a:solidFill>
                  <a:schemeClr val="dk1"/>
                </a:solidFill>
                <a:latin typeface="Lato"/>
                <a:ea typeface="Lato"/>
                <a:cs typeface="Lato"/>
                <a:sym typeface="Lato"/>
              </a:rPr>
              <a:t>Development</a:t>
            </a:r>
            <a:endParaRPr sz="1600" b="1" i="0" u="none" strike="noStrike" cap="none">
              <a:solidFill>
                <a:schemeClr val="dk1"/>
              </a:solidFill>
              <a:latin typeface="Arial"/>
              <a:ea typeface="Arial"/>
              <a:cs typeface="Arial"/>
              <a:sym typeface="Arial"/>
            </a:endParaRPr>
          </a:p>
        </p:txBody>
      </p:sp>
      <p:sp>
        <p:nvSpPr>
          <p:cNvPr id="516" name="Google Shape;516;g1e40e23bd25_0_1147">
            <a:extLst>
              <a:ext uri="{FF2B5EF4-FFF2-40B4-BE49-F238E27FC236}">
                <a16:creationId xmlns:a16="http://schemas.microsoft.com/office/drawing/2014/main" id="{F1D66524-2B44-EE3F-EA23-9F171F5841DB}"/>
              </a:ext>
            </a:extLst>
          </p:cNvPr>
          <p:cNvSpPr/>
          <p:nvPr/>
        </p:nvSpPr>
        <p:spPr>
          <a:xfrm>
            <a:off x="2153475" y="2548325"/>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SBD</a:t>
            </a:r>
            <a:endParaRPr sz="900" i="0" u="none" strike="noStrike" cap="none">
              <a:solidFill>
                <a:srgbClr val="000000"/>
              </a:solidFill>
              <a:latin typeface="Lato"/>
              <a:ea typeface="Lato"/>
              <a:cs typeface="Lato"/>
              <a:sym typeface="Lato"/>
            </a:endParaRPr>
          </a:p>
        </p:txBody>
      </p:sp>
      <p:sp>
        <p:nvSpPr>
          <p:cNvPr id="517" name="Google Shape;517;g1e40e23bd25_0_1147">
            <a:extLst>
              <a:ext uri="{FF2B5EF4-FFF2-40B4-BE49-F238E27FC236}">
                <a16:creationId xmlns:a16="http://schemas.microsoft.com/office/drawing/2014/main" id="{105A5702-EE59-F921-E1E9-5ABEA93A534F}"/>
              </a:ext>
            </a:extLst>
          </p:cNvPr>
          <p:cNvSpPr/>
          <p:nvPr/>
        </p:nvSpPr>
        <p:spPr>
          <a:xfrm>
            <a:off x="3577072" y="2548325"/>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FIS</a:t>
            </a:r>
            <a:endParaRPr sz="900" i="0" u="none" strike="noStrike" cap="none">
              <a:solidFill>
                <a:srgbClr val="000000"/>
              </a:solidFill>
              <a:latin typeface="Lato"/>
              <a:ea typeface="Lato"/>
              <a:cs typeface="Lato"/>
              <a:sym typeface="Lato"/>
            </a:endParaRPr>
          </a:p>
        </p:txBody>
      </p:sp>
      <p:sp>
        <p:nvSpPr>
          <p:cNvPr id="518" name="Google Shape;518;g1e40e23bd25_0_1147">
            <a:extLst>
              <a:ext uri="{FF2B5EF4-FFF2-40B4-BE49-F238E27FC236}">
                <a16:creationId xmlns:a16="http://schemas.microsoft.com/office/drawing/2014/main" id="{2BA133F2-F91E-09DE-F4FC-C7359D187E2D}"/>
              </a:ext>
            </a:extLst>
          </p:cNvPr>
          <p:cNvSpPr/>
          <p:nvPr/>
        </p:nvSpPr>
        <p:spPr>
          <a:xfrm>
            <a:off x="1563075" y="2181375"/>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R2R Deployments</a:t>
            </a:r>
            <a:endParaRPr sz="1500" b="0" i="0" u="none" strike="noStrike" cap="none">
              <a:solidFill>
                <a:srgbClr val="000000"/>
              </a:solidFill>
              <a:latin typeface="Arial"/>
              <a:ea typeface="Arial"/>
              <a:cs typeface="Arial"/>
              <a:sym typeface="Arial"/>
            </a:endParaRPr>
          </a:p>
        </p:txBody>
      </p:sp>
      <p:sp>
        <p:nvSpPr>
          <p:cNvPr id="519" name="Google Shape;519;g1e40e23bd25_0_1147">
            <a:extLst>
              <a:ext uri="{FF2B5EF4-FFF2-40B4-BE49-F238E27FC236}">
                <a16:creationId xmlns:a16="http://schemas.microsoft.com/office/drawing/2014/main" id="{2FACE28C-6DA1-3A12-825F-7C4680188028}"/>
              </a:ext>
            </a:extLst>
          </p:cNvPr>
          <p:cNvSpPr/>
          <p:nvPr/>
        </p:nvSpPr>
        <p:spPr>
          <a:xfrm>
            <a:off x="33522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0" name="Google Shape;520;g1e40e23bd25_0_1147">
            <a:extLst>
              <a:ext uri="{FF2B5EF4-FFF2-40B4-BE49-F238E27FC236}">
                <a16:creationId xmlns:a16="http://schemas.microsoft.com/office/drawing/2014/main" id="{70089B73-BBE3-C06F-63E8-E4D3EB3759A1}"/>
              </a:ext>
            </a:extLst>
          </p:cNvPr>
          <p:cNvSpPr/>
          <p:nvPr/>
        </p:nvSpPr>
        <p:spPr>
          <a:xfrm>
            <a:off x="44461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1" name="Google Shape;521;g1e40e23bd25_0_1147">
            <a:extLst>
              <a:ext uri="{FF2B5EF4-FFF2-40B4-BE49-F238E27FC236}">
                <a16:creationId xmlns:a16="http://schemas.microsoft.com/office/drawing/2014/main" id="{DA60C069-8437-DDD4-A549-9E06A459B150}"/>
              </a:ext>
            </a:extLst>
          </p:cNvPr>
          <p:cNvSpPr/>
          <p:nvPr/>
        </p:nvSpPr>
        <p:spPr>
          <a:xfrm>
            <a:off x="2630463" y="3537013"/>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Bayer</a:t>
            </a:r>
            <a:endParaRPr sz="900" i="0" u="none" strike="noStrike" cap="none">
              <a:solidFill>
                <a:srgbClr val="000000"/>
              </a:solidFill>
              <a:latin typeface="Lato"/>
              <a:ea typeface="Lato"/>
              <a:cs typeface="Lato"/>
              <a:sym typeface="Lato"/>
            </a:endParaRPr>
          </a:p>
        </p:txBody>
      </p:sp>
      <p:sp>
        <p:nvSpPr>
          <p:cNvPr id="522" name="Google Shape;522;g1e40e23bd25_0_1147">
            <a:extLst>
              <a:ext uri="{FF2B5EF4-FFF2-40B4-BE49-F238E27FC236}">
                <a16:creationId xmlns:a16="http://schemas.microsoft.com/office/drawing/2014/main" id="{4DBFA172-9DDA-FAA5-3FCB-D5F2FB634778}"/>
              </a:ext>
            </a:extLst>
          </p:cNvPr>
          <p:cNvSpPr/>
          <p:nvPr/>
        </p:nvSpPr>
        <p:spPr>
          <a:xfrm>
            <a:off x="4054059" y="3537013"/>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800">
                <a:latin typeface="Lato"/>
                <a:ea typeface="Lato"/>
                <a:cs typeface="Lato"/>
                <a:sym typeface="Lato"/>
              </a:rPr>
              <a:t>Whirlpool</a:t>
            </a:r>
            <a:endParaRPr sz="800" i="0" u="none" strike="noStrike" cap="none">
              <a:solidFill>
                <a:srgbClr val="000000"/>
              </a:solidFill>
              <a:latin typeface="Lato"/>
              <a:ea typeface="Lato"/>
              <a:cs typeface="Lato"/>
              <a:sym typeface="Lato"/>
            </a:endParaRPr>
          </a:p>
        </p:txBody>
      </p:sp>
      <p:sp>
        <p:nvSpPr>
          <p:cNvPr id="523" name="Google Shape;523;g1e40e23bd25_0_1147">
            <a:extLst>
              <a:ext uri="{FF2B5EF4-FFF2-40B4-BE49-F238E27FC236}">
                <a16:creationId xmlns:a16="http://schemas.microsoft.com/office/drawing/2014/main" id="{DC24B506-9CBF-C249-4A47-2C27891DC786}"/>
              </a:ext>
            </a:extLst>
          </p:cNvPr>
          <p:cNvSpPr/>
          <p:nvPr/>
        </p:nvSpPr>
        <p:spPr>
          <a:xfrm>
            <a:off x="1563075" y="3170063"/>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O2C  Deployments</a:t>
            </a:r>
            <a:endParaRPr sz="1500" b="0" i="0" u="none" strike="noStrike" cap="none">
              <a:solidFill>
                <a:srgbClr val="000000"/>
              </a:solidFill>
              <a:latin typeface="Arial"/>
              <a:ea typeface="Arial"/>
              <a:cs typeface="Arial"/>
              <a:sym typeface="Arial"/>
            </a:endParaRPr>
          </a:p>
        </p:txBody>
      </p:sp>
      <p:sp>
        <p:nvSpPr>
          <p:cNvPr id="524" name="Google Shape;524;g1e40e23bd25_0_1147">
            <a:extLst>
              <a:ext uri="{FF2B5EF4-FFF2-40B4-BE49-F238E27FC236}">
                <a16:creationId xmlns:a16="http://schemas.microsoft.com/office/drawing/2014/main" id="{55896C9A-2F34-85B9-B1FA-97C79BE03BF4}"/>
              </a:ext>
            </a:extLst>
          </p:cNvPr>
          <p:cNvSpPr/>
          <p:nvPr/>
        </p:nvSpPr>
        <p:spPr>
          <a:xfrm>
            <a:off x="38292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5" name="Google Shape;525;g1e40e23bd25_0_1147">
            <a:extLst>
              <a:ext uri="{FF2B5EF4-FFF2-40B4-BE49-F238E27FC236}">
                <a16:creationId xmlns:a16="http://schemas.microsoft.com/office/drawing/2014/main" id="{692A3B3D-FD24-C968-1321-C0AB9252F35B}"/>
              </a:ext>
            </a:extLst>
          </p:cNvPr>
          <p:cNvSpPr/>
          <p:nvPr/>
        </p:nvSpPr>
        <p:spPr>
          <a:xfrm>
            <a:off x="49231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6" name="Google Shape;526;g1e40e23bd25_0_1147">
            <a:extLst>
              <a:ext uri="{FF2B5EF4-FFF2-40B4-BE49-F238E27FC236}">
                <a16:creationId xmlns:a16="http://schemas.microsoft.com/office/drawing/2014/main" id="{1508DA73-7E1E-4CDB-C2D7-206BA5F76C95}"/>
              </a:ext>
            </a:extLst>
          </p:cNvPr>
          <p:cNvSpPr txBox="1"/>
          <p:nvPr/>
        </p:nvSpPr>
        <p:spPr>
          <a:xfrm>
            <a:off x="1348750" y="4234975"/>
            <a:ext cx="6546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Tahoma"/>
                <a:ea typeface="Tahoma"/>
                <a:cs typeface="Tahoma"/>
                <a:sym typeface="Tahoma"/>
              </a:rPr>
              <a:t>*</a:t>
            </a:r>
            <a:r>
              <a:rPr lang="en" sz="1200">
                <a:solidFill>
                  <a:schemeClr val="dk1"/>
                </a:solidFill>
                <a:latin typeface="Tahoma"/>
                <a:ea typeface="Tahoma"/>
                <a:cs typeface="Tahoma"/>
                <a:sym typeface="Tahoma"/>
              </a:rPr>
              <a:t> Above timelines are tentative at this point; will be refined as we proceed with the program.  </a:t>
            </a:r>
            <a:endParaRPr sz="1200">
              <a:solidFill>
                <a:schemeClr val="dk1"/>
              </a:solidFill>
              <a:latin typeface="Tahoma"/>
              <a:ea typeface="Tahoma"/>
              <a:cs typeface="Tahoma"/>
              <a:sym typeface="Tahoma"/>
            </a:endParaRPr>
          </a:p>
        </p:txBody>
      </p:sp>
    </p:spTree>
    <p:extLst>
      <p:ext uri="{BB962C8B-B14F-4D97-AF65-F5344CB8AC3E}">
        <p14:creationId xmlns:p14="http://schemas.microsoft.com/office/powerpoint/2010/main" val="334754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0">
          <a:extLst>
            <a:ext uri="{FF2B5EF4-FFF2-40B4-BE49-F238E27FC236}">
              <a16:creationId xmlns:a16="http://schemas.microsoft.com/office/drawing/2014/main" id="{4CF188CB-D59D-1F37-76ED-C14371C1681B}"/>
            </a:ext>
          </a:extLst>
        </p:cNvPr>
        <p:cNvGrpSpPr/>
        <p:nvPr/>
      </p:nvGrpSpPr>
      <p:grpSpPr>
        <a:xfrm>
          <a:off x="0" y="0"/>
          <a:ext cx="0" cy="0"/>
          <a:chOff x="0" y="0"/>
          <a:chExt cx="0" cy="0"/>
        </a:xfrm>
      </p:grpSpPr>
      <p:sp>
        <p:nvSpPr>
          <p:cNvPr id="531" name="Google Shape;531;g289fdb9218f_2_3">
            <a:extLst>
              <a:ext uri="{FF2B5EF4-FFF2-40B4-BE49-F238E27FC236}">
                <a16:creationId xmlns:a16="http://schemas.microsoft.com/office/drawing/2014/main" id="{65AED8C5-8327-EBB6-DA7E-E4EA9E1C463D}"/>
              </a:ext>
            </a:extLst>
          </p:cNvPr>
          <p:cNvSpPr txBox="1">
            <a:spLocks noGrp="1"/>
          </p:cNvSpPr>
          <p:nvPr>
            <p:ph type="title"/>
          </p:nvPr>
        </p:nvSpPr>
        <p:spPr>
          <a:xfrm>
            <a:off x="3552100" y="1970400"/>
            <a:ext cx="3839400" cy="2476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556"/>
              <a:buNone/>
            </a:pPr>
            <a:r>
              <a:rPr lang="en" b="1"/>
              <a:t>Action Items and Next Steps </a:t>
            </a:r>
            <a:endParaRPr sz="1400" b="1"/>
          </a:p>
        </p:txBody>
      </p:sp>
      <p:pic>
        <p:nvPicPr>
          <p:cNvPr id="532" name="Google Shape;532;g289fdb9218f_2_3">
            <a:extLst>
              <a:ext uri="{FF2B5EF4-FFF2-40B4-BE49-F238E27FC236}">
                <a16:creationId xmlns:a16="http://schemas.microsoft.com/office/drawing/2014/main" id="{7544B92E-4BE0-D533-6840-F5201F5A24D4}"/>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3253681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AB78CD50-6A9E-EA27-4AB0-2B540ED6AAE8}"/>
            </a:ext>
          </a:extLst>
        </p:cNvPr>
        <p:cNvGrpSpPr/>
        <p:nvPr/>
      </p:nvGrpSpPr>
      <p:grpSpPr>
        <a:xfrm>
          <a:off x="0" y="0"/>
          <a:ext cx="0" cy="0"/>
          <a:chOff x="0" y="0"/>
          <a:chExt cx="0" cy="0"/>
        </a:xfrm>
      </p:grpSpPr>
      <p:sp>
        <p:nvSpPr>
          <p:cNvPr id="537" name="Google Shape;537;g32c08df7a2f_0_776">
            <a:extLst>
              <a:ext uri="{FF2B5EF4-FFF2-40B4-BE49-F238E27FC236}">
                <a16:creationId xmlns:a16="http://schemas.microsoft.com/office/drawing/2014/main" id="{5AA35452-C78B-4BFB-1D87-66DA8C509B86}"/>
              </a:ext>
            </a:extLst>
          </p:cNvPr>
          <p:cNvSpPr txBox="1">
            <a:spLocks noGrp="1"/>
          </p:cNvSpPr>
          <p:nvPr>
            <p:ph type="title"/>
          </p:nvPr>
        </p:nvSpPr>
        <p:spPr>
          <a:xfrm>
            <a:off x="424225" y="395025"/>
            <a:ext cx="5268000" cy="4749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Next Steps</a:t>
            </a:r>
            <a:endParaRPr sz="2600" b="1">
              <a:solidFill>
                <a:srgbClr val="020A51"/>
              </a:solidFill>
              <a:latin typeface="Ubuntu"/>
              <a:ea typeface="Ubuntu"/>
              <a:cs typeface="Ubuntu"/>
              <a:sym typeface="Ubuntu"/>
            </a:endParaRPr>
          </a:p>
        </p:txBody>
      </p:sp>
      <p:sp>
        <p:nvSpPr>
          <p:cNvPr id="538" name="Google Shape;538;g32c08df7a2f_0_776">
            <a:extLst>
              <a:ext uri="{FF2B5EF4-FFF2-40B4-BE49-F238E27FC236}">
                <a16:creationId xmlns:a16="http://schemas.microsoft.com/office/drawing/2014/main" id="{99B2E57C-C42F-9628-5195-F4E668444134}"/>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38</a:t>
            </a:fld>
            <a:endParaRPr/>
          </a:p>
        </p:txBody>
      </p:sp>
      <p:pic>
        <p:nvPicPr>
          <p:cNvPr id="539" name="Google Shape;539;g32c08df7a2f_0_776">
            <a:extLst>
              <a:ext uri="{FF2B5EF4-FFF2-40B4-BE49-F238E27FC236}">
                <a16:creationId xmlns:a16="http://schemas.microsoft.com/office/drawing/2014/main" id="{CDECBCCF-1294-E7B8-C520-130320A95F7C}"/>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graphicFrame>
        <p:nvGraphicFramePr>
          <p:cNvPr id="540" name="Google Shape;540;g32c08df7a2f_0_776">
            <a:extLst>
              <a:ext uri="{FF2B5EF4-FFF2-40B4-BE49-F238E27FC236}">
                <a16:creationId xmlns:a16="http://schemas.microsoft.com/office/drawing/2014/main" id="{4651916D-6361-70B6-138C-04CCBBD91EB8}"/>
              </a:ext>
            </a:extLst>
          </p:cNvPr>
          <p:cNvGraphicFramePr/>
          <p:nvPr/>
        </p:nvGraphicFramePr>
        <p:xfrm>
          <a:off x="429150" y="1108538"/>
          <a:ext cx="3000000" cy="3000000"/>
        </p:xfrm>
        <a:graphic>
          <a:graphicData uri="http://schemas.openxmlformats.org/drawingml/2006/table">
            <a:tbl>
              <a:tblPr bandRow="1">
                <a:noFill/>
                <a:tableStyleId>{5342E76C-094B-419B-B42E-AED802BB35B9}</a:tableStyleId>
              </a:tblPr>
              <a:tblGrid>
                <a:gridCol w="609575">
                  <a:extLst>
                    <a:ext uri="{9D8B030D-6E8A-4147-A177-3AD203B41FA5}">
                      <a16:colId xmlns:a16="http://schemas.microsoft.com/office/drawing/2014/main" val="20000"/>
                    </a:ext>
                  </a:extLst>
                </a:gridCol>
                <a:gridCol w="3760025">
                  <a:extLst>
                    <a:ext uri="{9D8B030D-6E8A-4147-A177-3AD203B41FA5}">
                      <a16:colId xmlns:a16="http://schemas.microsoft.com/office/drawing/2014/main" val="20001"/>
                    </a:ext>
                  </a:extLst>
                </a:gridCol>
                <a:gridCol w="2368875">
                  <a:extLst>
                    <a:ext uri="{9D8B030D-6E8A-4147-A177-3AD203B41FA5}">
                      <a16:colId xmlns:a16="http://schemas.microsoft.com/office/drawing/2014/main" val="20002"/>
                    </a:ext>
                  </a:extLst>
                </a:gridCol>
                <a:gridCol w="1329550">
                  <a:extLst>
                    <a:ext uri="{9D8B030D-6E8A-4147-A177-3AD203B41FA5}">
                      <a16:colId xmlns:a16="http://schemas.microsoft.com/office/drawing/2014/main" val="20003"/>
                    </a:ext>
                  </a:extLst>
                </a:gridCol>
              </a:tblGrid>
              <a:tr h="438625">
                <a:tc>
                  <a:txBody>
                    <a:bodyPr/>
                    <a:lstStyle/>
                    <a:p>
                      <a:pPr marL="0" marR="0" lvl="0" indent="0" algn="ctr"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Item</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Owner</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Target Date</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0"/>
                  </a:ext>
                </a:extLst>
              </a:tr>
              <a:tr h="402025">
                <a:tc>
                  <a:txBody>
                    <a:bodyPr/>
                    <a:lstStyle/>
                    <a:p>
                      <a:pPr marL="0" lvl="0" indent="0" algn="l" rtl="0">
                        <a:spcBef>
                          <a:spcPts val="0"/>
                        </a:spcBef>
                        <a:spcAft>
                          <a:spcPts val="0"/>
                        </a:spcAft>
                        <a:buNone/>
                      </a:pPr>
                      <a:r>
                        <a:rPr lang="en" sz="1200">
                          <a:latin typeface="Ubuntu"/>
                          <a:ea typeface="Ubuntu"/>
                          <a:cs typeface="Ubuntu"/>
                          <a:sym typeface="Ubuntu"/>
                        </a:rPr>
                        <a:t>1</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Immediate focus is to take the POCs to a closure - Email Ingestion, Power BI Integration and Gen AI</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Accelerate team with inputs from Accenture</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TBD</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29425">
                <a:tc>
                  <a:txBody>
                    <a:bodyPr/>
                    <a:lstStyle/>
                    <a:p>
                      <a:pPr marL="0" lvl="0" indent="0" algn="l" rtl="0">
                        <a:spcBef>
                          <a:spcPts val="0"/>
                        </a:spcBef>
                        <a:spcAft>
                          <a:spcPts val="0"/>
                        </a:spcAft>
                        <a:buNone/>
                      </a:pPr>
                      <a:r>
                        <a:rPr lang="en" sz="1200">
                          <a:latin typeface="Ubuntu"/>
                          <a:ea typeface="Ubuntu"/>
                          <a:cs typeface="Ubuntu"/>
                          <a:sym typeface="Ubuntu"/>
                        </a:rPr>
                        <a:t>2</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Server Sizing exercise </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Both teams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ASAP</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6900">
                <a:tc>
                  <a:txBody>
                    <a:bodyPr/>
                    <a:lstStyle/>
                    <a:p>
                      <a:pPr marL="0" lvl="0" indent="0" algn="l" rtl="0">
                        <a:spcBef>
                          <a:spcPts val="0"/>
                        </a:spcBef>
                        <a:spcAft>
                          <a:spcPts val="0"/>
                        </a:spcAft>
                        <a:buNone/>
                      </a:pPr>
                      <a:r>
                        <a:rPr lang="en" sz="1200">
                          <a:latin typeface="Ubuntu"/>
                          <a:ea typeface="Ubuntu"/>
                          <a:cs typeface="Ubuntu"/>
                          <a:sym typeface="Ubuntu"/>
                        </a:rPr>
                        <a:t>3</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Resolving Performance Test issues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Accenture team supported by the Accelerate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TBD</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70575">
                <a:tc>
                  <a:txBody>
                    <a:bodyPr/>
                    <a:lstStyle/>
                    <a:p>
                      <a:pPr marL="0" lvl="0" indent="0" algn="l" rtl="0">
                        <a:spcBef>
                          <a:spcPts val="0"/>
                        </a:spcBef>
                        <a:spcAft>
                          <a:spcPts val="0"/>
                        </a:spcAft>
                        <a:buNone/>
                      </a:pPr>
                      <a:r>
                        <a:rPr lang="en" sz="1200">
                          <a:latin typeface="Ubuntu"/>
                          <a:ea typeface="Ubuntu"/>
                          <a:cs typeface="Ubuntu"/>
                          <a:sym typeface="Ubuntu"/>
                        </a:rPr>
                        <a:t>4</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Resolving open items from the Security Audit</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Appian teams in discussion with the Accenture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ASAP</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70575">
                <a:tc>
                  <a:txBody>
                    <a:bodyPr/>
                    <a:lstStyle/>
                    <a:p>
                      <a:pPr marL="0" lvl="0" indent="0" algn="l" rtl="0">
                        <a:spcBef>
                          <a:spcPts val="0"/>
                        </a:spcBef>
                        <a:spcAft>
                          <a:spcPts val="0"/>
                        </a:spcAft>
                        <a:buNone/>
                      </a:pPr>
                      <a:r>
                        <a:rPr lang="en" sz="1200">
                          <a:latin typeface="Ubuntu"/>
                          <a:ea typeface="Ubuntu"/>
                          <a:cs typeface="Ubuntu"/>
                          <a:sym typeface="Ubuntu"/>
                        </a:rPr>
                        <a:t>5</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Design and Implementation guidance for ICR and Journal Processing modules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Accelerate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Ongoing</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02470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4">
          <a:extLst>
            <a:ext uri="{FF2B5EF4-FFF2-40B4-BE49-F238E27FC236}">
              <a16:creationId xmlns:a16="http://schemas.microsoft.com/office/drawing/2014/main" id="{0D370531-41C9-FD3E-6200-0A1325AEAF49}"/>
            </a:ext>
          </a:extLst>
        </p:cNvPr>
        <p:cNvGrpSpPr/>
        <p:nvPr/>
      </p:nvGrpSpPr>
      <p:grpSpPr>
        <a:xfrm>
          <a:off x="0" y="0"/>
          <a:ext cx="0" cy="0"/>
          <a:chOff x="0" y="0"/>
          <a:chExt cx="0" cy="0"/>
        </a:xfrm>
      </p:grpSpPr>
      <p:sp>
        <p:nvSpPr>
          <p:cNvPr id="545" name="Google Shape;545;p58">
            <a:extLst>
              <a:ext uri="{FF2B5EF4-FFF2-40B4-BE49-F238E27FC236}">
                <a16:creationId xmlns:a16="http://schemas.microsoft.com/office/drawing/2014/main" id="{389F3B36-5A2E-9EBF-EDF6-94FAC8FCA7D8}"/>
              </a:ext>
            </a:extLst>
          </p:cNvPr>
          <p:cNvSpPr txBox="1">
            <a:spLocks noGrp="1"/>
          </p:cNvSpPr>
          <p:nvPr>
            <p:ph type="title"/>
          </p:nvPr>
        </p:nvSpPr>
        <p:spPr>
          <a:xfrm>
            <a:off x="1097280" y="3634740"/>
            <a:ext cx="6858000" cy="548700"/>
          </a:xfrm>
          <a:prstGeom prst="rect">
            <a:avLst/>
          </a:prstGeom>
          <a:noFill/>
          <a:ln>
            <a:noFill/>
          </a:ln>
        </p:spPr>
        <p:txBody>
          <a:bodyPr spcFirstLastPara="1" wrap="square" lIns="68575" tIns="34275" rIns="68575" bIns="34275" anchor="t" anchorCtr="0">
            <a:normAutofit/>
          </a:bodyPr>
          <a:lstStyle/>
          <a:p>
            <a:pPr marL="0" lvl="0" indent="0" algn="ctr" rtl="0">
              <a:lnSpc>
                <a:spcPct val="100000"/>
              </a:lnSpc>
              <a:spcBef>
                <a:spcPts val="0"/>
              </a:spcBef>
              <a:spcAft>
                <a:spcPts val="0"/>
              </a:spcAft>
              <a:buSzPts val="1400"/>
              <a:buNone/>
            </a:pPr>
            <a:r>
              <a:rPr lang="en"/>
              <a:t>The leader in low-code automation.</a:t>
            </a:r>
            <a:endParaRPr/>
          </a:p>
        </p:txBody>
      </p:sp>
      <p:sp>
        <p:nvSpPr>
          <p:cNvPr id="546" name="Google Shape;546;p58">
            <a:extLst>
              <a:ext uri="{FF2B5EF4-FFF2-40B4-BE49-F238E27FC236}">
                <a16:creationId xmlns:a16="http://schemas.microsoft.com/office/drawing/2014/main" id="{55EEC697-8DDA-29B4-D2D9-A336C72F415D}"/>
              </a:ext>
            </a:extLst>
          </p:cNvPr>
          <p:cNvSpPr txBox="1">
            <a:spLocks noGrp="1"/>
          </p:cNvSpPr>
          <p:nvPr>
            <p:ph type="body" idx="1"/>
          </p:nvPr>
        </p:nvSpPr>
        <p:spPr>
          <a:xfrm>
            <a:off x="1097279" y="762000"/>
            <a:ext cx="6858000" cy="6858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800"/>
              </a:spcBef>
              <a:spcAft>
                <a:spcPts val="0"/>
              </a:spcAft>
              <a:buSzPts val="2800"/>
              <a:buNone/>
            </a:pPr>
            <a:r>
              <a:rPr lang="en"/>
              <a:t>Thank You!</a:t>
            </a:r>
            <a:endParaRPr/>
          </a:p>
        </p:txBody>
      </p:sp>
    </p:spTree>
    <p:extLst>
      <p:ext uri="{BB962C8B-B14F-4D97-AF65-F5344CB8AC3E}">
        <p14:creationId xmlns:p14="http://schemas.microsoft.com/office/powerpoint/2010/main" val="3121643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5"/>
          <p:cNvSpPr txBox="1">
            <a:spLocks noGrp="1"/>
          </p:cNvSpPr>
          <p:nvPr>
            <p:ph type="title"/>
          </p:nvPr>
        </p:nvSpPr>
        <p:spPr>
          <a:xfrm>
            <a:off x="3552100" y="1996873"/>
            <a:ext cx="3839400" cy="543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400"/>
              <a:buNone/>
            </a:pPr>
            <a:r>
              <a:rPr lang="en" b="1"/>
              <a:t>Goals and Progress</a:t>
            </a:r>
            <a:endParaRPr b="1"/>
          </a:p>
        </p:txBody>
      </p:sp>
      <p:pic>
        <p:nvPicPr>
          <p:cNvPr id="283" name="Google Shape;283;p5"/>
          <p:cNvPicPr preferRelativeResize="0"/>
          <p:nvPr/>
        </p:nvPicPr>
        <p:blipFill rotWithShape="1">
          <a:blip r:embed="rId3">
            <a:alphaModFix/>
          </a:blip>
          <a:srcRect/>
          <a:stretch/>
        </p:blipFill>
        <p:spPr>
          <a:xfrm>
            <a:off x="7894819" y="0"/>
            <a:ext cx="1069630" cy="564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3">
          <a:extLst>
            <a:ext uri="{FF2B5EF4-FFF2-40B4-BE49-F238E27FC236}">
              <a16:creationId xmlns:a16="http://schemas.microsoft.com/office/drawing/2014/main" id="{774B5085-1F15-AF35-B642-E849F160685C}"/>
            </a:ext>
          </a:extLst>
        </p:cNvPr>
        <p:cNvGrpSpPr/>
        <p:nvPr/>
      </p:nvGrpSpPr>
      <p:grpSpPr>
        <a:xfrm>
          <a:off x="0" y="0"/>
          <a:ext cx="0" cy="0"/>
          <a:chOff x="0" y="0"/>
          <a:chExt cx="0" cy="0"/>
        </a:xfrm>
      </p:grpSpPr>
      <p:sp>
        <p:nvSpPr>
          <p:cNvPr id="484" name="Google Shape;484;g3269133c8aa_0_0">
            <a:extLst>
              <a:ext uri="{FF2B5EF4-FFF2-40B4-BE49-F238E27FC236}">
                <a16:creationId xmlns:a16="http://schemas.microsoft.com/office/drawing/2014/main" id="{6D02486C-2799-E98A-A2B2-E3A9F61E78B3}"/>
              </a:ext>
            </a:extLst>
          </p:cNvPr>
          <p:cNvSpPr txBox="1">
            <a:spLocks noGrp="1"/>
          </p:cNvSpPr>
          <p:nvPr>
            <p:ph type="title"/>
          </p:nvPr>
        </p:nvSpPr>
        <p:spPr>
          <a:xfrm>
            <a:off x="277625" y="248875"/>
            <a:ext cx="8153100" cy="45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30"/>
              <a:buFont typeface="Tahoma"/>
              <a:buNone/>
            </a:pPr>
            <a:r>
              <a:rPr lang="en" sz="2420" b="1"/>
              <a:t>Forward-looking Focus Areas</a:t>
            </a:r>
            <a:endParaRPr sz="2420" b="1"/>
          </a:p>
        </p:txBody>
      </p:sp>
      <p:sp>
        <p:nvSpPr>
          <p:cNvPr id="485" name="Google Shape;485;g3269133c8aa_0_0">
            <a:extLst>
              <a:ext uri="{FF2B5EF4-FFF2-40B4-BE49-F238E27FC236}">
                <a16:creationId xmlns:a16="http://schemas.microsoft.com/office/drawing/2014/main" id="{7305A1A2-21ED-EEA7-DE3C-27D1B8E16FBC}"/>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40</a:t>
            </a:fld>
            <a:endParaRPr/>
          </a:p>
        </p:txBody>
      </p:sp>
      <p:pic>
        <p:nvPicPr>
          <p:cNvPr id="486" name="Google Shape;486;g3269133c8aa_0_0">
            <a:extLst>
              <a:ext uri="{FF2B5EF4-FFF2-40B4-BE49-F238E27FC236}">
                <a16:creationId xmlns:a16="http://schemas.microsoft.com/office/drawing/2014/main" id="{CEE2BE65-4F00-CA8D-9469-7FBAB58682F6}"/>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graphicFrame>
        <p:nvGraphicFramePr>
          <p:cNvPr id="487" name="Google Shape;487;g3269133c8aa_0_0">
            <a:extLst>
              <a:ext uri="{FF2B5EF4-FFF2-40B4-BE49-F238E27FC236}">
                <a16:creationId xmlns:a16="http://schemas.microsoft.com/office/drawing/2014/main" id="{543B27BF-17BC-6F57-FDE1-E28A07ED2DCD}"/>
              </a:ext>
            </a:extLst>
          </p:cNvPr>
          <p:cNvGraphicFramePr/>
          <p:nvPr/>
        </p:nvGraphicFramePr>
        <p:xfrm>
          <a:off x="429150" y="945238"/>
          <a:ext cx="8121125" cy="3471375"/>
        </p:xfrm>
        <a:graphic>
          <a:graphicData uri="http://schemas.openxmlformats.org/drawingml/2006/table">
            <a:tbl>
              <a:tblPr bandRow="1">
                <a:noFill/>
                <a:tableStyleId>{5342E76C-094B-419B-B42E-AED802BB35B9}</a:tableStyleId>
              </a:tblPr>
              <a:tblGrid>
                <a:gridCol w="433975">
                  <a:extLst>
                    <a:ext uri="{9D8B030D-6E8A-4147-A177-3AD203B41FA5}">
                      <a16:colId xmlns:a16="http://schemas.microsoft.com/office/drawing/2014/main" val="20000"/>
                    </a:ext>
                  </a:extLst>
                </a:gridCol>
                <a:gridCol w="2916525">
                  <a:extLst>
                    <a:ext uri="{9D8B030D-6E8A-4147-A177-3AD203B41FA5}">
                      <a16:colId xmlns:a16="http://schemas.microsoft.com/office/drawing/2014/main" val="20001"/>
                    </a:ext>
                  </a:extLst>
                </a:gridCol>
                <a:gridCol w="4770625">
                  <a:extLst>
                    <a:ext uri="{9D8B030D-6E8A-4147-A177-3AD203B41FA5}">
                      <a16:colId xmlns:a16="http://schemas.microsoft.com/office/drawing/2014/main" val="20002"/>
                    </a:ext>
                  </a:extLst>
                </a:gridCol>
              </a:tblGrid>
              <a:tr h="347025">
                <a:tc>
                  <a:txBody>
                    <a:bodyPr/>
                    <a:lstStyle/>
                    <a:p>
                      <a:pPr marL="0" marR="0" lvl="0" indent="0" algn="l" rtl="0">
                        <a:lnSpc>
                          <a:spcPct val="115000"/>
                        </a:lnSpc>
                        <a:spcBef>
                          <a:spcPts val="0"/>
                        </a:spcBef>
                        <a:spcAft>
                          <a:spcPts val="0"/>
                        </a:spcAft>
                        <a:buNone/>
                      </a:pPr>
                      <a:r>
                        <a:rPr lang="en" sz="1200" b="1">
                          <a:solidFill>
                            <a:srgbClr val="2322F0"/>
                          </a:solidFill>
                          <a:latin typeface="Ubuntu"/>
                          <a:ea typeface="Ubuntu"/>
                          <a:cs typeface="Ubuntu"/>
                          <a:sym typeface="Ubuntu"/>
                        </a:rPr>
                        <a:t>#</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l"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Focus Area</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Description</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0"/>
                  </a:ext>
                </a:extLst>
              </a:tr>
              <a:tr h="347150">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1</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Multi tenancy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Enhancements to the Cloning utility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47150">
                <a:tc>
                  <a:txBody>
                    <a:bodyPr/>
                    <a:lstStyle/>
                    <a:p>
                      <a:pPr marL="0" lvl="0" indent="0" algn="l" rtl="0">
                        <a:spcBef>
                          <a:spcPts val="0"/>
                        </a:spcBef>
                        <a:spcAft>
                          <a:spcPts val="0"/>
                        </a:spcAft>
                        <a:buNone/>
                      </a:pPr>
                      <a:r>
                        <a:rPr lang="en" sz="1000">
                          <a:latin typeface="Ubuntu"/>
                          <a:ea typeface="Ubuntu"/>
                          <a:cs typeface="Ubuntu"/>
                          <a:sym typeface="Ubuntu"/>
                        </a:rPr>
                        <a:t>2</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Performance Improvement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000">
                          <a:latin typeface="Ubuntu"/>
                          <a:ea typeface="Ubuntu"/>
                          <a:cs typeface="Ubuntu"/>
                          <a:sym typeface="Ubuntu"/>
                        </a:rPr>
                        <a:t>Assist the Accenture Performance Testing  team with their ongoing performance testing activities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47150">
                <a:tc>
                  <a:txBody>
                    <a:bodyPr/>
                    <a:lstStyle/>
                    <a:p>
                      <a:pPr marL="0" lvl="0" indent="0" algn="l" rtl="0">
                        <a:spcBef>
                          <a:spcPts val="0"/>
                        </a:spcBef>
                        <a:spcAft>
                          <a:spcPts val="0"/>
                        </a:spcAft>
                        <a:buNone/>
                      </a:pPr>
                      <a:r>
                        <a:rPr lang="en" sz="1000">
                          <a:latin typeface="Ubuntu"/>
                          <a:ea typeface="Ubuntu"/>
                          <a:cs typeface="Ubuntu"/>
                          <a:sym typeface="Ubuntu"/>
                        </a:rPr>
                        <a:t>3</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Capacity Planning</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Establish server sizing baseline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47150">
                <a:tc>
                  <a:txBody>
                    <a:bodyPr/>
                    <a:lstStyle/>
                    <a:p>
                      <a:pPr marL="0" lvl="0" indent="0" algn="l" rtl="0">
                        <a:spcBef>
                          <a:spcPts val="0"/>
                        </a:spcBef>
                        <a:spcAft>
                          <a:spcPts val="0"/>
                        </a:spcAft>
                        <a:buNone/>
                      </a:pPr>
                      <a:r>
                        <a:rPr lang="en" sz="1000">
                          <a:latin typeface="Ubuntu"/>
                          <a:ea typeface="Ubuntu"/>
                          <a:cs typeface="Ubuntu"/>
                          <a:sym typeface="Ubuntu"/>
                        </a:rPr>
                        <a:t>4</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Security Audit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Closure of issues raised, triaging with the various teams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47150">
                <a:tc>
                  <a:txBody>
                    <a:bodyPr/>
                    <a:lstStyle/>
                    <a:p>
                      <a:pPr marL="0" lvl="0" indent="0" algn="l" rtl="0">
                        <a:spcBef>
                          <a:spcPts val="0"/>
                        </a:spcBef>
                        <a:spcAft>
                          <a:spcPts val="0"/>
                        </a:spcAft>
                        <a:buNone/>
                      </a:pPr>
                      <a:r>
                        <a:rPr lang="en" sz="1000">
                          <a:latin typeface="Ubuntu"/>
                          <a:ea typeface="Ubuntu"/>
                          <a:cs typeface="Ubuntu"/>
                          <a:sym typeface="Ubuntu"/>
                        </a:rPr>
                        <a:t>5</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ICR Design and Implementation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to the team in the development of the Intercompany Reconciliation application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47150">
                <a:tc>
                  <a:txBody>
                    <a:bodyPr/>
                    <a:lstStyle/>
                    <a:p>
                      <a:pPr marL="0" lvl="0" indent="0" algn="l" rtl="0">
                        <a:spcBef>
                          <a:spcPts val="0"/>
                        </a:spcBef>
                        <a:spcAft>
                          <a:spcPts val="0"/>
                        </a:spcAft>
                        <a:buNone/>
                      </a:pPr>
                      <a:r>
                        <a:rPr lang="en" sz="1000">
                          <a:latin typeface="Ubuntu"/>
                          <a:ea typeface="Ubuntu"/>
                          <a:cs typeface="Ubuntu"/>
                          <a:sym typeface="Ubuntu"/>
                        </a:rPr>
                        <a:t>6</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Journal Processing design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Review and support of Redesign and redevelopment of this module to make it more flexible and configurable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47150">
                <a:tc>
                  <a:txBody>
                    <a:bodyPr/>
                    <a:lstStyle/>
                    <a:p>
                      <a:pPr marL="0" lvl="0" indent="0" algn="l" rtl="0">
                        <a:spcBef>
                          <a:spcPts val="0"/>
                        </a:spcBef>
                        <a:spcAft>
                          <a:spcPts val="0"/>
                        </a:spcAft>
                        <a:buNone/>
                      </a:pPr>
                      <a:r>
                        <a:rPr lang="en" sz="1000">
                          <a:latin typeface="Ubuntu"/>
                          <a:ea typeface="Ubuntu"/>
                          <a:cs typeface="Ubuntu"/>
                          <a:sym typeface="Ubuntu"/>
                        </a:rPr>
                        <a:t>7</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Go-live support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for the upcoming go-live with SBD, Bayer, RIS, RIS, Whirlpool</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47150">
                <a:tc>
                  <a:txBody>
                    <a:bodyPr/>
                    <a:lstStyle/>
                    <a:p>
                      <a:pPr marL="0" lvl="0" indent="0" algn="l" rtl="0">
                        <a:spcBef>
                          <a:spcPts val="0"/>
                        </a:spcBef>
                        <a:spcAft>
                          <a:spcPts val="0"/>
                        </a:spcAft>
                        <a:buNone/>
                      </a:pPr>
                      <a:r>
                        <a:rPr lang="en" sz="1000">
                          <a:latin typeface="Ubuntu"/>
                          <a:ea typeface="Ubuntu"/>
                          <a:cs typeface="Ubuntu"/>
                          <a:sym typeface="Ubuntu"/>
                        </a:rPr>
                        <a:t>8</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New Feature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on GenAI and Process HQ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47150">
                <a:tc>
                  <a:txBody>
                    <a:bodyPr/>
                    <a:lstStyle/>
                    <a:p>
                      <a:pPr marL="0" lvl="0" indent="0" algn="l" rtl="0">
                        <a:spcBef>
                          <a:spcPts val="0"/>
                        </a:spcBef>
                        <a:spcAft>
                          <a:spcPts val="0"/>
                        </a:spcAft>
                        <a:buNone/>
                      </a:pPr>
                      <a:r>
                        <a:rPr lang="en" sz="1000">
                          <a:latin typeface="Ubuntu"/>
                          <a:ea typeface="Ubuntu"/>
                          <a:cs typeface="Ubuntu"/>
                          <a:sym typeface="Ubuntu"/>
                        </a:rPr>
                        <a:t>9</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Upskilling of the team</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Tech sessions and ad-hoc support to the development team on advanced topics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23576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1">
          <a:extLst>
            <a:ext uri="{FF2B5EF4-FFF2-40B4-BE49-F238E27FC236}">
              <a16:creationId xmlns:a16="http://schemas.microsoft.com/office/drawing/2014/main" id="{BDF46374-C93D-9510-BBFE-CD78B4E43A18}"/>
            </a:ext>
          </a:extLst>
        </p:cNvPr>
        <p:cNvGrpSpPr/>
        <p:nvPr/>
      </p:nvGrpSpPr>
      <p:grpSpPr>
        <a:xfrm>
          <a:off x="0" y="0"/>
          <a:ext cx="0" cy="0"/>
          <a:chOff x="0" y="0"/>
          <a:chExt cx="0" cy="0"/>
        </a:xfrm>
      </p:grpSpPr>
      <p:sp>
        <p:nvSpPr>
          <p:cNvPr id="492" name="Google Shape;492;g1e40e23bd25_0_1147">
            <a:extLst>
              <a:ext uri="{FF2B5EF4-FFF2-40B4-BE49-F238E27FC236}">
                <a16:creationId xmlns:a16="http://schemas.microsoft.com/office/drawing/2014/main" id="{3FB5DC36-C4CB-A5B6-EE57-F45531B693A4}"/>
              </a:ext>
            </a:extLst>
          </p:cNvPr>
          <p:cNvSpPr txBox="1">
            <a:spLocks noGrp="1"/>
          </p:cNvSpPr>
          <p:nvPr>
            <p:ph type="title"/>
          </p:nvPr>
        </p:nvSpPr>
        <p:spPr>
          <a:xfrm>
            <a:off x="439800" y="294450"/>
            <a:ext cx="1862400" cy="4749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Roadmap</a:t>
            </a:r>
            <a:r>
              <a:rPr lang="en" sz="1800">
                <a:solidFill>
                  <a:srgbClr val="020A51"/>
                </a:solidFill>
                <a:latin typeface="Ubuntu"/>
                <a:ea typeface="Ubuntu"/>
                <a:cs typeface="Ubuntu"/>
                <a:sym typeface="Ubuntu"/>
              </a:rPr>
              <a:t>*</a:t>
            </a:r>
            <a:r>
              <a:rPr lang="en" sz="2600" b="1">
                <a:solidFill>
                  <a:srgbClr val="020A51"/>
                </a:solidFill>
                <a:latin typeface="Ubuntu"/>
                <a:ea typeface="Ubuntu"/>
                <a:cs typeface="Ubuntu"/>
                <a:sym typeface="Ubuntu"/>
              </a:rPr>
              <a:t> </a:t>
            </a:r>
            <a:endParaRPr sz="2600" b="1">
              <a:solidFill>
                <a:srgbClr val="020A51"/>
              </a:solidFill>
              <a:latin typeface="Ubuntu"/>
              <a:ea typeface="Ubuntu"/>
              <a:cs typeface="Ubuntu"/>
              <a:sym typeface="Ubuntu"/>
            </a:endParaRPr>
          </a:p>
        </p:txBody>
      </p:sp>
      <p:sp>
        <p:nvSpPr>
          <p:cNvPr id="493" name="Google Shape;493;g1e40e23bd25_0_1147">
            <a:extLst>
              <a:ext uri="{FF2B5EF4-FFF2-40B4-BE49-F238E27FC236}">
                <a16:creationId xmlns:a16="http://schemas.microsoft.com/office/drawing/2014/main" id="{DCAD5597-8F59-3F02-47B8-034984C29063}"/>
              </a:ext>
            </a:extLst>
          </p:cNvPr>
          <p:cNvSpPr/>
          <p:nvPr/>
        </p:nvSpPr>
        <p:spPr>
          <a:xfrm>
            <a:off x="1563075" y="1126813"/>
            <a:ext cx="1602000" cy="253500"/>
          </a:xfrm>
          <a:prstGeom prst="homePlate">
            <a:avLst>
              <a:gd name="adj" fmla="val 39226"/>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4" name="Google Shape;494;g1e40e23bd25_0_1147">
            <a:extLst>
              <a:ext uri="{FF2B5EF4-FFF2-40B4-BE49-F238E27FC236}">
                <a16:creationId xmlns:a16="http://schemas.microsoft.com/office/drawing/2014/main" id="{AB095D95-09B3-8437-2FEE-4F0CFED6023B}"/>
              </a:ext>
            </a:extLst>
          </p:cNvPr>
          <p:cNvSpPr/>
          <p:nvPr/>
        </p:nvSpPr>
        <p:spPr>
          <a:xfrm>
            <a:off x="3190732" y="1126797"/>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5" name="Google Shape;495;g1e40e23bd25_0_1147">
            <a:extLst>
              <a:ext uri="{FF2B5EF4-FFF2-40B4-BE49-F238E27FC236}">
                <a16:creationId xmlns:a16="http://schemas.microsoft.com/office/drawing/2014/main" id="{0DD0EBA3-A1AB-DC93-9886-A13C4BED3013}"/>
              </a:ext>
            </a:extLst>
          </p:cNvPr>
          <p:cNvSpPr/>
          <p:nvPr/>
        </p:nvSpPr>
        <p:spPr>
          <a:xfrm>
            <a:off x="4614504"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6" name="Google Shape;496;g1e40e23bd25_0_1147">
            <a:extLst>
              <a:ext uri="{FF2B5EF4-FFF2-40B4-BE49-F238E27FC236}">
                <a16:creationId xmlns:a16="http://schemas.microsoft.com/office/drawing/2014/main" id="{67E980B8-92FB-AFD9-4C7F-288258DF4564}"/>
              </a:ext>
            </a:extLst>
          </p:cNvPr>
          <p:cNvSpPr/>
          <p:nvPr/>
        </p:nvSpPr>
        <p:spPr>
          <a:xfrm>
            <a:off x="6038277"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7" name="Google Shape;497;g1e40e23bd25_0_1147">
            <a:extLst>
              <a:ext uri="{FF2B5EF4-FFF2-40B4-BE49-F238E27FC236}">
                <a16:creationId xmlns:a16="http://schemas.microsoft.com/office/drawing/2014/main" id="{1E8C1982-4F7B-BCE9-622C-E79F3416F264}"/>
              </a:ext>
            </a:extLst>
          </p:cNvPr>
          <p:cNvSpPr txBox="1"/>
          <p:nvPr/>
        </p:nvSpPr>
        <p:spPr>
          <a:xfrm>
            <a:off x="3467198"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Q2</a:t>
            </a:r>
            <a:endParaRPr sz="1600" b="1" i="0" u="none" strike="noStrike" cap="none">
              <a:solidFill>
                <a:schemeClr val="lt2"/>
              </a:solidFill>
              <a:latin typeface="Arial"/>
              <a:ea typeface="Arial"/>
              <a:cs typeface="Arial"/>
              <a:sym typeface="Arial"/>
            </a:endParaRPr>
          </a:p>
        </p:txBody>
      </p:sp>
      <p:sp>
        <p:nvSpPr>
          <p:cNvPr id="498" name="Google Shape;498;g1e40e23bd25_0_1147">
            <a:extLst>
              <a:ext uri="{FF2B5EF4-FFF2-40B4-BE49-F238E27FC236}">
                <a16:creationId xmlns:a16="http://schemas.microsoft.com/office/drawing/2014/main" id="{8134BCFC-C82A-3420-1497-D1962C2F87B7}"/>
              </a:ext>
            </a:extLst>
          </p:cNvPr>
          <p:cNvSpPr txBox="1"/>
          <p:nvPr/>
        </p:nvSpPr>
        <p:spPr>
          <a:xfrm>
            <a:off x="4890970"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Q3</a:t>
            </a:r>
            <a:endParaRPr sz="1600" b="1" i="0" u="none" strike="noStrike" cap="none">
              <a:solidFill>
                <a:schemeClr val="lt2"/>
              </a:solidFill>
              <a:latin typeface="Arial"/>
              <a:ea typeface="Arial"/>
              <a:cs typeface="Arial"/>
              <a:sym typeface="Arial"/>
            </a:endParaRPr>
          </a:p>
        </p:txBody>
      </p:sp>
      <p:sp>
        <p:nvSpPr>
          <p:cNvPr id="499" name="Google Shape;499;g1e40e23bd25_0_1147">
            <a:extLst>
              <a:ext uri="{FF2B5EF4-FFF2-40B4-BE49-F238E27FC236}">
                <a16:creationId xmlns:a16="http://schemas.microsoft.com/office/drawing/2014/main" id="{F37E15CB-631F-6C3D-6D33-681B8179E057}"/>
              </a:ext>
            </a:extLst>
          </p:cNvPr>
          <p:cNvSpPr/>
          <p:nvPr/>
        </p:nvSpPr>
        <p:spPr>
          <a:xfrm>
            <a:off x="2733273"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Mar</a:t>
            </a:r>
            <a:endParaRPr sz="800" b="0" i="1" u="none" strike="noStrike" cap="none">
              <a:solidFill>
                <a:schemeClr val="lt2"/>
              </a:solidFill>
              <a:latin typeface="Arial"/>
              <a:ea typeface="Arial"/>
              <a:cs typeface="Arial"/>
              <a:sym typeface="Arial"/>
            </a:endParaRPr>
          </a:p>
        </p:txBody>
      </p:sp>
      <p:sp>
        <p:nvSpPr>
          <p:cNvPr id="500" name="Google Shape;500;g1e40e23bd25_0_1147">
            <a:extLst>
              <a:ext uri="{FF2B5EF4-FFF2-40B4-BE49-F238E27FC236}">
                <a16:creationId xmlns:a16="http://schemas.microsoft.com/office/drawing/2014/main" id="{E9C28679-E4A7-E5F4-79FB-242163A85E90}"/>
              </a:ext>
            </a:extLst>
          </p:cNvPr>
          <p:cNvSpPr/>
          <p:nvPr/>
        </p:nvSpPr>
        <p:spPr>
          <a:xfrm>
            <a:off x="4217246"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Jun</a:t>
            </a:r>
            <a:endParaRPr sz="800" b="0" i="1" u="none" strike="noStrike" cap="none">
              <a:solidFill>
                <a:schemeClr val="lt2"/>
              </a:solidFill>
              <a:latin typeface="Arial"/>
              <a:ea typeface="Arial"/>
              <a:cs typeface="Arial"/>
              <a:sym typeface="Arial"/>
            </a:endParaRPr>
          </a:p>
        </p:txBody>
      </p:sp>
      <p:sp>
        <p:nvSpPr>
          <p:cNvPr id="501" name="Google Shape;501;g1e40e23bd25_0_1147">
            <a:extLst>
              <a:ext uri="{FF2B5EF4-FFF2-40B4-BE49-F238E27FC236}">
                <a16:creationId xmlns:a16="http://schemas.microsoft.com/office/drawing/2014/main" id="{E8DE76CC-7074-44BB-53D3-D007419F0355}"/>
              </a:ext>
            </a:extLst>
          </p:cNvPr>
          <p:cNvSpPr/>
          <p:nvPr/>
        </p:nvSpPr>
        <p:spPr>
          <a:xfrm>
            <a:off x="5632544"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Sep</a:t>
            </a:r>
            <a:endParaRPr sz="800" b="0" i="1" u="none" strike="noStrike" cap="none">
              <a:solidFill>
                <a:schemeClr val="lt2"/>
              </a:solidFill>
              <a:latin typeface="Arial"/>
              <a:ea typeface="Arial"/>
              <a:cs typeface="Arial"/>
              <a:sym typeface="Arial"/>
            </a:endParaRPr>
          </a:p>
        </p:txBody>
      </p:sp>
      <p:sp>
        <p:nvSpPr>
          <p:cNvPr id="502" name="Google Shape;502;g1e40e23bd25_0_1147">
            <a:extLst>
              <a:ext uri="{FF2B5EF4-FFF2-40B4-BE49-F238E27FC236}">
                <a16:creationId xmlns:a16="http://schemas.microsoft.com/office/drawing/2014/main" id="{8776D4A3-8380-90D8-43A7-11916C601C47}"/>
              </a:ext>
            </a:extLst>
          </p:cNvPr>
          <p:cNvSpPr/>
          <p:nvPr/>
        </p:nvSpPr>
        <p:spPr>
          <a:xfrm>
            <a:off x="6008969"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Oct</a:t>
            </a:r>
            <a:endParaRPr sz="800" b="0" i="1" u="none" strike="noStrike" cap="none">
              <a:solidFill>
                <a:schemeClr val="lt2"/>
              </a:solidFill>
              <a:latin typeface="Arial"/>
              <a:ea typeface="Arial"/>
              <a:cs typeface="Arial"/>
              <a:sym typeface="Arial"/>
            </a:endParaRPr>
          </a:p>
        </p:txBody>
      </p:sp>
      <p:sp>
        <p:nvSpPr>
          <p:cNvPr id="503" name="Google Shape;503;g1e40e23bd25_0_1147">
            <a:extLst>
              <a:ext uri="{FF2B5EF4-FFF2-40B4-BE49-F238E27FC236}">
                <a16:creationId xmlns:a16="http://schemas.microsoft.com/office/drawing/2014/main" id="{E9052B7D-1094-341E-5BCB-DE36DDA99A5A}"/>
              </a:ext>
            </a:extLst>
          </p:cNvPr>
          <p:cNvSpPr txBox="1"/>
          <p:nvPr/>
        </p:nvSpPr>
        <p:spPr>
          <a:xfrm>
            <a:off x="1954233" y="1115550"/>
            <a:ext cx="870900" cy="27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a:t>
            </a:r>
            <a:r>
              <a:rPr lang="en" sz="900" b="1" i="0" u="none" strike="noStrike" cap="none">
                <a:solidFill>
                  <a:schemeClr val="lt2"/>
                </a:solidFill>
                <a:latin typeface="Lato"/>
                <a:ea typeface="Lato"/>
                <a:cs typeface="Lato"/>
                <a:sym typeface="Lato"/>
              </a:rPr>
              <a:t>Y 2025 Q</a:t>
            </a:r>
            <a:r>
              <a:rPr lang="en" sz="900" b="1">
                <a:solidFill>
                  <a:schemeClr val="lt2"/>
                </a:solidFill>
                <a:latin typeface="Lato"/>
                <a:ea typeface="Lato"/>
                <a:cs typeface="Lato"/>
                <a:sym typeface="Lato"/>
              </a:rPr>
              <a:t>1</a:t>
            </a:r>
            <a:endParaRPr sz="1600" b="1" i="0" u="none" strike="noStrike" cap="none">
              <a:solidFill>
                <a:schemeClr val="lt2"/>
              </a:solidFill>
              <a:latin typeface="Arial"/>
              <a:ea typeface="Arial"/>
              <a:cs typeface="Arial"/>
              <a:sym typeface="Arial"/>
            </a:endParaRPr>
          </a:p>
        </p:txBody>
      </p:sp>
      <p:sp>
        <p:nvSpPr>
          <p:cNvPr id="504" name="Google Shape;504;g1e40e23bd25_0_1147">
            <a:extLst>
              <a:ext uri="{FF2B5EF4-FFF2-40B4-BE49-F238E27FC236}">
                <a16:creationId xmlns:a16="http://schemas.microsoft.com/office/drawing/2014/main" id="{C3913C3A-1ABB-BE1A-2BA8-62230110BCBF}"/>
              </a:ext>
            </a:extLst>
          </p:cNvPr>
          <p:cNvSpPr txBox="1"/>
          <p:nvPr/>
        </p:nvSpPr>
        <p:spPr>
          <a:xfrm>
            <a:off x="6261756" y="1115566"/>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Q4</a:t>
            </a:r>
            <a:endParaRPr sz="1600" b="1" i="0" u="none" strike="noStrike" cap="none">
              <a:solidFill>
                <a:schemeClr val="lt2"/>
              </a:solidFill>
              <a:latin typeface="Arial"/>
              <a:ea typeface="Arial"/>
              <a:cs typeface="Arial"/>
              <a:sym typeface="Arial"/>
            </a:endParaRPr>
          </a:p>
        </p:txBody>
      </p:sp>
      <p:sp>
        <p:nvSpPr>
          <p:cNvPr id="505" name="Google Shape;505;g1e40e23bd25_0_1147">
            <a:extLst>
              <a:ext uri="{FF2B5EF4-FFF2-40B4-BE49-F238E27FC236}">
                <a16:creationId xmlns:a16="http://schemas.microsoft.com/office/drawing/2014/main" id="{14D40EAB-F825-FA0E-F71D-04A30AA0C2AE}"/>
              </a:ext>
            </a:extLst>
          </p:cNvPr>
          <p:cNvSpPr/>
          <p:nvPr/>
        </p:nvSpPr>
        <p:spPr>
          <a:xfrm>
            <a:off x="1571825"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Jan</a:t>
            </a:r>
            <a:endParaRPr sz="800" b="0" i="1" u="none" strike="noStrike" cap="none">
              <a:solidFill>
                <a:schemeClr val="lt2"/>
              </a:solidFill>
              <a:latin typeface="Arial"/>
              <a:ea typeface="Arial"/>
              <a:cs typeface="Arial"/>
              <a:sym typeface="Arial"/>
            </a:endParaRPr>
          </a:p>
        </p:txBody>
      </p:sp>
      <p:sp>
        <p:nvSpPr>
          <p:cNvPr id="506" name="Google Shape;506;g1e40e23bd25_0_1147">
            <a:extLst>
              <a:ext uri="{FF2B5EF4-FFF2-40B4-BE49-F238E27FC236}">
                <a16:creationId xmlns:a16="http://schemas.microsoft.com/office/drawing/2014/main" id="{4BD1D8F9-1AE7-7EE9-7198-EF0DEC7A9DD7}"/>
              </a:ext>
            </a:extLst>
          </p:cNvPr>
          <p:cNvSpPr/>
          <p:nvPr/>
        </p:nvSpPr>
        <p:spPr>
          <a:xfrm>
            <a:off x="3190723"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Apr</a:t>
            </a:r>
            <a:endParaRPr sz="800" b="0" i="1" u="none" strike="noStrike" cap="none">
              <a:solidFill>
                <a:schemeClr val="lt2"/>
              </a:solidFill>
              <a:latin typeface="Arial"/>
              <a:ea typeface="Arial"/>
              <a:cs typeface="Arial"/>
              <a:sym typeface="Arial"/>
            </a:endParaRPr>
          </a:p>
        </p:txBody>
      </p:sp>
      <p:sp>
        <p:nvSpPr>
          <p:cNvPr id="507" name="Google Shape;507;g1e40e23bd25_0_1147">
            <a:extLst>
              <a:ext uri="{FF2B5EF4-FFF2-40B4-BE49-F238E27FC236}">
                <a16:creationId xmlns:a16="http://schemas.microsoft.com/office/drawing/2014/main" id="{0F139FC0-2689-E8F5-251A-287402D7C688}"/>
              </a:ext>
            </a:extLst>
          </p:cNvPr>
          <p:cNvSpPr/>
          <p:nvPr/>
        </p:nvSpPr>
        <p:spPr>
          <a:xfrm>
            <a:off x="4614496" y="1185501"/>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Jul</a:t>
            </a:r>
            <a:endParaRPr sz="800" b="0" i="1" u="none" strike="noStrike" cap="none">
              <a:solidFill>
                <a:schemeClr val="lt2"/>
              </a:solidFill>
              <a:latin typeface="Arial"/>
              <a:ea typeface="Arial"/>
              <a:cs typeface="Arial"/>
              <a:sym typeface="Arial"/>
            </a:endParaRPr>
          </a:p>
        </p:txBody>
      </p:sp>
      <p:sp>
        <p:nvSpPr>
          <p:cNvPr id="508" name="Google Shape;508;g1e40e23bd25_0_1147">
            <a:extLst>
              <a:ext uri="{FF2B5EF4-FFF2-40B4-BE49-F238E27FC236}">
                <a16:creationId xmlns:a16="http://schemas.microsoft.com/office/drawing/2014/main" id="{2AFB9E39-F53B-84E6-B309-3E2AB01AE642}"/>
              </a:ext>
            </a:extLst>
          </p:cNvPr>
          <p:cNvSpPr/>
          <p:nvPr/>
        </p:nvSpPr>
        <p:spPr>
          <a:xfrm>
            <a:off x="7015918"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Dec</a:t>
            </a:r>
            <a:endParaRPr sz="800" b="0" i="1" u="none" strike="noStrike" cap="none">
              <a:solidFill>
                <a:schemeClr val="lt2"/>
              </a:solidFill>
              <a:latin typeface="Arial"/>
              <a:ea typeface="Arial"/>
              <a:cs typeface="Arial"/>
              <a:sym typeface="Arial"/>
            </a:endParaRPr>
          </a:p>
        </p:txBody>
      </p:sp>
      <p:sp>
        <p:nvSpPr>
          <p:cNvPr id="509" name="Google Shape;509;g1e40e23bd25_0_1147">
            <a:extLst>
              <a:ext uri="{FF2B5EF4-FFF2-40B4-BE49-F238E27FC236}">
                <a16:creationId xmlns:a16="http://schemas.microsoft.com/office/drawing/2014/main" id="{DBCC642F-BD46-8A56-B04A-289202BD000C}"/>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41</a:t>
            </a:fld>
            <a:endParaRPr/>
          </a:p>
        </p:txBody>
      </p:sp>
      <p:pic>
        <p:nvPicPr>
          <p:cNvPr id="510" name="Google Shape;510;g1e40e23bd25_0_1147">
            <a:extLst>
              <a:ext uri="{FF2B5EF4-FFF2-40B4-BE49-F238E27FC236}">
                <a16:creationId xmlns:a16="http://schemas.microsoft.com/office/drawing/2014/main" id="{79323347-C84E-B02B-77D8-8922152E5453}"/>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511" name="Google Shape;511;g1e40e23bd25_0_1147">
            <a:extLst>
              <a:ext uri="{FF2B5EF4-FFF2-40B4-BE49-F238E27FC236}">
                <a16:creationId xmlns:a16="http://schemas.microsoft.com/office/drawing/2014/main" id="{6610C95C-E953-FA84-31A3-E0EE65010785}"/>
              </a:ext>
            </a:extLst>
          </p:cNvPr>
          <p:cNvSpPr/>
          <p:nvPr/>
        </p:nvSpPr>
        <p:spPr>
          <a:xfrm>
            <a:off x="1563075" y="1626725"/>
            <a:ext cx="16869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2" name="Google Shape;512;g1e40e23bd25_0_1147">
            <a:extLst>
              <a:ext uri="{FF2B5EF4-FFF2-40B4-BE49-F238E27FC236}">
                <a16:creationId xmlns:a16="http://schemas.microsoft.com/office/drawing/2014/main" id="{D106F716-4B7D-3A37-B950-6ECE83A3159E}"/>
              </a:ext>
            </a:extLst>
          </p:cNvPr>
          <p:cNvSpPr/>
          <p:nvPr/>
        </p:nvSpPr>
        <p:spPr>
          <a:xfrm>
            <a:off x="3190727" y="1626700"/>
            <a:ext cx="6114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3" name="Google Shape;513;g1e40e23bd25_0_1147">
            <a:extLst>
              <a:ext uri="{FF2B5EF4-FFF2-40B4-BE49-F238E27FC236}">
                <a16:creationId xmlns:a16="http://schemas.microsoft.com/office/drawing/2014/main" id="{FD589164-45A7-EABE-0B2C-8F922B61620B}"/>
              </a:ext>
            </a:extLst>
          </p:cNvPr>
          <p:cNvSpPr/>
          <p:nvPr/>
        </p:nvSpPr>
        <p:spPr>
          <a:xfrm>
            <a:off x="3751750" y="1626725"/>
            <a:ext cx="501900" cy="253500"/>
          </a:xfrm>
          <a:prstGeom prst="chevron">
            <a:avLst>
              <a:gd name="adj" fmla="val 42212"/>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4" name="Google Shape;514;g1e40e23bd25_0_1147">
            <a:extLst>
              <a:ext uri="{FF2B5EF4-FFF2-40B4-BE49-F238E27FC236}">
                <a16:creationId xmlns:a16="http://schemas.microsoft.com/office/drawing/2014/main" id="{C0A6AEFA-551C-CBF9-99F3-65E81661AB28}"/>
              </a:ext>
            </a:extLst>
          </p:cNvPr>
          <p:cNvSpPr/>
          <p:nvPr/>
        </p:nvSpPr>
        <p:spPr>
          <a:xfrm>
            <a:off x="4217250" y="1626725"/>
            <a:ext cx="399600" cy="253500"/>
          </a:xfrm>
          <a:prstGeom prst="chevron">
            <a:avLst>
              <a:gd name="adj" fmla="val 42212"/>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5" name="Google Shape;515;g1e40e23bd25_0_1147">
            <a:extLst>
              <a:ext uri="{FF2B5EF4-FFF2-40B4-BE49-F238E27FC236}">
                <a16:creationId xmlns:a16="http://schemas.microsoft.com/office/drawing/2014/main" id="{AF38E1C2-92DC-F1CD-9AF3-2945BE06FEB9}"/>
              </a:ext>
            </a:extLst>
          </p:cNvPr>
          <p:cNvSpPr txBox="1"/>
          <p:nvPr/>
        </p:nvSpPr>
        <p:spPr>
          <a:xfrm>
            <a:off x="1607897" y="1616550"/>
            <a:ext cx="1217700" cy="27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900" b="1">
                <a:solidFill>
                  <a:schemeClr val="dk1"/>
                </a:solidFill>
                <a:latin typeface="Lato"/>
                <a:ea typeface="Lato"/>
                <a:cs typeface="Lato"/>
                <a:sym typeface="Lato"/>
              </a:rPr>
              <a:t>Development</a:t>
            </a:r>
            <a:endParaRPr sz="1600" b="1" i="0" u="none" strike="noStrike" cap="none">
              <a:solidFill>
                <a:schemeClr val="dk1"/>
              </a:solidFill>
              <a:latin typeface="Arial"/>
              <a:ea typeface="Arial"/>
              <a:cs typeface="Arial"/>
              <a:sym typeface="Arial"/>
            </a:endParaRPr>
          </a:p>
        </p:txBody>
      </p:sp>
      <p:sp>
        <p:nvSpPr>
          <p:cNvPr id="516" name="Google Shape;516;g1e40e23bd25_0_1147">
            <a:extLst>
              <a:ext uri="{FF2B5EF4-FFF2-40B4-BE49-F238E27FC236}">
                <a16:creationId xmlns:a16="http://schemas.microsoft.com/office/drawing/2014/main" id="{28E35D58-6FB5-4BFE-F34F-0CCF30F1DD11}"/>
              </a:ext>
            </a:extLst>
          </p:cNvPr>
          <p:cNvSpPr/>
          <p:nvPr/>
        </p:nvSpPr>
        <p:spPr>
          <a:xfrm>
            <a:off x="2153475" y="2548325"/>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SBD</a:t>
            </a:r>
            <a:endParaRPr sz="900" i="0" u="none" strike="noStrike" cap="none">
              <a:solidFill>
                <a:srgbClr val="000000"/>
              </a:solidFill>
              <a:latin typeface="Lato"/>
              <a:ea typeface="Lato"/>
              <a:cs typeface="Lato"/>
              <a:sym typeface="Lato"/>
            </a:endParaRPr>
          </a:p>
        </p:txBody>
      </p:sp>
      <p:sp>
        <p:nvSpPr>
          <p:cNvPr id="517" name="Google Shape;517;g1e40e23bd25_0_1147">
            <a:extLst>
              <a:ext uri="{FF2B5EF4-FFF2-40B4-BE49-F238E27FC236}">
                <a16:creationId xmlns:a16="http://schemas.microsoft.com/office/drawing/2014/main" id="{B03D869A-BEC8-2A8B-60FD-3CFEB8A0CD07}"/>
              </a:ext>
            </a:extLst>
          </p:cNvPr>
          <p:cNvSpPr/>
          <p:nvPr/>
        </p:nvSpPr>
        <p:spPr>
          <a:xfrm>
            <a:off x="3577072" y="2548325"/>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FIS</a:t>
            </a:r>
            <a:endParaRPr sz="900" i="0" u="none" strike="noStrike" cap="none">
              <a:solidFill>
                <a:srgbClr val="000000"/>
              </a:solidFill>
              <a:latin typeface="Lato"/>
              <a:ea typeface="Lato"/>
              <a:cs typeface="Lato"/>
              <a:sym typeface="Lato"/>
            </a:endParaRPr>
          </a:p>
        </p:txBody>
      </p:sp>
      <p:sp>
        <p:nvSpPr>
          <p:cNvPr id="518" name="Google Shape;518;g1e40e23bd25_0_1147">
            <a:extLst>
              <a:ext uri="{FF2B5EF4-FFF2-40B4-BE49-F238E27FC236}">
                <a16:creationId xmlns:a16="http://schemas.microsoft.com/office/drawing/2014/main" id="{B6F288D8-8F08-DB11-9E2D-BA7D4F9D21B0}"/>
              </a:ext>
            </a:extLst>
          </p:cNvPr>
          <p:cNvSpPr/>
          <p:nvPr/>
        </p:nvSpPr>
        <p:spPr>
          <a:xfrm>
            <a:off x="1563075" y="2181375"/>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R2R Deployments</a:t>
            </a:r>
            <a:endParaRPr sz="1500" b="0" i="0" u="none" strike="noStrike" cap="none">
              <a:solidFill>
                <a:srgbClr val="000000"/>
              </a:solidFill>
              <a:latin typeface="Arial"/>
              <a:ea typeface="Arial"/>
              <a:cs typeface="Arial"/>
              <a:sym typeface="Arial"/>
            </a:endParaRPr>
          </a:p>
        </p:txBody>
      </p:sp>
      <p:sp>
        <p:nvSpPr>
          <p:cNvPr id="519" name="Google Shape;519;g1e40e23bd25_0_1147">
            <a:extLst>
              <a:ext uri="{FF2B5EF4-FFF2-40B4-BE49-F238E27FC236}">
                <a16:creationId xmlns:a16="http://schemas.microsoft.com/office/drawing/2014/main" id="{7D6FF808-A65A-ADC5-1117-D8C66129450C}"/>
              </a:ext>
            </a:extLst>
          </p:cNvPr>
          <p:cNvSpPr/>
          <p:nvPr/>
        </p:nvSpPr>
        <p:spPr>
          <a:xfrm>
            <a:off x="33522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0" name="Google Shape;520;g1e40e23bd25_0_1147">
            <a:extLst>
              <a:ext uri="{FF2B5EF4-FFF2-40B4-BE49-F238E27FC236}">
                <a16:creationId xmlns:a16="http://schemas.microsoft.com/office/drawing/2014/main" id="{E17173B6-B4A0-BA7E-4851-48EF7340BBD5}"/>
              </a:ext>
            </a:extLst>
          </p:cNvPr>
          <p:cNvSpPr/>
          <p:nvPr/>
        </p:nvSpPr>
        <p:spPr>
          <a:xfrm>
            <a:off x="44461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1" name="Google Shape;521;g1e40e23bd25_0_1147">
            <a:extLst>
              <a:ext uri="{FF2B5EF4-FFF2-40B4-BE49-F238E27FC236}">
                <a16:creationId xmlns:a16="http://schemas.microsoft.com/office/drawing/2014/main" id="{C986CBF4-3160-2467-08DD-38BAB37FA671}"/>
              </a:ext>
            </a:extLst>
          </p:cNvPr>
          <p:cNvSpPr/>
          <p:nvPr/>
        </p:nvSpPr>
        <p:spPr>
          <a:xfrm>
            <a:off x="2630463" y="3537013"/>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Bayer</a:t>
            </a:r>
            <a:endParaRPr sz="900" i="0" u="none" strike="noStrike" cap="none">
              <a:solidFill>
                <a:srgbClr val="000000"/>
              </a:solidFill>
              <a:latin typeface="Lato"/>
              <a:ea typeface="Lato"/>
              <a:cs typeface="Lato"/>
              <a:sym typeface="Lato"/>
            </a:endParaRPr>
          </a:p>
        </p:txBody>
      </p:sp>
      <p:sp>
        <p:nvSpPr>
          <p:cNvPr id="522" name="Google Shape;522;g1e40e23bd25_0_1147">
            <a:extLst>
              <a:ext uri="{FF2B5EF4-FFF2-40B4-BE49-F238E27FC236}">
                <a16:creationId xmlns:a16="http://schemas.microsoft.com/office/drawing/2014/main" id="{EA4849F8-CF10-BC68-3C4A-447CD8674A76}"/>
              </a:ext>
            </a:extLst>
          </p:cNvPr>
          <p:cNvSpPr/>
          <p:nvPr/>
        </p:nvSpPr>
        <p:spPr>
          <a:xfrm>
            <a:off x="4054059" y="3537013"/>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800">
                <a:latin typeface="Lato"/>
                <a:ea typeface="Lato"/>
                <a:cs typeface="Lato"/>
                <a:sym typeface="Lato"/>
              </a:rPr>
              <a:t>Whirlpool</a:t>
            </a:r>
            <a:endParaRPr sz="800" i="0" u="none" strike="noStrike" cap="none">
              <a:solidFill>
                <a:srgbClr val="000000"/>
              </a:solidFill>
              <a:latin typeface="Lato"/>
              <a:ea typeface="Lato"/>
              <a:cs typeface="Lato"/>
              <a:sym typeface="Lato"/>
            </a:endParaRPr>
          </a:p>
        </p:txBody>
      </p:sp>
      <p:sp>
        <p:nvSpPr>
          <p:cNvPr id="523" name="Google Shape;523;g1e40e23bd25_0_1147">
            <a:extLst>
              <a:ext uri="{FF2B5EF4-FFF2-40B4-BE49-F238E27FC236}">
                <a16:creationId xmlns:a16="http://schemas.microsoft.com/office/drawing/2014/main" id="{02FD11C3-841E-B180-066D-FF9ACC23D6F8}"/>
              </a:ext>
            </a:extLst>
          </p:cNvPr>
          <p:cNvSpPr/>
          <p:nvPr/>
        </p:nvSpPr>
        <p:spPr>
          <a:xfrm>
            <a:off x="1563075" y="3170063"/>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O2C  Deployments</a:t>
            </a:r>
            <a:endParaRPr sz="1500" b="0" i="0" u="none" strike="noStrike" cap="none">
              <a:solidFill>
                <a:srgbClr val="000000"/>
              </a:solidFill>
              <a:latin typeface="Arial"/>
              <a:ea typeface="Arial"/>
              <a:cs typeface="Arial"/>
              <a:sym typeface="Arial"/>
            </a:endParaRPr>
          </a:p>
        </p:txBody>
      </p:sp>
      <p:sp>
        <p:nvSpPr>
          <p:cNvPr id="524" name="Google Shape;524;g1e40e23bd25_0_1147">
            <a:extLst>
              <a:ext uri="{FF2B5EF4-FFF2-40B4-BE49-F238E27FC236}">
                <a16:creationId xmlns:a16="http://schemas.microsoft.com/office/drawing/2014/main" id="{98E94B98-B8AF-2E7C-59B6-1851E78FC62D}"/>
              </a:ext>
            </a:extLst>
          </p:cNvPr>
          <p:cNvSpPr/>
          <p:nvPr/>
        </p:nvSpPr>
        <p:spPr>
          <a:xfrm>
            <a:off x="38292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5" name="Google Shape;525;g1e40e23bd25_0_1147">
            <a:extLst>
              <a:ext uri="{FF2B5EF4-FFF2-40B4-BE49-F238E27FC236}">
                <a16:creationId xmlns:a16="http://schemas.microsoft.com/office/drawing/2014/main" id="{BCC99A81-8FB7-FFF6-0553-9A224CA5FFA2}"/>
              </a:ext>
            </a:extLst>
          </p:cNvPr>
          <p:cNvSpPr/>
          <p:nvPr/>
        </p:nvSpPr>
        <p:spPr>
          <a:xfrm>
            <a:off x="49231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6" name="Google Shape;526;g1e40e23bd25_0_1147">
            <a:extLst>
              <a:ext uri="{FF2B5EF4-FFF2-40B4-BE49-F238E27FC236}">
                <a16:creationId xmlns:a16="http://schemas.microsoft.com/office/drawing/2014/main" id="{79907011-06B6-0DDB-C30A-B8D11CC37AF8}"/>
              </a:ext>
            </a:extLst>
          </p:cNvPr>
          <p:cNvSpPr txBox="1"/>
          <p:nvPr/>
        </p:nvSpPr>
        <p:spPr>
          <a:xfrm>
            <a:off x="1348750" y="4234975"/>
            <a:ext cx="6546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Tahoma"/>
                <a:ea typeface="Tahoma"/>
                <a:cs typeface="Tahoma"/>
                <a:sym typeface="Tahoma"/>
              </a:rPr>
              <a:t>*</a:t>
            </a:r>
            <a:r>
              <a:rPr lang="en" sz="1200">
                <a:solidFill>
                  <a:schemeClr val="dk1"/>
                </a:solidFill>
                <a:latin typeface="Tahoma"/>
                <a:ea typeface="Tahoma"/>
                <a:cs typeface="Tahoma"/>
                <a:sym typeface="Tahoma"/>
              </a:rPr>
              <a:t> Above timelines are tentative at this point; will be refined as we proceed with the program.  </a:t>
            </a:r>
            <a:endParaRPr sz="1200">
              <a:solidFill>
                <a:schemeClr val="dk1"/>
              </a:solidFill>
              <a:latin typeface="Tahoma"/>
              <a:ea typeface="Tahoma"/>
              <a:cs typeface="Tahoma"/>
              <a:sym typeface="Tahoma"/>
            </a:endParaRPr>
          </a:p>
        </p:txBody>
      </p:sp>
    </p:spTree>
    <p:extLst>
      <p:ext uri="{BB962C8B-B14F-4D97-AF65-F5344CB8AC3E}">
        <p14:creationId xmlns:p14="http://schemas.microsoft.com/office/powerpoint/2010/main" val="1789371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0">
          <a:extLst>
            <a:ext uri="{FF2B5EF4-FFF2-40B4-BE49-F238E27FC236}">
              <a16:creationId xmlns:a16="http://schemas.microsoft.com/office/drawing/2014/main" id="{AF745EE6-584F-6A63-858B-95B04F47D4E6}"/>
            </a:ext>
          </a:extLst>
        </p:cNvPr>
        <p:cNvGrpSpPr/>
        <p:nvPr/>
      </p:nvGrpSpPr>
      <p:grpSpPr>
        <a:xfrm>
          <a:off x="0" y="0"/>
          <a:ext cx="0" cy="0"/>
          <a:chOff x="0" y="0"/>
          <a:chExt cx="0" cy="0"/>
        </a:xfrm>
      </p:grpSpPr>
      <p:sp>
        <p:nvSpPr>
          <p:cNvPr id="531" name="Google Shape;531;g289fdb9218f_2_3">
            <a:extLst>
              <a:ext uri="{FF2B5EF4-FFF2-40B4-BE49-F238E27FC236}">
                <a16:creationId xmlns:a16="http://schemas.microsoft.com/office/drawing/2014/main" id="{59350D05-492C-D462-FB42-0300C75D1847}"/>
              </a:ext>
            </a:extLst>
          </p:cNvPr>
          <p:cNvSpPr txBox="1">
            <a:spLocks noGrp="1"/>
          </p:cNvSpPr>
          <p:nvPr>
            <p:ph type="title"/>
          </p:nvPr>
        </p:nvSpPr>
        <p:spPr>
          <a:xfrm>
            <a:off x="3552100" y="1970400"/>
            <a:ext cx="3839400" cy="2476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556"/>
              <a:buNone/>
            </a:pPr>
            <a:r>
              <a:rPr lang="en" b="1"/>
              <a:t>Action Items and Next Steps </a:t>
            </a:r>
            <a:endParaRPr sz="1400" b="1"/>
          </a:p>
        </p:txBody>
      </p:sp>
      <p:pic>
        <p:nvPicPr>
          <p:cNvPr id="532" name="Google Shape;532;g289fdb9218f_2_3">
            <a:extLst>
              <a:ext uri="{FF2B5EF4-FFF2-40B4-BE49-F238E27FC236}">
                <a16:creationId xmlns:a16="http://schemas.microsoft.com/office/drawing/2014/main" id="{D27B8E82-EC37-A3C0-DED5-23CA567FBED9}"/>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2614209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20D65F0C-9EEC-ED4E-C769-E16475564E5A}"/>
            </a:ext>
          </a:extLst>
        </p:cNvPr>
        <p:cNvGrpSpPr/>
        <p:nvPr/>
      </p:nvGrpSpPr>
      <p:grpSpPr>
        <a:xfrm>
          <a:off x="0" y="0"/>
          <a:ext cx="0" cy="0"/>
          <a:chOff x="0" y="0"/>
          <a:chExt cx="0" cy="0"/>
        </a:xfrm>
      </p:grpSpPr>
      <p:sp>
        <p:nvSpPr>
          <p:cNvPr id="537" name="Google Shape;537;g32c08df7a2f_0_776">
            <a:extLst>
              <a:ext uri="{FF2B5EF4-FFF2-40B4-BE49-F238E27FC236}">
                <a16:creationId xmlns:a16="http://schemas.microsoft.com/office/drawing/2014/main" id="{BFD0E0F4-2224-ECA2-88DE-B1A4DC3B1A66}"/>
              </a:ext>
            </a:extLst>
          </p:cNvPr>
          <p:cNvSpPr txBox="1">
            <a:spLocks noGrp="1"/>
          </p:cNvSpPr>
          <p:nvPr>
            <p:ph type="title"/>
          </p:nvPr>
        </p:nvSpPr>
        <p:spPr>
          <a:xfrm>
            <a:off x="424225" y="395025"/>
            <a:ext cx="5268000" cy="4749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Next Steps</a:t>
            </a:r>
            <a:endParaRPr sz="2600" b="1">
              <a:solidFill>
                <a:srgbClr val="020A51"/>
              </a:solidFill>
              <a:latin typeface="Ubuntu"/>
              <a:ea typeface="Ubuntu"/>
              <a:cs typeface="Ubuntu"/>
              <a:sym typeface="Ubuntu"/>
            </a:endParaRPr>
          </a:p>
        </p:txBody>
      </p:sp>
      <p:sp>
        <p:nvSpPr>
          <p:cNvPr id="538" name="Google Shape;538;g32c08df7a2f_0_776">
            <a:extLst>
              <a:ext uri="{FF2B5EF4-FFF2-40B4-BE49-F238E27FC236}">
                <a16:creationId xmlns:a16="http://schemas.microsoft.com/office/drawing/2014/main" id="{C2917F4B-11C1-3E92-561D-B22832D16986}"/>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43</a:t>
            </a:fld>
            <a:endParaRPr/>
          </a:p>
        </p:txBody>
      </p:sp>
      <p:pic>
        <p:nvPicPr>
          <p:cNvPr id="539" name="Google Shape;539;g32c08df7a2f_0_776">
            <a:extLst>
              <a:ext uri="{FF2B5EF4-FFF2-40B4-BE49-F238E27FC236}">
                <a16:creationId xmlns:a16="http://schemas.microsoft.com/office/drawing/2014/main" id="{8F725C0C-02A3-7A9F-FDAC-10B8A13CB9D1}"/>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graphicFrame>
        <p:nvGraphicFramePr>
          <p:cNvPr id="540" name="Google Shape;540;g32c08df7a2f_0_776">
            <a:extLst>
              <a:ext uri="{FF2B5EF4-FFF2-40B4-BE49-F238E27FC236}">
                <a16:creationId xmlns:a16="http://schemas.microsoft.com/office/drawing/2014/main" id="{62D1E714-3B07-F2C1-9AC6-DB248431160E}"/>
              </a:ext>
            </a:extLst>
          </p:cNvPr>
          <p:cNvGraphicFramePr/>
          <p:nvPr/>
        </p:nvGraphicFramePr>
        <p:xfrm>
          <a:off x="429150" y="1108538"/>
          <a:ext cx="3000000" cy="3000000"/>
        </p:xfrm>
        <a:graphic>
          <a:graphicData uri="http://schemas.openxmlformats.org/drawingml/2006/table">
            <a:tbl>
              <a:tblPr bandRow="1">
                <a:noFill/>
                <a:tableStyleId>{5342E76C-094B-419B-B42E-AED802BB35B9}</a:tableStyleId>
              </a:tblPr>
              <a:tblGrid>
                <a:gridCol w="609575">
                  <a:extLst>
                    <a:ext uri="{9D8B030D-6E8A-4147-A177-3AD203B41FA5}">
                      <a16:colId xmlns:a16="http://schemas.microsoft.com/office/drawing/2014/main" val="20000"/>
                    </a:ext>
                  </a:extLst>
                </a:gridCol>
                <a:gridCol w="3760025">
                  <a:extLst>
                    <a:ext uri="{9D8B030D-6E8A-4147-A177-3AD203B41FA5}">
                      <a16:colId xmlns:a16="http://schemas.microsoft.com/office/drawing/2014/main" val="20001"/>
                    </a:ext>
                  </a:extLst>
                </a:gridCol>
                <a:gridCol w="2368875">
                  <a:extLst>
                    <a:ext uri="{9D8B030D-6E8A-4147-A177-3AD203B41FA5}">
                      <a16:colId xmlns:a16="http://schemas.microsoft.com/office/drawing/2014/main" val="20002"/>
                    </a:ext>
                  </a:extLst>
                </a:gridCol>
                <a:gridCol w="1329550">
                  <a:extLst>
                    <a:ext uri="{9D8B030D-6E8A-4147-A177-3AD203B41FA5}">
                      <a16:colId xmlns:a16="http://schemas.microsoft.com/office/drawing/2014/main" val="20003"/>
                    </a:ext>
                  </a:extLst>
                </a:gridCol>
              </a:tblGrid>
              <a:tr h="438625">
                <a:tc>
                  <a:txBody>
                    <a:bodyPr/>
                    <a:lstStyle/>
                    <a:p>
                      <a:pPr marL="0" marR="0" lvl="0" indent="0" algn="ctr"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Item</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Owner</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Target Date</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0"/>
                  </a:ext>
                </a:extLst>
              </a:tr>
              <a:tr h="402025">
                <a:tc>
                  <a:txBody>
                    <a:bodyPr/>
                    <a:lstStyle/>
                    <a:p>
                      <a:pPr marL="0" lvl="0" indent="0" algn="l" rtl="0">
                        <a:spcBef>
                          <a:spcPts val="0"/>
                        </a:spcBef>
                        <a:spcAft>
                          <a:spcPts val="0"/>
                        </a:spcAft>
                        <a:buNone/>
                      </a:pPr>
                      <a:r>
                        <a:rPr lang="en" sz="1200">
                          <a:latin typeface="Ubuntu"/>
                          <a:ea typeface="Ubuntu"/>
                          <a:cs typeface="Ubuntu"/>
                          <a:sym typeface="Ubuntu"/>
                        </a:rPr>
                        <a:t>1</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Immediate focus is to take the POCs to a closure - Email Ingestion, Power BI Integration and Gen AI</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Accelerate team with inputs from Accenture</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TBD</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29425">
                <a:tc>
                  <a:txBody>
                    <a:bodyPr/>
                    <a:lstStyle/>
                    <a:p>
                      <a:pPr marL="0" lvl="0" indent="0" algn="l" rtl="0">
                        <a:spcBef>
                          <a:spcPts val="0"/>
                        </a:spcBef>
                        <a:spcAft>
                          <a:spcPts val="0"/>
                        </a:spcAft>
                        <a:buNone/>
                      </a:pPr>
                      <a:r>
                        <a:rPr lang="en" sz="1200">
                          <a:latin typeface="Ubuntu"/>
                          <a:ea typeface="Ubuntu"/>
                          <a:cs typeface="Ubuntu"/>
                          <a:sym typeface="Ubuntu"/>
                        </a:rPr>
                        <a:t>2</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Server Sizing exercise </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Both teams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ASAP</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6900">
                <a:tc>
                  <a:txBody>
                    <a:bodyPr/>
                    <a:lstStyle/>
                    <a:p>
                      <a:pPr marL="0" lvl="0" indent="0" algn="l" rtl="0">
                        <a:spcBef>
                          <a:spcPts val="0"/>
                        </a:spcBef>
                        <a:spcAft>
                          <a:spcPts val="0"/>
                        </a:spcAft>
                        <a:buNone/>
                      </a:pPr>
                      <a:r>
                        <a:rPr lang="en" sz="1200">
                          <a:latin typeface="Ubuntu"/>
                          <a:ea typeface="Ubuntu"/>
                          <a:cs typeface="Ubuntu"/>
                          <a:sym typeface="Ubuntu"/>
                        </a:rPr>
                        <a:t>3</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Resolving Performance Test issues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Accenture team supported by the Accelerate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TBD</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70575">
                <a:tc>
                  <a:txBody>
                    <a:bodyPr/>
                    <a:lstStyle/>
                    <a:p>
                      <a:pPr marL="0" lvl="0" indent="0" algn="l" rtl="0">
                        <a:spcBef>
                          <a:spcPts val="0"/>
                        </a:spcBef>
                        <a:spcAft>
                          <a:spcPts val="0"/>
                        </a:spcAft>
                        <a:buNone/>
                      </a:pPr>
                      <a:r>
                        <a:rPr lang="en" sz="1200">
                          <a:latin typeface="Ubuntu"/>
                          <a:ea typeface="Ubuntu"/>
                          <a:cs typeface="Ubuntu"/>
                          <a:sym typeface="Ubuntu"/>
                        </a:rPr>
                        <a:t>4</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Resolving open items from the Security Audit</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Appian teams in discussion with the Accenture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ASAP</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70575">
                <a:tc>
                  <a:txBody>
                    <a:bodyPr/>
                    <a:lstStyle/>
                    <a:p>
                      <a:pPr marL="0" lvl="0" indent="0" algn="l" rtl="0">
                        <a:spcBef>
                          <a:spcPts val="0"/>
                        </a:spcBef>
                        <a:spcAft>
                          <a:spcPts val="0"/>
                        </a:spcAft>
                        <a:buNone/>
                      </a:pPr>
                      <a:r>
                        <a:rPr lang="en" sz="1200">
                          <a:latin typeface="Ubuntu"/>
                          <a:ea typeface="Ubuntu"/>
                          <a:cs typeface="Ubuntu"/>
                          <a:sym typeface="Ubuntu"/>
                        </a:rPr>
                        <a:t>5</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Design and Implementation guidance for ICR and Journal Processing modules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Accelerate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Ongoing</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20334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4">
          <a:extLst>
            <a:ext uri="{FF2B5EF4-FFF2-40B4-BE49-F238E27FC236}">
              <a16:creationId xmlns:a16="http://schemas.microsoft.com/office/drawing/2014/main" id="{58993CDA-F74F-5F64-03F0-61780883BA9D}"/>
            </a:ext>
          </a:extLst>
        </p:cNvPr>
        <p:cNvGrpSpPr/>
        <p:nvPr/>
      </p:nvGrpSpPr>
      <p:grpSpPr>
        <a:xfrm>
          <a:off x="0" y="0"/>
          <a:ext cx="0" cy="0"/>
          <a:chOff x="0" y="0"/>
          <a:chExt cx="0" cy="0"/>
        </a:xfrm>
      </p:grpSpPr>
      <p:sp>
        <p:nvSpPr>
          <p:cNvPr id="545" name="Google Shape;545;p58">
            <a:extLst>
              <a:ext uri="{FF2B5EF4-FFF2-40B4-BE49-F238E27FC236}">
                <a16:creationId xmlns:a16="http://schemas.microsoft.com/office/drawing/2014/main" id="{BCEAD939-634D-53A2-23D5-7B1F8558B47D}"/>
              </a:ext>
            </a:extLst>
          </p:cNvPr>
          <p:cNvSpPr txBox="1">
            <a:spLocks noGrp="1"/>
          </p:cNvSpPr>
          <p:nvPr>
            <p:ph type="title"/>
          </p:nvPr>
        </p:nvSpPr>
        <p:spPr>
          <a:xfrm>
            <a:off x="1097280" y="3634740"/>
            <a:ext cx="6858000" cy="548700"/>
          </a:xfrm>
          <a:prstGeom prst="rect">
            <a:avLst/>
          </a:prstGeom>
          <a:noFill/>
          <a:ln>
            <a:noFill/>
          </a:ln>
        </p:spPr>
        <p:txBody>
          <a:bodyPr spcFirstLastPara="1" wrap="square" lIns="68575" tIns="34275" rIns="68575" bIns="34275" anchor="t" anchorCtr="0">
            <a:normAutofit/>
          </a:bodyPr>
          <a:lstStyle/>
          <a:p>
            <a:pPr marL="0" lvl="0" indent="0" algn="ctr" rtl="0">
              <a:lnSpc>
                <a:spcPct val="100000"/>
              </a:lnSpc>
              <a:spcBef>
                <a:spcPts val="0"/>
              </a:spcBef>
              <a:spcAft>
                <a:spcPts val="0"/>
              </a:spcAft>
              <a:buSzPts val="1400"/>
              <a:buNone/>
            </a:pPr>
            <a:r>
              <a:rPr lang="en"/>
              <a:t>The leader in low-code automation.</a:t>
            </a:r>
            <a:endParaRPr/>
          </a:p>
        </p:txBody>
      </p:sp>
      <p:sp>
        <p:nvSpPr>
          <p:cNvPr id="546" name="Google Shape;546;p58">
            <a:extLst>
              <a:ext uri="{FF2B5EF4-FFF2-40B4-BE49-F238E27FC236}">
                <a16:creationId xmlns:a16="http://schemas.microsoft.com/office/drawing/2014/main" id="{70DF8B48-ACD5-CE03-27C2-15A97166255F}"/>
              </a:ext>
            </a:extLst>
          </p:cNvPr>
          <p:cNvSpPr txBox="1">
            <a:spLocks noGrp="1"/>
          </p:cNvSpPr>
          <p:nvPr>
            <p:ph type="body" idx="1"/>
          </p:nvPr>
        </p:nvSpPr>
        <p:spPr>
          <a:xfrm>
            <a:off x="1097279" y="762000"/>
            <a:ext cx="6858000" cy="6858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800"/>
              </a:spcBef>
              <a:spcAft>
                <a:spcPts val="0"/>
              </a:spcAft>
              <a:buSzPts val="2800"/>
              <a:buNone/>
            </a:pPr>
            <a:r>
              <a:rPr lang="en"/>
              <a:t>Thank You!</a:t>
            </a:r>
            <a:endParaRPr/>
          </a:p>
        </p:txBody>
      </p:sp>
    </p:spTree>
    <p:extLst>
      <p:ext uri="{BB962C8B-B14F-4D97-AF65-F5344CB8AC3E}">
        <p14:creationId xmlns:p14="http://schemas.microsoft.com/office/powerpoint/2010/main" val="39352910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1">
          <a:extLst>
            <a:ext uri="{FF2B5EF4-FFF2-40B4-BE49-F238E27FC236}">
              <a16:creationId xmlns:a16="http://schemas.microsoft.com/office/drawing/2014/main" id="{39F02CC3-57BD-7D76-49EB-8437E34FAC77}"/>
            </a:ext>
          </a:extLst>
        </p:cNvPr>
        <p:cNvGrpSpPr/>
        <p:nvPr/>
      </p:nvGrpSpPr>
      <p:grpSpPr>
        <a:xfrm>
          <a:off x="0" y="0"/>
          <a:ext cx="0" cy="0"/>
          <a:chOff x="0" y="0"/>
          <a:chExt cx="0" cy="0"/>
        </a:xfrm>
      </p:grpSpPr>
      <p:sp>
        <p:nvSpPr>
          <p:cNvPr id="252" name="Google Shape;252;p1">
            <a:extLst>
              <a:ext uri="{FF2B5EF4-FFF2-40B4-BE49-F238E27FC236}">
                <a16:creationId xmlns:a16="http://schemas.microsoft.com/office/drawing/2014/main" id="{413E8411-9380-4EDB-3A05-80DC1AEC6D23}"/>
              </a:ext>
            </a:extLst>
          </p:cNvPr>
          <p:cNvSpPr txBox="1">
            <a:spLocks noGrp="1"/>
          </p:cNvSpPr>
          <p:nvPr>
            <p:ph type="subTitle" idx="1"/>
          </p:nvPr>
        </p:nvSpPr>
        <p:spPr>
          <a:xfrm>
            <a:off x="4533900" y="2854950"/>
            <a:ext cx="4619400" cy="7065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800"/>
              </a:spcBef>
              <a:spcAft>
                <a:spcPts val="0"/>
              </a:spcAft>
              <a:buSzPts val="1300"/>
              <a:buNone/>
            </a:pPr>
            <a:r>
              <a:rPr lang="en" sz="1400">
                <a:latin typeface="Ubuntu"/>
                <a:ea typeface="Ubuntu"/>
                <a:cs typeface="Ubuntu"/>
                <a:sym typeface="Ubuntu"/>
              </a:rPr>
              <a:t>Mani Rajagopalan</a:t>
            </a:r>
            <a:endParaRPr sz="1400">
              <a:latin typeface="Ubuntu"/>
              <a:ea typeface="Ubuntu"/>
              <a:cs typeface="Ubuntu"/>
              <a:sym typeface="Ubuntu"/>
            </a:endParaRPr>
          </a:p>
          <a:p>
            <a:pPr marL="0" lvl="0" indent="0" algn="l" rtl="0">
              <a:lnSpc>
                <a:spcPct val="90000"/>
              </a:lnSpc>
              <a:spcBef>
                <a:spcPts val="800"/>
              </a:spcBef>
              <a:spcAft>
                <a:spcPts val="0"/>
              </a:spcAft>
              <a:buSzPts val="1300"/>
              <a:buNone/>
            </a:pPr>
            <a:r>
              <a:rPr lang="en" sz="1400">
                <a:latin typeface="Ubuntu"/>
                <a:ea typeface="Ubuntu"/>
                <a:cs typeface="Ubuntu"/>
                <a:sym typeface="Ubuntu"/>
              </a:rPr>
              <a:t>January 17, 2025</a:t>
            </a:r>
            <a:endParaRPr sz="1400">
              <a:latin typeface="Ubuntu"/>
              <a:ea typeface="Ubuntu"/>
              <a:cs typeface="Ubuntu"/>
              <a:sym typeface="Ubuntu"/>
            </a:endParaRPr>
          </a:p>
        </p:txBody>
      </p:sp>
      <p:sp>
        <p:nvSpPr>
          <p:cNvPr id="253" name="Google Shape;253;p1">
            <a:extLst>
              <a:ext uri="{FF2B5EF4-FFF2-40B4-BE49-F238E27FC236}">
                <a16:creationId xmlns:a16="http://schemas.microsoft.com/office/drawing/2014/main" id="{F24578D0-AFD8-FC0A-96F4-DE6E4F85ABF0}"/>
              </a:ext>
            </a:extLst>
          </p:cNvPr>
          <p:cNvSpPr txBox="1">
            <a:spLocks noGrp="1"/>
          </p:cNvSpPr>
          <p:nvPr>
            <p:ph type="title"/>
          </p:nvPr>
        </p:nvSpPr>
        <p:spPr>
          <a:xfrm>
            <a:off x="4533900" y="1582950"/>
            <a:ext cx="4114800" cy="1272000"/>
          </a:xfrm>
          <a:prstGeom prst="rect">
            <a:avLst/>
          </a:prstGeom>
          <a:noFill/>
          <a:ln>
            <a:noFill/>
          </a:ln>
        </p:spPr>
        <p:txBody>
          <a:bodyPr spcFirstLastPara="1" wrap="square" lIns="68575" tIns="34275" rIns="68575" bIns="34275" anchor="t" anchorCtr="0">
            <a:normAutofit/>
          </a:bodyPr>
          <a:lstStyle/>
          <a:p>
            <a:pPr marL="0" lvl="0" indent="0" algn="l" rtl="0">
              <a:lnSpc>
                <a:spcPct val="150000"/>
              </a:lnSpc>
              <a:spcBef>
                <a:spcPts val="0"/>
              </a:spcBef>
              <a:spcAft>
                <a:spcPts val="0"/>
              </a:spcAft>
              <a:buSzPts val="1400"/>
              <a:buNone/>
            </a:pPr>
            <a:r>
              <a:rPr lang="en" sz="2650">
                <a:latin typeface="Ubuntu"/>
                <a:ea typeface="Ubuntu"/>
                <a:cs typeface="Ubuntu"/>
                <a:sym typeface="Ubuntu"/>
              </a:rPr>
              <a:t>Accenture Operations</a:t>
            </a:r>
            <a:endParaRPr sz="2650">
              <a:latin typeface="Ubuntu"/>
              <a:ea typeface="Ubuntu"/>
              <a:cs typeface="Ubuntu"/>
              <a:sym typeface="Ubuntu"/>
            </a:endParaRPr>
          </a:p>
          <a:p>
            <a:pPr marL="0" lvl="0" indent="0" algn="l" rtl="0">
              <a:lnSpc>
                <a:spcPct val="150000"/>
              </a:lnSpc>
              <a:spcBef>
                <a:spcPts val="0"/>
              </a:spcBef>
              <a:spcAft>
                <a:spcPts val="0"/>
              </a:spcAft>
              <a:buSzPts val="1399"/>
              <a:buNone/>
            </a:pPr>
            <a:r>
              <a:rPr lang="en" sz="2020">
                <a:latin typeface="Ubuntu"/>
                <a:ea typeface="Ubuntu"/>
                <a:cs typeface="Ubuntu"/>
                <a:sym typeface="Ubuntu"/>
              </a:rPr>
              <a:t>Executive Success Review (ESR)</a:t>
            </a:r>
            <a:endParaRPr>
              <a:latin typeface="Ubuntu"/>
              <a:ea typeface="Ubuntu"/>
              <a:cs typeface="Ubuntu"/>
              <a:sym typeface="Ubuntu"/>
            </a:endParaRPr>
          </a:p>
        </p:txBody>
      </p:sp>
      <p:sp>
        <p:nvSpPr>
          <p:cNvPr id="254" name="Google Shape;254;p1">
            <a:extLst>
              <a:ext uri="{FF2B5EF4-FFF2-40B4-BE49-F238E27FC236}">
                <a16:creationId xmlns:a16="http://schemas.microsoft.com/office/drawing/2014/main" id="{6E7E9D64-47D9-1FDF-99B9-D4D8808E780A}"/>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45</a:t>
            </a:fld>
            <a:endParaRPr/>
          </a:p>
        </p:txBody>
      </p:sp>
      <p:pic>
        <p:nvPicPr>
          <p:cNvPr id="255" name="Google Shape;255;p1">
            <a:extLst>
              <a:ext uri="{FF2B5EF4-FFF2-40B4-BE49-F238E27FC236}">
                <a16:creationId xmlns:a16="http://schemas.microsoft.com/office/drawing/2014/main" id="{7003D763-730E-D4AE-9E1A-2E6EC487A2BC}"/>
              </a:ext>
            </a:extLst>
          </p:cNvPr>
          <p:cNvPicPr preferRelativeResize="0"/>
          <p:nvPr/>
        </p:nvPicPr>
        <p:blipFill rotWithShape="1">
          <a:blip r:embed="rId3">
            <a:alphaModFix/>
          </a:blip>
          <a:srcRect/>
          <a:stretch/>
        </p:blipFill>
        <p:spPr>
          <a:xfrm>
            <a:off x="4095650" y="0"/>
            <a:ext cx="1155625" cy="583300"/>
          </a:xfrm>
          <a:prstGeom prst="rect">
            <a:avLst/>
          </a:prstGeom>
          <a:noFill/>
          <a:ln>
            <a:noFill/>
          </a:ln>
        </p:spPr>
      </p:pic>
    </p:spTree>
    <p:extLst>
      <p:ext uri="{BB962C8B-B14F-4D97-AF65-F5344CB8AC3E}">
        <p14:creationId xmlns:p14="http://schemas.microsoft.com/office/powerpoint/2010/main" val="14099080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F62DC59E-A042-2364-B6E2-B28FFD5E44B8}"/>
            </a:ext>
          </a:extLst>
        </p:cNvPr>
        <p:cNvGrpSpPr/>
        <p:nvPr/>
      </p:nvGrpSpPr>
      <p:grpSpPr>
        <a:xfrm>
          <a:off x="0" y="0"/>
          <a:ext cx="0" cy="0"/>
          <a:chOff x="0" y="0"/>
          <a:chExt cx="0" cy="0"/>
        </a:xfrm>
      </p:grpSpPr>
      <p:sp>
        <p:nvSpPr>
          <p:cNvPr id="260" name="Google Shape;260;p3">
            <a:extLst>
              <a:ext uri="{FF2B5EF4-FFF2-40B4-BE49-F238E27FC236}">
                <a16:creationId xmlns:a16="http://schemas.microsoft.com/office/drawing/2014/main" id="{B07ED629-0185-D72B-9239-69A8BA6CCBED}"/>
              </a:ext>
            </a:extLst>
          </p:cNvPr>
          <p:cNvSpPr txBox="1">
            <a:spLocks noGrp="1"/>
          </p:cNvSpPr>
          <p:nvPr>
            <p:ph type="title"/>
          </p:nvPr>
        </p:nvSpPr>
        <p:spPr>
          <a:xfrm>
            <a:off x="651510" y="571501"/>
            <a:ext cx="7886700" cy="685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400"/>
              <a:buNone/>
            </a:pPr>
            <a:r>
              <a:rPr lang="en" sz="2400" b="1">
                <a:latin typeface="Ubuntu"/>
                <a:ea typeface="Ubuntu"/>
                <a:cs typeface="Ubuntu"/>
                <a:sym typeface="Ubuntu"/>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ESR Agenda</a:t>
            </a:r>
            <a:endParaRPr sz="2400" b="1">
              <a:latin typeface="Ubuntu"/>
              <a:ea typeface="Ubuntu"/>
              <a:cs typeface="Ubuntu"/>
              <a:sym typeface="Ubuntu"/>
            </a:endParaRPr>
          </a:p>
        </p:txBody>
      </p:sp>
      <p:sp>
        <p:nvSpPr>
          <p:cNvPr id="261" name="Google Shape;261;p3">
            <a:extLst>
              <a:ext uri="{FF2B5EF4-FFF2-40B4-BE49-F238E27FC236}">
                <a16:creationId xmlns:a16="http://schemas.microsoft.com/office/drawing/2014/main" id="{C64B3A27-285E-09D1-4D33-96CE4AB48D2B}"/>
              </a:ext>
            </a:extLst>
          </p:cNvPr>
          <p:cNvSpPr txBox="1">
            <a:spLocks noGrp="1"/>
          </p:cNvSpPr>
          <p:nvPr>
            <p:ph type="body" idx="1"/>
          </p:nvPr>
        </p:nvSpPr>
        <p:spPr>
          <a:xfrm>
            <a:off x="651500" y="1293675"/>
            <a:ext cx="6828300" cy="2802900"/>
          </a:xfrm>
          <a:prstGeom prst="rect">
            <a:avLst/>
          </a:prstGeom>
          <a:noFill/>
          <a:ln>
            <a:noFill/>
          </a:ln>
        </p:spPr>
        <p:txBody>
          <a:bodyPr spcFirstLastPara="1" wrap="square" lIns="68575" tIns="34275" rIns="68575" bIns="34275" anchor="t" anchorCtr="0">
            <a:noAutofit/>
          </a:bodyPr>
          <a:lstStyle/>
          <a:p>
            <a:pPr marL="457200" lvl="0" indent="-330200" algn="l" rtl="0">
              <a:lnSpc>
                <a:spcPct val="200000"/>
              </a:lnSpc>
              <a:spcBef>
                <a:spcPts val="800"/>
              </a:spcBef>
              <a:spcAft>
                <a:spcPts val="0"/>
              </a:spcAft>
              <a:buSzPts val="1600"/>
              <a:buFont typeface="Ubuntu"/>
              <a:buAutoNum type="arabicPeriod"/>
            </a:pPr>
            <a:r>
              <a:rPr lang="en" sz="1600">
                <a:latin typeface="Ubuntu"/>
                <a:ea typeface="Ubuntu"/>
                <a:cs typeface="Ubuntu"/>
                <a:sym typeface="Ubuntu"/>
              </a:rPr>
              <a:t>Introduction</a:t>
            </a:r>
            <a:endParaRPr sz="1600">
              <a:latin typeface="Ubuntu"/>
              <a:ea typeface="Ubuntu"/>
              <a:cs typeface="Ubuntu"/>
              <a:sym typeface="Ubuntu"/>
            </a:endParaRPr>
          </a:p>
          <a:p>
            <a:pPr marL="457200" lvl="0" indent="-330200" algn="l" rtl="0">
              <a:lnSpc>
                <a:spcPct val="200000"/>
              </a:lnSpc>
              <a:spcBef>
                <a:spcPts val="0"/>
              </a:spcBef>
              <a:spcAft>
                <a:spcPts val="0"/>
              </a:spcAft>
              <a:buSzPts val="1600"/>
              <a:buFont typeface="Ubuntu"/>
              <a:buAutoNum type="arabicPeriod"/>
            </a:pPr>
            <a:r>
              <a:rPr lang="en" sz="1600">
                <a:latin typeface="Ubuntu"/>
                <a:ea typeface="Ubuntu"/>
                <a:cs typeface="Ubuntu"/>
                <a:sym typeface="Ubuntu"/>
              </a:rPr>
              <a:t>Goals and Progress to Date</a:t>
            </a:r>
            <a:endParaRPr sz="1600">
              <a:latin typeface="Ubuntu"/>
              <a:ea typeface="Ubuntu"/>
              <a:cs typeface="Ubuntu"/>
              <a:sym typeface="Ubuntu"/>
            </a:endParaRPr>
          </a:p>
          <a:p>
            <a:pPr marL="457200" lvl="0" indent="-330200" algn="l" rtl="0">
              <a:lnSpc>
                <a:spcPct val="200000"/>
              </a:lnSpc>
              <a:spcBef>
                <a:spcPts val="0"/>
              </a:spcBef>
              <a:spcAft>
                <a:spcPts val="0"/>
              </a:spcAft>
              <a:buSzPts val="1600"/>
              <a:buFont typeface="Ubuntu"/>
              <a:buAutoNum type="arabicPeriod"/>
            </a:pPr>
            <a:r>
              <a:rPr lang="en" sz="1600">
                <a:latin typeface="Ubuntu"/>
                <a:ea typeface="Ubuntu"/>
                <a:cs typeface="Ubuntu"/>
                <a:sym typeface="Ubuntu"/>
              </a:rPr>
              <a:t>Appian New Features</a:t>
            </a:r>
            <a:endParaRPr sz="1600">
              <a:latin typeface="Ubuntu"/>
              <a:ea typeface="Ubuntu"/>
              <a:cs typeface="Ubuntu"/>
              <a:sym typeface="Ubuntu"/>
            </a:endParaRPr>
          </a:p>
          <a:p>
            <a:pPr marL="457200" lvl="0" indent="-330200" algn="l" rtl="0">
              <a:lnSpc>
                <a:spcPct val="200000"/>
              </a:lnSpc>
              <a:spcBef>
                <a:spcPts val="0"/>
              </a:spcBef>
              <a:spcAft>
                <a:spcPts val="0"/>
              </a:spcAft>
              <a:buSzPts val="1600"/>
              <a:buFont typeface="Ubuntu"/>
              <a:buAutoNum type="arabicPeriod"/>
            </a:pPr>
            <a:r>
              <a:rPr lang="en" sz="1600">
                <a:latin typeface="Ubuntu"/>
                <a:ea typeface="Ubuntu"/>
                <a:cs typeface="Ubuntu"/>
                <a:sym typeface="Ubuntu"/>
              </a:rPr>
              <a:t>Roadmap</a:t>
            </a:r>
            <a:endParaRPr sz="1400">
              <a:latin typeface="Ubuntu"/>
              <a:ea typeface="Ubuntu"/>
              <a:cs typeface="Ubuntu"/>
              <a:sym typeface="Ubuntu"/>
            </a:endParaRPr>
          </a:p>
          <a:p>
            <a:pPr marL="457200" lvl="0" indent="-323850" algn="l" rtl="0">
              <a:lnSpc>
                <a:spcPct val="200000"/>
              </a:lnSpc>
              <a:spcBef>
                <a:spcPts val="0"/>
              </a:spcBef>
              <a:spcAft>
                <a:spcPts val="0"/>
              </a:spcAft>
              <a:buSzPts val="1500"/>
              <a:buFont typeface="Ubuntu"/>
              <a:buAutoNum type="arabicPeriod"/>
            </a:pPr>
            <a:r>
              <a:rPr lang="en" sz="1600">
                <a:latin typeface="Ubuntu"/>
                <a:ea typeface="Ubuntu"/>
                <a:cs typeface="Ubuntu"/>
                <a:sym typeface="Ubuntu"/>
              </a:rPr>
              <a:t>Action Items &amp; Next Steps</a:t>
            </a:r>
            <a:r>
              <a:rPr lang="en" sz="900">
                <a:latin typeface="Ubuntu"/>
                <a:ea typeface="Ubuntu"/>
                <a:cs typeface="Ubuntu"/>
                <a:sym typeface="Ubuntu"/>
              </a:rPr>
              <a:t>	</a:t>
            </a:r>
            <a:endParaRPr sz="900">
              <a:latin typeface="Ubuntu"/>
              <a:ea typeface="Ubuntu"/>
              <a:cs typeface="Ubuntu"/>
              <a:sym typeface="Ubuntu"/>
            </a:endParaRPr>
          </a:p>
        </p:txBody>
      </p:sp>
      <p:sp>
        <p:nvSpPr>
          <p:cNvPr id="262" name="Google Shape;262;p3">
            <a:extLst>
              <a:ext uri="{FF2B5EF4-FFF2-40B4-BE49-F238E27FC236}">
                <a16:creationId xmlns:a16="http://schemas.microsoft.com/office/drawing/2014/main" id="{BDDBD5B1-C6F2-08E8-759A-DABF47A1F23A}"/>
              </a:ext>
            </a:extLst>
          </p:cNvPr>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46</a:t>
            </a:fld>
            <a:endParaRPr/>
          </a:p>
        </p:txBody>
      </p:sp>
      <p:pic>
        <p:nvPicPr>
          <p:cNvPr id="263" name="Google Shape;263;p3">
            <a:extLst>
              <a:ext uri="{FF2B5EF4-FFF2-40B4-BE49-F238E27FC236}">
                <a16:creationId xmlns:a16="http://schemas.microsoft.com/office/drawing/2014/main" id="{1A08E43E-D0AE-3C12-31E3-497DAC6B1FD3}"/>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11283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7">
          <a:extLst>
            <a:ext uri="{FF2B5EF4-FFF2-40B4-BE49-F238E27FC236}">
              <a16:creationId xmlns:a16="http://schemas.microsoft.com/office/drawing/2014/main" id="{E603670E-F471-3F25-9B9E-61697E96D1D8}"/>
            </a:ext>
          </a:extLst>
        </p:cNvPr>
        <p:cNvGrpSpPr/>
        <p:nvPr/>
      </p:nvGrpSpPr>
      <p:grpSpPr>
        <a:xfrm>
          <a:off x="0" y="0"/>
          <a:ext cx="0" cy="0"/>
          <a:chOff x="0" y="0"/>
          <a:chExt cx="0" cy="0"/>
        </a:xfrm>
      </p:grpSpPr>
      <p:sp>
        <p:nvSpPr>
          <p:cNvPr id="268" name="Google Shape;268;p4">
            <a:extLst>
              <a:ext uri="{FF2B5EF4-FFF2-40B4-BE49-F238E27FC236}">
                <a16:creationId xmlns:a16="http://schemas.microsoft.com/office/drawing/2014/main" id="{B2812045-4AB5-04BC-1E5E-34458047B074}"/>
              </a:ext>
            </a:extLst>
          </p:cNvPr>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47</a:t>
            </a:fld>
            <a:endParaRPr/>
          </a:p>
        </p:txBody>
      </p:sp>
      <p:pic>
        <p:nvPicPr>
          <p:cNvPr id="269" name="Google Shape;269;p4">
            <a:extLst>
              <a:ext uri="{FF2B5EF4-FFF2-40B4-BE49-F238E27FC236}">
                <a16:creationId xmlns:a16="http://schemas.microsoft.com/office/drawing/2014/main" id="{3849C1A2-B0A9-72BD-6E41-07755F00E47C}"/>
              </a:ext>
            </a:extLst>
          </p:cNvPr>
          <p:cNvPicPr preferRelativeResize="0"/>
          <p:nvPr/>
        </p:nvPicPr>
        <p:blipFill rotWithShape="1">
          <a:blip r:embed="rId3">
            <a:alphaModFix/>
          </a:blip>
          <a:srcRect l="7732" t="28176" b="32174"/>
          <a:stretch/>
        </p:blipFill>
        <p:spPr>
          <a:xfrm rot="5400000">
            <a:off x="-795275" y="795150"/>
            <a:ext cx="4552500" cy="2962200"/>
          </a:xfrm>
          <a:prstGeom prst="snip1Rect">
            <a:avLst>
              <a:gd name="adj" fmla="val 50000"/>
            </a:avLst>
          </a:prstGeom>
          <a:noFill/>
          <a:ln>
            <a:noFill/>
          </a:ln>
        </p:spPr>
      </p:pic>
      <p:sp>
        <p:nvSpPr>
          <p:cNvPr id="270" name="Google Shape;270;p4">
            <a:extLst>
              <a:ext uri="{FF2B5EF4-FFF2-40B4-BE49-F238E27FC236}">
                <a16:creationId xmlns:a16="http://schemas.microsoft.com/office/drawing/2014/main" id="{2E704EAA-B73A-0C2E-2C77-7B98651C3239}"/>
              </a:ext>
            </a:extLst>
          </p:cNvPr>
          <p:cNvSpPr txBox="1"/>
          <p:nvPr/>
        </p:nvSpPr>
        <p:spPr>
          <a:xfrm>
            <a:off x="3268500" y="337275"/>
            <a:ext cx="4421100" cy="5223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2600"/>
              <a:buFont typeface="Ubuntu"/>
              <a:buNone/>
            </a:pPr>
            <a:r>
              <a:rPr lang="en" sz="2600" b="1">
                <a:solidFill>
                  <a:schemeClr val="dk1"/>
                </a:solidFill>
                <a:latin typeface="Ubuntu"/>
                <a:ea typeface="Ubuntu"/>
                <a:cs typeface="Ubuntu"/>
                <a:sym typeface="Ubuntu"/>
              </a:rPr>
              <a:t>Introduction</a:t>
            </a:r>
            <a:endParaRPr sz="2800" b="0" i="0" u="none" strike="noStrike" cap="none">
              <a:solidFill>
                <a:srgbClr val="020A51"/>
              </a:solidFill>
              <a:latin typeface="Tahoma"/>
              <a:ea typeface="Tahoma"/>
              <a:cs typeface="Tahoma"/>
              <a:sym typeface="Tahoma"/>
            </a:endParaRPr>
          </a:p>
        </p:txBody>
      </p:sp>
      <p:sp>
        <p:nvSpPr>
          <p:cNvPr id="271" name="Google Shape;271;p4">
            <a:extLst>
              <a:ext uri="{FF2B5EF4-FFF2-40B4-BE49-F238E27FC236}">
                <a16:creationId xmlns:a16="http://schemas.microsoft.com/office/drawing/2014/main" id="{415DA9DA-B8E1-DC52-64DD-0FE33A6D2698}"/>
              </a:ext>
            </a:extLst>
          </p:cNvPr>
          <p:cNvSpPr txBox="1"/>
          <p:nvPr/>
        </p:nvSpPr>
        <p:spPr>
          <a:xfrm>
            <a:off x="3250500" y="1087050"/>
            <a:ext cx="3583800" cy="27423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000"/>
              <a:buFont typeface="Arial"/>
              <a:buNone/>
            </a:pPr>
            <a:r>
              <a:rPr lang="en" sz="1000" i="0" u="none" strike="noStrike" cap="none">
                <a:solidFill>
                  <a:srgbClr val="434343"/>
                </a:solidFill>
                <a:latin typeface="Ubuntu"/>
                <a:ea typeface="Ubuntu"/>
                <a:cs typeface="Ubuntu"/>
                <a:sym typeface="Ubuntu"/>
              </a:rPr>
              <a:t>The Appian Customer Success Management team is introducing the </a:t>
            </a:r>
            <a:r>
              <a:rPr lang="en" sz="1000" b="1" i="0" u="none" strike="noStrike" cap="none">
                <a:solidFill>
                  <a:schemeClr val="dk1"/>
                </a:solidFill>
                <a:latin typeface="Ubuntu"/>
                <a:ea typeface="Ubuntu"/>
                <a:cs typeface="Ubuntu"/>
                <a:sym typeface="Ubuntu"/>
              </a:rPr>
              <a:t>Executive Success Review (ESR)</a:t>
            </a:r>
            <a:r>
              <a:rPr lang="en" sz="1000" i="0" u="none" strike="noStrike" cap="none">
                <a:solidFill>
                  <a:srgbClr val="434343"/>
                </a:solidFill>
                <a:latin typeface="Ubuntu"/>
                <a:ea typeface="Ubuntu"/>
                <a:cs typeface="Ubuntu"/>
                <a:sym typeface="Ubuntu"/>
              </a:rPr>
              <a:t> as a recurring method to connect with Appian customers on their long-term strategic vision. </a:t>
            </a:r>
            <a:endParaRPr sz="1000" i="0" u="none" strike="noStrike" cap="none">
              <a:solidFill>
                <a:srgbClr val="434343"/>
              </a:solidFill>
              <a:latin typeface="Ubuntu"/>
              <a:ea typeface="Ubuntu"/>
              <a:cs typeface="Ubuntu"/>
              <a:sym typeface="Ubuntu"/>
            </a:endParaRPr>
          </a:p>
          <a:p>
            <a:pPr marL="0" marR="0" lvl="0" indent="0" algn="just" rtl="0">
              <a:lnSpc>
                <a:spcPct val="115000"/>
              </a:lnSpc>
              <a:spcBef>
                <a:spcPts val="0"/>
              </a:spcBef>
              <a:spcAft>
                <a:spcPts val="0"/>
              </a:spcAft>
              <a:buClr>
                <a:srgbClr val="000000"/>
              </a:buClr>
              <a:buSzPts val="1000"/>
              <a:buFont typeface="Arial"/>
              <a:buNone/>
            </a:pPr>
            <a:endParaRPr sz="1000" i="0" u="none" strike="noStrike" cap="none">
              <a:solidFill>
                <a:srgbClr val="434343"/>
              </a:solidFill>
              <a:latin typeface="Ubuntu"/>
              <a:ea typeface="Ubuntu"/>
              <a:cs typeface="Ubuntu"/>
              <a:sym typeface="Ubuntu"/>
            </a:endParaRPr>
          </a:p>
          <a:p>
            <a:pPr marL="0" marR="0" lvl="0" indent="0" algn="just" rtl="0">
              <a:lnSpc>
                <a:spcPct val="115000"/>
              </a:lnSpc>
              <a:spcBef>
                <a:spcPts val="0"/>
              </a:spcBef>
              <a:spcAft>
                <a:spcPts val="0"/>
              </a:spcAft>
              <a:buClr>
                <a:srgbClr val="000000"/>
              </a:buClr>
              <a:buSzPts val="1000"/>
              <a:buFont typeface="Arial"/>
              <a:buNone/>
            </a:pPr>
            <a:r>
              <a:rPr lang="en" sz="1000" i="0" u="none" strike="noStrike" cap="none">
                <a:solidFill>
                  <a:srgbClr val="434343"/>
                </a:solidFill>
                <a:latin typeface="Ubuntu"/>
                <a:ea typeface="Ubuntu"/>
                <a:cs typeface="Ubuntu"/>
                <a:sym typeface="Ubuntu"/>
              </a:rPr>
              <a:t>The intended outcome of these sessions is to discuss long-term organizational goals, accomplishments, and the strategic roadmap to ensure that Appian is aligned with providing long-term value. </a:t>
            </a:r>
            <a:endParaRPr sz="1000" i="0" u="none" strike="noStrike" cap="none">
              <a:solidFill>
                <a:srgbClr val="434343"/>
              </a:solidFill>
              <a:latin typeface="Ubuntu"/>
              <a:ea typeface="Ubuntu"/>
              <a:cs typeface="Ubuntu"/>
              <a:sym typeface="Ubuntu"/>
            </a:endParaRPr>
          </a:p>
          <a:p>
            <a:pPr marL="457200" marR="0" lvl="0" indent="-292100" algn="l" rtl="0">
              <a:lnSpc>
                <a:spcPct val="115000"/>
              </a:lnSpc>
              <a:spcBef>
                <a:spcPts val="800"/>
              </a:spcBef>
              <a:spcAft>
                <a:spcPts val="0"/>
              </a:spcAft>
              <a:buClr>
                <a:srgbClr val="000000"/>
              </a:buClr>
              <a:buSzPts val="1000"/>
              <a:buFont typeface="Ubuntu"/>
              <a:buChar char="●"/>
            </a:pPr>
            <a:r>
              <a:rPr lang="en" sz="1000" i="0" u="none" strike="noStrike" cap="none">
                <a:solidFill>
                  <a:srgbClr val="000000"/>
                </a:solidFill>
                <a:latin typeface="Ubuntu"/>
                <a:ea typeface="Ubuntu"/>
                <a:cs typeface="Ubuntu"/>
                <a:sym typeface="Ubuntu"/>
              </a:rPr>
              <a:t>Ensure alignment with current business </a:t>
            </a:r>
            <a:r>
              <a:rPr lang="en" sz="1000" i="0" u="sng" strike="noStrike" cap="none">
                <a:solidFill>
                  <a:srgbClr val="000000"/>
                </a:solidFill>
                <a:latin typeface="Ubuntu"/>
                <a:ea typeface="Ubuntu"/>
                <a:cs typeface="Ubuntu"/>
                <a:sym typeface="Ubuntu"/>
              </a:rPr>
              <a:t>goals</a:t>
            </a:r>
            <a:endParaRPr sz="1000" i="0" u="sng" strike="noStrike" cap="none">
              <a:solidFill>
                <a:srgbClr val="000000"/>
              </a:solidFill>
              <a:latin typeface="Ubuntu"/>
              <a:ea typeface="Ubuntu"/>
              <a:cs typeface="Ubuntu"/>
              <a:sym typeface="Ubuntu"/>
            </a:endParaRPr>
          </a:p>
          <a:p>
            <a:pPr marL="457200" marR="0" lvl="0" indent="-292100" algn="l" rtl="0">
              <a:lnSpc>
                <a:spcPct val="115000"/>
              </a:lnSpc>
              <a:spcBef>
                <a:spcPts val="0"/>
              </a:spcBef>
              <a:spcAft>
                <a:spcPts val="0"/>
              </a:spcAft>
              <a:buClr>
                <a:srgbClr val="000000"/>
              </a:buClr>
              <a:buSzPts val="1000"/>
              <a:buFont typeface="Ubuntu"/>
              <a:buChar char="●"/>
            </a:pPr>
            <a:r>
              <a:rPr lang="en" sz="1000" i="0" u="none" strike="noStrike" cap="none">
                <a:solidFill>
                  <a:srgbClr val="000000"/>
                </a:solidFill>
                <a:latin typeface="Ubuntu"/>
                <a:ea typeface="Ubuntu"/>
                <a:cs typeface="Ubuntu"/>
                <a:sym typeface="Ubuntu"/>
              </a:rPr>
              <a:t>Drive awareness of the </a:t>
            </a:r>
            <a:r>
              <a:rPr lang="en" sz="1000" i="0" u="sng" strike="noStrike" cap="none">
                <a:solidFill>
                  <a:srgbClr val="000000"/>
                </a:solidFill>
                <a:latin typeface="Ubuntu"/>
                <a:ea typeface="Ubuntu"/>
                <a:cs typeface="Ubuntu"/>
                <a:sym typeface="Ubuntu"/>
              </a:rPr>
              <a:t>value</a:t>
            </a:r>
            <a:r>
              <a:rPr lang="en" sz="1000" i="0" u="none" strike="noStrike" cap="none">
                <a:solidFill>
                  <a:srgbClr val="000000"/>
                </a:solidFill>
                <a:latin typeface="Ubuntu"/>
                <a:ea typeface="Ubuntu"/>
                <a:cs typeface="Ubuntu"/>
                <a:sym typeface="Ubuntu"/>
              </a:rPr>
              <a:t> realized</a:t>
            </a:r>
            <a:endParaRPr sz="1000" i="0" u="none" strike="noStrike" cap="none">
              <a:solidFill>
                <a:srgbClr val="000000"/>
              </a:solidFill>
              <a:latin typeface="Ubuntu"/>
              <a:ea typeface="Ubuntu"/>
              <a:cs typeface="Ubuntu"/>
              <a:sym typeface="Ubuntu"/>
            </a:endParaRPr>
          </a:p>
          <a:p>
            <a:pPr marL="457200" marR="0" lvl="0" indent="-292100" algn="l" rtl="0">
              <a:lnSpc>
                <a:spcPct val="115000"/>
              </a:lnSpc>
              <a:spcBef>
                <a:spcPts val="0"/>
              </a:spcBef>
              <a:spcAft>
                <a:spcPts val="0"/>
              </a:spcAft>
              <a:buClr>
                <a:srgbClr val="000000"/>
              </a:buClr>
              <a:buSzPts val="1000"/>
              <a:buFont typeface="Ubuntu"/>
              <a:buChar char="●"/>
            </a:pPr>
            <a:r>
              <a:rPr lang="en" sz="1000" i="0" u="none" strike="noStrike" cap="none">
                <a:solidFill>
                  <a:srgbClr val="000000"/>
                </a:solidFill>
                <a:latin typeface="Ubuntu"/>
                <a:ea typeface="Ubuntu"/>
                <a:cs typeface="Ubuntu"/>
                <a:sym typeface="Ubuntu"/>
              </a:rPr>
              <a:t>Identify new value </a:t>
            </a:r>
            <a:r>
              <a:rPr lang="en" sz="1000" i="0" u="sng" strike="noStrike" cap="none">
                <a:solidFill>
                  <a:srgbClr val="000000"/>
                </a:solidFill>
                <a:latin typeface="Ubuntu"/>
                <a:ea typeface="Ubuntu"/>
                <a:cs typeface="Ubuntu"/>
                <a:sym typeface="Ubuntu"/>
              </a:rPr>
              <a:t>opportunities </a:t>
            </a:r>
            <a:endParaRPr sz="1000" i="0" u="sng" strike="noStrike" cap="none">
              <a:solidFill>
                <a:srgbClr val="000000"/>
              </a:solidFill>
              <a:latin typeface="Ubuntu"/>
              <a:ea typeface="Ubuntu"/>
              <a:cs typeface="Ubuntu"/>
              <a:sym typeface="Ubuntu"/>
            </a:endParaRPr>
          </a:p>
          <a:p>
            <a:pPr marL="457200" marR="0" lvl="0" indent="-292100" algn="l" rtl="0">
              <a:lnSpc>
                <a:spcPct val="115000"/>
              </a:lnSpc>
              <a:spcBef>
                <a:spcPts val="0"/>
              </a:spcBef>
              <a:spcAft>
                <a:spcPts val="0"/>
              </a:spcAft>
              <a:buClr>
                <a:srgbClr val="000000"/>
              </a:buClr>
              <a:buSzPts val="1000"/>
              <a:buFont typeface="Ubuntu"/>
              <a:buChar char="●"/>
            </a:pPr>
            <a:r>
              <a:rPr lang="en" sz="1000" i="0" u="none" strike="noStrike" cap="none">
                <a:solidFill>
                  <a:srgbClr val="000000"/>
                </a:solidFill>
                <a:latin typeface="Ubuntu"/>
                <a:ea typeface="Ubuntu"/>
                <a:cs typeface="Ubuntu"/>
                <a:sym typeface="Ubuntu"/>
              </a:rPr>
              <a:t>Drive </a:t>
            </a:r>
            <a:r>
              <a:rPr lang="en" sz="1000" i="0" u="sng" strike="noStrike" cap="none">
                <a:solidFill>
                  <a:srgbClr val="000000"/>
                </a:solidFill>
                <a:latin typeface="Ubuntu"/>
                <a:ea typeface="Ubuntu"/>
                <a:cs typeface="Ubuntu"/>
                <a:sym typeface="Ubuntu"/>
              </a:rPr>
              <a:t>awareness </a:t>
            </a:r>
            <a:r>
              <a:rPr lang="en" sz="1000" i="0" u="none" strike="noStrike" cap="none">
                <a:solidFill>
                  <a:srgbClr val="000000"/>
                </a:solidFill>
                <a:latin typeface="Ubuntu"/>
                <a:ea typeface="Ubuntu"/>
                <a:cs typeface="Ubuntu"/>
                <a:sym typeface="Ubuntu"/>
              </a:rPr>
              <a:t>of new features or solutions</a:t>
            </a:r>
            <a:endParaRPr sz="1000" i="0" u="none" strike="noStrike" cap="none">
              <a:solidFill>
                <a:srgbClr val="000000"/>
              </a:solidFill>
              <a:latin typeface="Ubuntu"/>
              <a:ea typeface="Ubuntu"/>
              <a:cs typeface="Ubuntu"/>
              <a:sym typeface="Ubuntu"/>
            </a:endParaRPr>
          </a:p>
          <a:p>
            <a:pPr marL="457200" marR="0" lvl="0" indent="-292100" algn="l" rtl="0">
              <a:lnSpc>
                <a:spcPct val="115000"/>
              </a:lnSpc>
              <a:spcBef>
                <a:spcPts val="0"/>
              </a:spcBef>
              <a:spcAft>
                <a:spcPts val="0"/>
              </a:spcAft>
              <a:buClr>
                <a:srgbClr val="000000"/>
              </a:buClr>
              <a:buSzPts val="1000"/>
              <a:buFont typeface="Ubuntu"/>
              <a:buChar char="●"/>
            </a:pPr>
            <a:r>
              <a:rPr lang="en" sz="1000" i="0" u="none" strike="noStrike" cap="none">
                <a:solidFill>
                  <a:srgbClr val="000000"/>
                </a:solidFill>
                <a:latin typeface="Ubuntu"/>
                <a:ea typeface="Ubuntu"/>
                <a:cs typeface="Ubuntu"/>
                <a:sym typeface="Ubuntu"/>
              </a:rPr>
              <a:t>Align on </a:t>
            </a:r>
            <a:r>
              <a:rPr lang="en" sz="1000" i="0" u="sng" strike="noStrike" cap="none">
                <a:solidFill>
                  <a:srgbClr val="000000"/>
                </a:solidFill>
                <a:latin typeface="Ubuntu"/>
                <a:ea typeface="Ubuntu"/>
                <a:cs typeface="Ubuntu"/>
                <a:sym typeface="Ubuntu"/>
              </a:rPr>
              <a:t>strategic next steps</a:t>
            </a:r>
            <a:endParaRPr sz="1000" i="0" u="sng" strike="noStrike" cap="none">
              <a:solidFill>
                <a:srgbClr val="000000"/>
              </a:solidFill>
              <a:latin typeface="Ubuntu"/>
              <a:ea typeface="Ubuntu"/>
              <a:cs typeface="Ubuntu"/>
              <a:sym typeface="Ubuntu"/>
            </a:endParaRPr>
          </a:p>
        </p:txBody>
      </p:sp>
      <p:sp>
        <p:nvSpPr>
          <p:cNvPr id="272" name="Google Shape;272;p4">
            <a:extLst>
              <a:ext uri="{FF2B5EF4-FFF2-40B4-BE49-F238E27FC236}">
                <a16:creationId xmlns:a16="http://schemas.microsoft.com/office/drawing/2014/main" id="{2037450A-3180-0CF9-8EEB-3D19F01BA76A}"/>
              </a:ext>
            </a:extLst>
          </p:cNvPr>
          <p:cNvSpPr/>
          <p:nvPr/>
        </p:nvSpPr>
        <p:spPr>
          <a:xfrm rot="-5400000">
            <a:off x="6089850" y="2229600"/>
            <a:ext cx="2727000" cy="441900"/>
          </a:xfrm>
          <a:prstGeom prst="leftRight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4">
            <a:extLst>
              <a:ext uri="{FF2B5EF4-FFF2-40B4-BE49-F238E27FC236}">
                <a16:creationId xmlns:a16="http://schemas.microsoft.com/office/drawing/2014/main" id="{F7FD98A0-E5BB-E82F-2E3D-B321CCB37A4C}"/>
              </a:ext>
            </a:extLst>
          </p:cNvPr>
          <p:cNvSpPr txBox="1"/>
          <p:nvPr/>
        </p:nvSpPr>
        <p:spPr>
          <a:xfrm>
            <a:off x="7534350" y="3112600"/>
            <a:ext cx="843000" cy="4824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900"/>
              <a:buFont typeface="Arial"/>
              <a:buNone/>
            </a:pPr>
            <a:r>
              <a:rPr lang="en" sz="900" b="1" i="0" u="none" strike="noStrike" cap="none">
                <a:solidFill>
                  <a:schemeClr val="dk1"/>
                </a:solidFill>
                <a:latin typeface="Ubuntu"/>
                <a:ea typeface="Ubuntu"/>
                <a:cs typeface="Ubuntu"/>
                <a:sym typeface="Ubuntu"/>
              </a:rPr>
              <a:t>TACTICAL </a:t>
            </a:r>
            <a:endParaRPr sz="900" b="1" i="0" u="none" strike="noStrike" cap="none">
              <a:solidFill>
                <a:schemeClr val="dk1"/>
              </a:solidFill>
              <a:latin typeface="Ubuntu"/>
              <a:ea typeface="Ubuntu"/>
              <a:cs typeface="Ubuntu"/>
              <a:sym typeface="Ubuntu"/>
            </a:endParaRPr>
          </a:p>
          <a:p>
            <a:pPr marL="0" marR="0" lvl="0" indent="0" algn="just" rtl="0">
              <a:lnSpc>
                <a:spcPct val="115000"/>
              </a:lnSpc>
              <a:spcBef>
                <a:spcPts val="0"/>
              </a:spcBef>
              <a:spcAft>
                <a:spcPts val="0"/>
              </a:spcAft>
              <a:buClr>
                <a:srgbClr val="000000"/>
              </a:buClr>
              <a:buSzPts val="900"/>
              <a:buFont typeface="Arial"/>
              <a:buNone/>
            </a:pPr>
            <a:r>
              <a:rPr lang="en" sz="900" i="0" u="none" strike="noStrike" cap="none">
                <a:solidFill>
                  <a:schemeClr val="dk1"/>
                </a:solidFill>
                <a:latin typeface="Ubuntu"/>
                <a:ea typeface="Ubuntu"/>
                <a:cs typeface="Ubuntu"/>
                <a:sym typeface="Ubuntu"/>
              </a:rPr>
              <a:t>(Short Term)</a:t>
            </a:r>
            <a:endParaRPr sz="1400" i="0" u="none" strike="noStrike" cap="none">
              <a:solidFill>
                <a:schemeClr val="dk1"/>
              </a:solidFill>
              <a:latin typeface="Ubuntu"/>
              <a:ea typeface="Ubuntu"/>
              <a:cs typeface="Ubuntu"/>
              <a:sym typeface="Ubuntu"/>
            </a:endParaRPr>
          </a:p>
        </p:txBody>
      </p:sp>
      <p:sp>
        <p:nvSpPr>
          <p:cNvPr id="274" name="Google Shape;274;p4">
            <a:extLst>
              <a:ext uri="{FF2B5EF4-FFF2-40B4-BE49-F238E27FC236}">
                <a16:creationId xmlns:a16="http://schemas.microsoft.com/office/drawing/2014/main" id="{DEAFB0B3-D12A-B308-0C7D-5ACE13313A4E}"/>
              </a:ext>
            </a:extLst>
          </p:cNvPr>
          <p:cNvSpPr txBox="1"/>
          <p:nvPr/>
        </p:nvSpPr>
        <p:spPr>
          <a:xfrm>
            <a:off x="7534350" y="1332600"/>
            <a:ext cx="1656000" cy="467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en" sz="900" b="1" i="0" u="none" strike="noStrike" cap="none">
                <a:solidFill>
                  <a:schemeClr val="dk1"/>
                </a:solidFill>
                <a:latin typeface="Ubuntu"/>
                <a:ea typeface="Ubuntu"/>
                <a:cs typeface="Ubuntu"/>
                <a:sym typeface="Ubuntu"/>
              </a:rPr>
              <a:t>STRATEGIC</a:t>
            </a:r>
            <a:endParaRPr sz="900" b="1" i="0" u="none" strike="noStrike" cap="none">
              <a:solidFill>
                <a:schemeClr val="dk1"/>
              </a:solidFill>
              <a:latin typeface="Ubuntu"/>
              <a:ea typeface="Ubuntu"/>
              <a:cs typeface="Ubuntu"/>
              <a:sym typeface="Ubuntu"/>
            </a:endParaRPr>
          </a:p>
          <a:p>
            <a:pPr marL="0" marR="0" lvl="0" indent="0" algn="l" rtl="0">
              <a:lnSpc>
                <a:spcPct val="115000"/>
              </a:lnSpc>
              <a:spcBef>
                <a:spcPts val="0"/>
              </a:spcBef>
              <a:spcAft>
                <a:spcPts val="0"/>
              </a:spcAft>
              <a:buClr>
                <a:srgbClr val="000000"/>
              </a:buClr>
              <a:buSzPts val="800"/>
              <a:buFont typeface="Arial"/>
              <a:buNone/>
            </a:pPr>
            <a:r>
              <a:rPr lang="en" sz="800" i="0" u="none" strike="noStrike" cap="none">
                <a:solidFill>
                  <a:schemeClr val="dk1"/>
                </a:solidFill>
                <a:latin typeface="Ubuntu"/>
                <a:ea typeface="Ubuntu"/>
                <a:cs typeface="Ubuntu"/>
                <a:sym typeface="Ubuntu"/>
              </a:rPr>
              <a:t>(Long-Term)</a:t>
            </a:r>
            <a:endParaRPr sz="800" i="0" u="none" strike="noStrike" cap="none">
              <a:solidFill>
                <a:schemeClr val="dk1"/>
              </a:solidFill>
              <a:latin typeface="Ubuntu"/>
              <a:ea typeface="Ubuntu"/>
              <a:cs typeface="Ubuntu"/>
              <a:sym typeface="Ubuntu"/>
            </a:endParaRPr>
          </a:p>
        </p:txBody>
      </p:sp>
      <p:sp>
        <p:nvSpPr>
          <p:cNvPr id="275" name="Google Shape;275;p4">
            <a:extLst>
              <a:ext uri="{FF2B5EF4-FFF2-40B4-BE49-F238E27FC236}">
                <a16:creationId xmlns:a16="http://schemas.microsoft.com/office/drawing/2014/main" id="{35472B52-3165-A536-9B6B-FC1F2A41C5E0}"/>
              </a:ext>
            </a:extLst>
          </p:cNvPr>
          <p:cNvSpPr/>
          <p:nvPr/>
        </p:nvSpPr>
        <p:spPr>
          <a:xfrm>
            <a:off x="7372350" y="1571100"/>
            <a:ext cx="162000" cy="152400"/>
          </a:xfrm>
          <a:prstGeom prst="ellipse">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4">
            <a:extLst>
              <a:ext uri="{FF2B5EF4-FFF2-40B4-BE49-F238E27FC236}">
                <a16:creationId xmlns:a16="http://schemas.microsoft.com/office/drawing/2014/main" id="{DE18F4D1-E827-E035-610E-3A546668C536}"/>
              </a:ext>
            </a:extLst>
          </p:cNvPr>
          <p:cNvSpPr txBox="1"/>
          <p:nvPr/>
        </p:nvSpPr>
        <p:spPr>
          <a:xfrm>
            <a:off x="6875250" y="1493400"/>
            <a:ext cx="582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800"/>
              <a:buFont typeface="Arial"/>
              <a:buNone/>
            </a:pPr>
            <a:r>
              <a:rPr lang="en" sz="800" b="1" i="0" u="none" strike="noStrike" cap="none">
                <a:solidFill>
                  <a:schemeClr val="dk2"/>
                </a:solidFill>
                <a:latin typeface="Ubuntu"/>
                <a:ea typeface="Ubuntu"/>
                <a:cs typeface="Ubuntu"/>
                <a:sym typeface="Ubuntu"/>
              </a:rPr>
              <a:t>ESR</a:t>
            </a:r>
            <a:endParaRPr sz="1200" b="1" i="0" u="none" strike="noStrike" cap="none">
              <a:solidFill>
                <a:schemeClr val="dk2"/>
              </a:solidFill>
              <a:latin typeface="Ubuntu"/>
              <a:ea typeface="Ubuntu"/>
              <a:cs typeface="Ubuntu"/>
              <a:sym typeface="Ubuntu"/>
            </a:endParaRPr>
          </a:p>
        </p:txBody>
      </p:sp>
      <p:pic>
        <p:nvPicPr>
          <p:cNvPr id="277" name="Google Shape;277;p4">
            <a:extLst>
              <a:ext uri="{FF2B5EF4-FFF2-40B4-BE49-F238E27FC236}">
                <a16:creationId xmlns:a16="http://schemas.microsoft.com/office/drawing/2014/main" id="{B3E2CFDA-D438-2FB6-C650-74A92BEF196E}"/>
              </a:ext>
            </a:extLst>
          </p:cNvPr>
          <p:cNvPicPr preferRelativeResize="0"/>
          <p:nvPr/>
        </p:nvPicPr>
        <p:blipFill rotWithShape="1">
          <a:blip r:embed="rId4">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405507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1">
          <a:extLst>
            <a:ext uri="{FF2B5EF4-FFF2-40B4-BE49-F238E27FC236}">
              <a16:creationId xmlns:a16="http://schemas.microsoft.com/office/drawing/2014/main" id="{1EEA13D9-F013-1E43-690B-60736C3437AC}"/>
            </a:ext>
          </a:extLst>
        </p:cNvPr>
        <p:cNvGrpSpPr/>
        <p:nvPr/>
      </p:nvGrpSpPr>
      <p:grpSpPr>
        <a:xfrm>
          <a:off x="0" y="0"/>
          <a:ext cx="0" cy="0"/>
          <a:chOff x="0" y="0"/>
          <a:chExt cx="0" cy="0"/>
        </a:xfrm>
      </p:grpSpPr>
      <p:sp>
        <p:nvSpPr>
          <p:cNvPr id="282" name="Google Shape;282;p5">
            <a:extLst>
              <a:ext uri="{FF2B5EF4-FFF2-40B4-BE49-F238E27FC236}">
                <a16:creationId xmlns:a16="http://schemas.microsoft.com/office/drawing/2014/main" id="{7951028E-022B-9C26-3DD0-D4018345B3AB}"/>
              </a:ext>
            </a:extLst>
          </p:cNvPr>
          <p:cNvSpPr txBox="1">
            <a:spLocks noGrp="1"/>
          </p:cNvSpPr>
          <p:nvPr>
            <p:ph type="title"/>
          </p:nvPr>
        </p:nvSpPr>
        <p:spPr>
          <a:xfrm>
            <a:off x="3552100" y="1996873"/>
            <a:ext cx="3839400" cy="543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400"/>
              <a:buNone/>
            </a:pPr>
            <a:r>
              <a:rPr lang="en" b="1"/>
              <a:t>Goals and Progress</a:t>
            </a:r>
            <a:endParaRPr b="1"/>
          </a:p>
        </p:txBody>
      </p:sp>
      <p:pic>
        <p:nvPicPr>
          <p:cNvPr id="283" name="Google Shape;283;p5">
            <a:extLst>
              <a:ext uri="{FF2B5EF4-FFF2-40B4-BE49-F238E27FC236}">
                <a16:creationId xmlns:a16="http://schemas.microsoft.com/office/drawing/2014/main" id="{7422D7D6-7C3B-F8F4-7737-F6FFA91D1BC4}"/>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1164543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8">
          <a:extLst>
            <a:ext uri="{FF2B5EF4-FFF2-40B4-BE49-F238E27FC236}">
              <a16:creationId xmlns:a16="http://schemas.microsoft.com/office/drawing/2014/main" id="{9D3D29BA-B6EB-0941-EFA9-FF2F181C9AB6}"/>
            </a:ext>
          </a:extLst>
        </p:cNvPr>
        <p:cNvGrpSpPr/>
        <p:nvPr/>
      </p:nvGrpSpPr>
      <p:grpSpPr>
        <a:xfrm>
          <a:off x="0" y="0"/>
          <a:ext cx="0" cy="0"/>
          <a:chOff x="0" y="0"/>
          <a:chExt cx="0" cy="0"/>
        </a:xfrm>
      </p:grpSpPr>
      <p:sp>
        <p:nvSpPr>
          <p:cNvPr id="289" name="Google Shape;289;g32c08df7a2f_0_2901">
            <a:extLst>
              <a:ext uri="{FF2B5EF4-FFF2-40B4-BE49-F238E27FC236}">
                <a16:creationId xmlns:a16="http://schemas.microsoft.com/office/drawing/2014/main" id="{1E5A057F-1A81-F624-B22E-4E4F7979AB3F}"/>
              </a:ext>
            </a:extLst>
          </p:cNvPr>
          <p:cNvSpPr/>
          <p:nvPr/>
        </p:nvSpPr>
        <p:spPr>
          <a:xfrm>
            <a:off x="3231300" y="1952625"/>
            <a:ext cx="2425850" cy="2590425"/>
          </a:xfrm>
          <a:prstGeom prst="flowChartPunchedCard">
            <a:avLst/>
          </a:prstGeom>
          <a:solidFill>
            <a:srgbClr val="E6F0FF"/>
          </a:solidFill>
          <a:ln w="9525" cap="flat" cmpd="sng">
            <a:solidFill>
              <a:srgbClr val="E6F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Ubuntu"/>
              <a:ea typeface="Ubuntu"/>
              <a:cs typeface="Ubuntu"/>
              <a:sym typeface="Ubuntu"/>
            </a:endParaRPr>
          </a:p>
        </p:txBody>
      </p:sp>
      <p:sp>
        <p:nvSpPr>
          <p:cNvPr id="290" name="Google Shape;290;g32c08df7a2f_0_2901">
            <a:extLst>
              <a:ext uri="{FF2B5EF4-FFF2-40B4-BE49-F238E27FC236}">
                <a16:creationId xmlns:a16="http://schemas.microsoft.com/office/drawing/2014/main" id="{5AAFBC60-F450-0073-8E41-B54DF02D8250}"/>
              </a:ext>
            </a:extLst>
          </p:cNvPr>
          <p:cNvSpPr/>
          <p:nvPr/>
        </p:nvSpPr>
        <p:spPr>
          <a:xfrm>
            <a:off x="6045875" y="1952625"/>
            <a:ext cx="2425850" cy="2590425"/>
          </a:xfrm>
          <a:prstGeom prst="flowChartPunchedCard">
            <a:avLst/>
          </a:prstGeom>
          <a:solidFill>
            <a:srgbClr val="E6F0FF"/>
          </a:solidFill>
          <a:ln w="9525" cap="flat" cmpd="sng">
            <a:solidFill>
              <a:srgbClr val="E6F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Ubuntu"/>
              <a:ea typeface="Ubuntu"/>
              <a:cs typeface="Ubuntu"/>
              <a:sym typeface="Ubuntu"/>
            </a:endParaRPr>
          </a:p>
        </p:txBody>
      </p:sp>
      <p:sp>
        <p:nvSpPr>
          <p:cNvPr id="291" name="Google Shape;291;g32c08df7a2f_0_2901">
            <a:extLst>
              <a:ext uri="{FF2B5EF4-FFF2-40B4-BE49-F238E27FC236}">
                <a16:creationId xmlns:a16="http://schemas.microsoft.com/office/drawing/2014/main" id="{54C01E68-FAB1-8918-91A4-D97D0BC96005}"/>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49</a:t>
            </a:fld>
            <a:endParaRPr/>
          </a:p>
        </p:txBody>
      </p:sp>
      <p:pic>
        <p:nvPicPr>
          <p:cNvPr id="292" name="Google Shape;292;g32c08df7a2f_0_2901">
            <a:extLst>
              <a:ext uri="{FF2B5EF4-FFF2-40B4-BE49-F238E27FC236}">
                <a16:creationId xmlns:a16="http://schemas.microsoft.com/office/drawing/2014/main" id="{FFC26398-116D-2941-BFF6-A11F9CBCB21C}"/>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293" name="Google Shape;293;g32c08df7a2f_0_2901">
            <a:extLst>
              <a:ext uri="{FF2B5EF4-FFF2-40B4-BE49-F238E27FC236}">
                <a16:creationId xmlns:a16="http://schemas.microsoft.com/office/drawing/2014/main" id="{86057230-7134-4B0A-553D-7E3F6D100FA3}"/>
              </a:ext>
            </a:extLst>
          </p:cNvPr>
          <p:cNvSpPr txBox="1"/>
          <p:nvPr/>
        </p:nvSpPr>
        <p:spPr>
          <a:xfrm>
            <a:off x="429700" y="371475"/>
            <a:ext cx="8285700" cy="42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Goals</a:t>
            </a:r>
            <a:endParaRPr sz="2600" b="1">
              <a:solidFill>
                <a:srgbClr val="020A51"/>
              </a:solidFill>
              <a:latin typeface="Ubuntu"/>
              <a:ea typeface="Ubuntu"/>
              <a:cs typeface="Ubuntu"/>
              <a:sym typeface="Ubuntu"/>
            </a:endParaRPr>
          </a:p>
        </p:txBody>
      </p:sp>
      <p:sp>
        <p:nvSpPr>
          <p:cNvPr id="294" name="Google Shape;294;g32c08df7a2f_0_2901">
            <a:extLst>
              <a:ext uri="{FF2B5EF4-FFF2-40B4-BE49-F238E27FC236}">
                <a16:creationId xmlns:a16="http://schemas.microsoft.com/office/drawing/2014/main" id="{C2EAFC06-84ED-D6D9-1909-B3D2AEE655CF}"/>
              </a:ext>
            </a:extLst>
          </p:cNvPr>
          <p:cNvSpPr/>
          <p:nvPr/>
        </p:nvSpPr>
        <p:spPr>
          <a:xfrm>
            <a:off x="464450" y="1952625"/>
            <a:ext cx="2425850" cy="2590425"/>
          </a:xfrm>
          <a:prstGeom prst="flowChartPunchedCard">
            <a:avLst/>
          </a:prstGeom>
          <a:solidFill>
            <a:srgbClr val="E6F0FF"/>
          </a:solidFill>
          <a:ln w="9525" cap="flat" cmpd="sng">
            <a:solidFill>
              <a:srgbClr val="E6F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Ubuntu"/>
              <a:ea typeface="Ubuntu"/>
              <a:cs typeface="Ubuntu"/>
              <a:sym typeface="Ubuntu"/>
            </a:endParaRPr>
          </a:p>
        </p:txBody>
      </p:sp>
      <p:sp>
        <p:nvSpPr>
          <p:cNvPr id="295" name="Google Shape;295;g32c08df7a2f_0_2901">
            <a:extLst>
              <a:ext uri="{FF2B5EF4-FFF2-40B4-BE49-F238E27FC236}">
                <a16:creationId xmlns:a16="http://schemas.microsoft.com/office/drawing/2014/main" id="{1489A69D-AD08-ECAA-5878-B469FBF54987}"/>
              </a:ext>
            </a:extLst>
          </p:cNvPr>
          <p:cNvSpPr txBox="1"/>
          <p:nvPr/>
        </p:nvSpPr>
        <p:spPr>
          <a:xfrm>
            <a:off x="651476" y="3338020"/>
            <a:ext cx="2014200" cy="255300"/>
          </a:xfrm>
          <a:prstGeom prst="rect">
            <a:avLst/>
          </a:prstGeom>
          <a:noFill/>
          <a:ln>
            <a:noFill/>
          </a:ln>
        </p:spPr>
        <p:txBody>
          <a:bodyPr spcFirstLastPara="1" wrap="square" lIns="68575" tIns="34275" rIns="68575" bIns="34275" anchor="t" anchorCtr="0">
            <a:noAutofit/>
          </a:bodyPr>
          <a:lstStyle/>
          <a:p>
            <a:pPr marL="0" lvl="0" indent="0" algn="ctr" rtl="0">
              <a:lnSpc>
                <a:spcPct val="130000"/>
              </a:lnSpc>
              <a:spcBef>
                <a:spcPts val="0"/>
              </a:spcBef>
              <a:spcAft>
                <a:spcPts val="0"/>
              </a:spcAft>
              <a:buNone/>
            </a:pPr>
            <a:r>
              <a:rPr lang="en" sz="1200" b="1">
                <a:solidFill>
                  <a:srgbClr val="2322F0"/>
                </a:solidFill>
                <a:latin typeface="Ubuntu"/>
                <a:ea typeface="Ubuntu"/>
                <a:cs typeface="Ubuntu"/>
                <a:sym typeface="Ubuntu"/>
              </a:rPr>
              <a:t>Capacity Planning </a:t>
            </a:r>
            <a:endParaRPr sz="1200" b="1">
              <a:solidFill>
                <a:srgbClr val="2322F0"/>
              </a:solidFill>
              <a:latin typeface="Ubuntu"/>
              <a:ea typeface="Ubuntu"/>
              <a:cs typeface="Ubuntu"/>
              <a:sym typeface="Ubuntu"/>
            </a:endParaRPr>
          </a:p>
        </p:txBody>
      </p:sp>
      <p:sp>
        <p:nvSpPr>
          <p:cNvPr id="296" name="Google Shape;296;g32c08df7a2f_0_2901">
            <a:extLst>
              <a:ext uri="{FF2B5EF4-FFF2-40B4-BE49-F238E27FC236}">
                <a16:creationId xmlns:a16="http://schemas.microsoft.com/office/drawing/2014/main" id="{CE45397E-DB42-DB5C-5E7A-B604404D9D89}"/>
              </a:ext>
            </a:extLst>
          </p:cNvPr>
          <p:cNvSpPr txBox="1"/>
          <p:nvPr/>
        </p:nvSpPr>
        <p:spPr>
          <a:xfrm>
            <a:off x="660368" y="3692773"/>
            <a:ext cx="2014200" cy="722700"/>
          </a:xfrm>
          <a:prstGeom prst="rect">
            <a:avLst/>
          </a:prstGeom>
          <a:noFill/>
          <a:ln>
            <a:noFill/>
          </a:ln>
        </p:spPr>
        <p:txBody>
          <a:bodyPr spcFirstLastPara="1" wrap="square" lIns="68575" tIns="34275" rIns="68575" bIns="34275" anchor="t" anchorCtr="0">
            <a:noAutofit/>
          </a:bodyPr>
          <a:lstStyle/>
          <a:p>
            <a:pPr marL="0" lvl="0" indent="0" algn="ctr" rtl="0">
              <a:lnSpc>
                <a:spcPct val="130000"/>
              </a:lnSpc>
              <a:spcBef>
                <a:spcPts val="0"/>
              </a:spcBef>
              <a:spcAft>
                <a:spcPts val="0"/>
              </a:spcAft>
              <a:buNone/>
            </a:pPr>
            <a:r>
              <a:rPr lang="en" sz="1200">
                <a:solidFill>
                  <a:srgbClr val="000000"/>
                </a:solidFill>
                <a:latin typeface="Ubuntu"/>
                <a:ea typeface="Ubuntu"/>
                <a:cs typeface="Ubuntu"/>
                <a:sym typeface="Ubuntu"/>
              </a:rPr>
              <a:t>Establish Capacity and Sizing Plan</a:t>
            </a:r>
            <a:endParaRPr sz="1200">
              <a:solidFill>
                <a:srgbClr val="000000"/>
              </a:solidFill>
              <a:latin typeface="Ubuntu"/>
              <a:ea typeface="Ubuntu"/>
              <a:cs typeface="Ubuntu"/>
              <a:sym typeface="Ubuntu"/>
            </a:endParaRPr>
          </a:p>
        </p:txBody>
      </p:sp>
      <p:sp>
        <p:nvSpPr>
          <p:cNvPr id="297" name="Google Shape;297;g32c08df7a2f_0_2901">
            <a:extLst>
              <a:ext uri="{FF2B5EF4-FFF2-40B4-BE49-F238E27FC236}">
                <a16:creationId xmlns:a16="http://schemas.microsoft.com/office/drawing/2014/main" id="{424025BF-E8EC-5D85-B712-072E412751BA}"/>
              </a:ext>
            </a:extLst>
          </p:cNvPr>
          <p:cNvSpPr txBox="1"/>
          <p:nvPr/>
        </p:nvSpPr>
        <p:spPr>
          <a:xfrm>
            <a:off x="3429049" y="3338020"/>
            <a:ext cx="2014200" cy="255300"/>
          </a:xfrm>
          <a:prstGeom prst="rect">
            <a:avLst/>
          </a:prstGeom>
          <a:noFill/>
          <a:ln>
            <a:noFill/>
          </a:ln>
        </p:spPr>
        <p:txBody>
          <a:bodyPr spcFirstLastPara="1" wrap="square" lIns="68575" tIns="34275" rIns="68575" bIns="34275" anchor="t" anchorCtr="0">
            <a:noAutofit/>
          </a:bodyPr>
          <a:lstStyle/>
          <a:p>
            <a:pPr marL="0" lvl="0" indent="0" algn="ctr" rtl="0">
              <a:lnSpc>
                <a:spcPct val="130000"/>
              </a:lnSpc>
              <a:spcBef>
                <a:spcPts val="0"/>
              </a:spcBef>
              <a:spcAft>
                <a:spcPts val="0"/>
              </a:spcAft>
              <a:buNone/>
            </a:pPr>
            <a:r>
              <a:rPr lang="en" sz="1200" b="1">
                <a:solidFill>
                  <a:srgbClr val="2322F0"/>
                </a:solidFill>
                <a:latin typeface="Ubuntu"/>
                <a:ea typeface="Ubuntu"/>
                <a:cs typeface="Ubuntu"/>
                <a:sym typeface="Ubuntu"/>
              </a:rPr>
              <a:t>New Feature Adoption </a:t>
            </a:r>
            <a:endParaRPr sz="1200" b="1">
              <a:solidFill>
                <a:srgbClr val="2322F0"/>
              </a:solidFill>
              <a:latin typeface="Ubuntu"/>
              <a:ea typeface="Ubuntu"/>
              <a:cs typeface="Ubuntu"/>
              <a:sym typeface="Ubuntu"/>
            </a:endParaRPr>
          </a:p>
        </p:txBody>
      </p:sp>
      <p:sp>
        <p:nvSpPr>
          <p:cNvPr id="298" name="Google Shape;298;g32c08df7a2f_0_2901">
            <a:extLst>
              <a:ext uri="{FF2B5EF4-FFF2-40B4-BE49-F238E27FC236}">
                <a16:creationId xmlns:a16="http://schemas.microsoft.com/office/drawing/2014/main" id="{76438F11-C4B7-55E3-2EE9-0B0948F1B746}"/>
              </a:ext>
            </a:extLst>
          </p:cNvPr>
          <p:cNvSpPr txBox="1"/>
          <p:nvPr/>
        </p:nvSpPr>
        <p:spPr>
          <a:xfrm>
            <a:off x="3429046" y="3692773"/>
            <a:ext cx="2023200" cy="722700"/>
          </a:xfrm>
          <a:prstGeom prst="rect">
            <a:avLst/>
          </a:prstGeom>
          <a:noFill/>
          <a:ln>
            <a:noFill/>
          </a:ln>
        </p:spPr>
        <p:txBody>
          <a:bodyPr spcFirstLastPara="1" wrap="square" lIns="68575" tIns="34275" rIns="68575" bIns="34275" anchor="t" anchorCtr="0">
            <a:noAutofit/>
          </a:bodyPr>
          <a:lstStyle/>
          <a:p>
            <a:pPr marL="0" lvl="0" indent="0" algn="ctr" rtl="0">
              <a:lnSpc>
                <a:spcPct val="130000"/>
              </a:lnSpc>
              <a:spcBef>
                <a:spcPts val="0"/>
              </a:spcBef>
              <a:spcAft>
                <a:spcPts val="0"/>
              </a:spcAft>
              <a:buNone/>
            </a:pPr>
            <a:r>
              <a:rPr lang="en" sz="1200">
                <a:solidFill>
                  <a:srgbClr val="000000"/>
                </a:solidFill>
                <a:latin typeface="Ubuntu"/>
                <a:ea typeface="Ubuntu"/>
                <a:cs typeface="Ubuntu"/>
                <a:sym typeface="Ubuntu"/>
              </a:rPr>
              <a:t>I</a:t>
            </a:r>
            <a:r>
              <a:rPr lang="en" sz="1200">
                <a:latin typeface="Ubuntu"/>
                <a:ea typeface="Ubuntu"/>
                <a:cs typeface="Ubuntu"/>
                <a:sym typeface="Ubuntu"/>
              </a:rPr>
              <a:t>ncrease</a:t>
            </a:r>
            <a:r>
              <a:rPr lang="en" sz="1200">
                <a:solidFill>
                  <a:srgbClr val="000000"/>
                </a:solidFill>
                <a:latin typeface="Ubuntu"/>
                <a:ea typeface="Ubuntu"/>
                <a:cs typeface="Ubuntu"/>
                <a:sym typeface="Ubuntu"/>
              </a:rPr>
              <a:t> Adoption of Latest Features</a:t>
            </a:r>
            <a:endParaRPr sz="1200">
              <a:solidFill>
                <a:srgbClr val="000000"/>
              </a:solidFill>
              <a:latin typeface="Ubuntu"/>
              <a:ea typeface="Ubuntu"/>
              <a:cs typeface="Ubuntu"/>
              <a:sym typeface="Ubuntu"/>
            </a:endParaRPr>
          </a:p>
        </p:txBody>
      </p:sp>
      <p:sp>
        <p:nvSpPr>
          <p:cNvPr id="299" name="Google Shape;299;g32c08df7a2f_0_2901">
            <a:extLst>
              <a:ext uri="{FF2B5EF4-FFF2-40B4-BE49-F238E27FC236}">
                <a16:creationId xmlns:a16="http://schemas.microsoft.com/office/drawing/2014/main" id="{9799046E-2EBD-5CFA-A640-443AB8E3BCD3}"/>
              </a:ext>
            </a:extLst>
          </p:cNvPr>
          <p:cNvSpPr txBox="1"/>
          <p:nvPr/>
        </p:nvSpPr>
        <p:spPr>
          <a:xfrm>
            <a:off x="6172734" y="3338025"/>
            <a:ext cx="2144700" cy="255300"/>
          </a:xfrm>
          <a:prstGeom prst="rect">
            <a:avLst/>
          </a:prstGeom>
          <a:noFill/>
          <a:ln>
            <a:noFill/>
          </a:ln>
        </p:spPr>
        <p:txBody>
          <a:bodyPr spcFirstLastPara="1" wrap="square" lIns="68575" tIns="34275" rIns="68575" bIns="34275" anchor="t" anchorCtr="0">
            <a:noAutofit/>
          </a:bodyPr>
          <a:lstStyle/>
          <a:p>
            <a:pPr marL="0" lvl="0" indent="0" algn="ctr" rtl="0">
              <a:lnSpc>
                <a:spcPct val="130000"/>
              </a:lnSpc>
              <a:spcBef>
                <a:spcPts val="0"/>
              </a:spcBef>
              <a:spcAft>
                <a:spcPts val="0"/>
              </a:spcAft>
              <a:buNone/>
            </a:pPr>
            <a:r>
              <a:rPr lang="en" sz="1200" b="1">
                <a:solidFill>
                  <a:srgbClr val="2322F0"/>
                </a:solidFill>
                <a:latin typeface="Ubuntu"/>
                <a:ea typeface="Ubuntu"/>
                <a:cs typeface="Ubuntu"/>
                <a:sym typeface="Ubuntu"/>
              </a:rPr>
              <a:t>Performance Improvement</a:t>
            </a:r>
            <a:endParaRPr sz="1200" b="1">
              <a:solidFill>
                <a:srgbClr val="2322F0"/>
              </a:solidFill>
              <a:latin typeface="Ubuntu"/>
              <a:ea typeface="Ubuntu"/>
              <a:cs typeface="Ubuntu"/>
              <a:sym typeface="Ubuntu"/>
            </a:endParaRPr>
          </a:p>
          <a:p>
            <a:pPr marL="0" lvl="0" indent="0" algn="ctr" rtl="0">
              <a:lnSpc>
                <a:spcPct val="130000"/>
              </a:lnSpc>
              <a:spcBef>
                <a:spcPts val="0"/>
              </a:spcBef>
              <a:spcAft>
                <a:spcPts val="0"/>
              </a:spcAft>
              <a:buNone/>
            </a:pPr>
            <a:endParaRPr sz="1200" b="1">
              <a:solidFill>
                <a:srgbClr val="2322F0"/>
              </a:solidFill>
              <a:latin typeface="Ubuntu"/>
              <a:ea typeface="Ubuntu"/>
              <a:cs typeface="Ubuntu"/>
              <a:sym typeface="Ubuntu"/>
            </a:endParaRPr>
          </a:p>
        </p:txBody>
      </p:sp>
      <p:sp>
        <p:nvSpPr>
          <p:cNvPr id="300" name="Google Shape;300;g32c08df7a2f_0_2901">
            <a:extLst>
              <a:ext uri="{FF2B5EF4-FFF2-40B4-BE49-F238E27FC236}">
                <a16:creationId xmlns:a16="http://schemas.microsoft.com/office/drawing/2014/main" id="{AD93416F-6CF7-9693-6539-6BFAF0EB2C32}"/>
              </a:ext>
            </a:extLst>
          </p:cNvPr>
          <p:cNvSpPr txBox="1"/>
          <p:nvPr/>
        </p:nvSpPr>
        <p:spPr>
          <a:xfrm>
            <a:off x="6248934" y="3692773"/>
            <a:ext cx="2023200" cy="722700"/>
          </a:xfrm>
          <a:prstGeom prst="rect">
            <a:avLst/>
          </a:prstGeom>
          <a:noFill/>
          <a:ln>
            <a:noFill/>
          </a:ln>
        </p:spPr>
        <p:txBody>
          <a:bodyPr spcFirstLastPara="1" wrap="square" lIns="68575" tIns="34275" rIns="68575" bIns="34275" anchor="t" anchorCtr="0">
            <a:noAutofit/>
          </a:bodyPr>
          <a:lstStyle/>
          <a:p>
            <a:pPr marL="0" lvl="0" indent="0" algn="ctr" rtl="0">
              <a:lnSpc>
                <a:spcPct val="130000"/>
              </a:lnSpc>
              <a:spcBef>
                <a:spcPts val="0"/>
              </a:spcBef>
              <a:spcAft>
                <a:spcPts val="0"/>
              </a:spcAft>
              <a:buNone/>
            </a:pPr>
            <a:r>
              <a:rPr lang="en" sz="1200">
                <a:solidFill>
                  <a:srgbClr val="000000"/>
                </a:solidFill>
                <a:latin typeface="Ubuntu"/>
                <a:ea typeface="Ubuntu"/>
                <a:cs typeface="Ubuntu"/>
                <a:sym typeface="Ubuntu"/>
              </a:rPr>
              <a:t>Improve Application and Platform Performance</a:t>
            </a:r>
            <a:endParaRPr sz="1200">
              <a:solidFill>
                <a:srgbClr val="000000"/>
              </a:solidFill>
              <a:latin typeface="Ubuntu"/>
              <a:ea typeface="Ubuntu"/>
              <a:cs typeface="Ubuntu"/>
              <a:sym typeface="Ubuntu"/>
            </a:endParaRPr>
          </a:p>
          <a:p>
            <a:pPr marL="0" lvl="0" indent="0" algn="ctr" rtl="0">
              <a:lnSpc>
                <a:spcPct val="130000"/>
              </a:lnSpc>
              <a:spcBef>
                <a:spcPts val="0"/>
              </a:spcBef>
              <a:spcAft>
                <a:spcPts val="0"/>
              </a:spcAft>
              <a:buNone/>
            </a:pPr>
            <a:endParaRPr sz="1200">
              <a:solidFill>
                <a:srgbClr val="000000"/>
              </a:solidFill>
              <a:latin typeface="Ubuntu"/>
              <a:ea typeface="Ubuntu"/>
              <a:cs typeface="Ubuntu"/>
              <a:sym typeface="Ubuntu"/>
            </a:endParaRPr>
          </a:p>
        </p:txBody>
      </p:sp>
      <p:grpSp>
        <p:nvGrpSpPr>
          <p:cNvPr id="301" name="Google Shape;301;g32c08df7a2f_0_2901">
            <a:extLst>
              <a:ext uri="{FF2B5EF4-FFF2-40B4-BE49-F238E27FC236}">
                <a16:creationId xmlns:a16="http://schemas.microsoft.com/office/drawing/2014/main" id="{21990609-81FA-F0E4-7EEB-5A034AB3F4F8}"/>
              </a:ext>
            </a:extLst>
          </p:cNvPr>
          <p:cNvGrpSpPr/>
          <p:nvPr/>
        </p:nvGrpSpPr>
        <p:grpSpPr>
          <a:xfrm>
            <a:off x="1449982" y="2246725"/>
            <a:ext cx="417194" cy="599885"/>
            <a:chOff x="5778098" y="3308913"/>
            <a:chExt cx="438598" cy="630661"/>
          </a:xfrm>
        </p:grpSpPr>
        <p:grpSp>
          <p:nvGrpSpPr>
            <p:cNvPr id="302" name="Google Shape;302;g32c08df7a2f_0_2901">
              <a:extLst>
                <a:ext uri="{FF2B5EF4-FFF2-40B4-BE49-F238E27FC236}">
                  <a16:creationId xmlns:a16="http://schemas.microsoft.com/office/drawing/2014/main" id="{3F85148F-A429-B74E-25B7-356B9F415D9A}"/>
                </a:ext>
              </a:extLst>
            </p:cNvPr>
            <p:cNvGrpSpPr/>
            <p:nvPr/>
          </p:nvGrpSpPr>
          <p:grpSpPr>
            <a:xfrm>
              <a:off x="5864887" y="3308913"/>
              <a:ext cx="351809" cy="526420"/>
              <a:chOff x="5864887" y="3308913"/>
              <a:chExt cx="351809" cy="526420"/>
            </a:xfrm>
          </p:grpSpPr>
          <p:sp>
            <p:nvSpPr>
              <p:cNvPr id="303" name="Google Shape;303;g32c08df7a2f_0_2901">
                <a:extLst>
                  <a:ext uri="{FF2B5EF4-FFF2-40B4-BE49-F238E27FC236}">
                    <a16:creationId xmlns:a16="http://schemas.microsoft.com/office/drawing/2014/main" id="{52DEE0DD-1BD6-4E1E-306F-D8E7413A6FBD}"/>
                  </a:ext>
                </a:extLst>
              </p:cNvPr>
              <p:cNvSpPr/>
              <p:nvPr/>
            </p:nvSpPr>
            <p:spPr>
              <a:xfrm>
                <a:off x="5864966" y="3406553"/>
                <a:ext cx="6949" cy="227246"/>
              </a:xfrm>
              <a:custGeom>
                <a:avLst/>
                <a:gdLst/>
                <a:ahLst/>
                <a:cxnLst/>
                <a:rect l="l" t="t" r="r" b="b"/>
                <a:pathLst>
                  <a:path w="6949" h="227246" extrusionOk="0">
                    <a:moveTo>
                      <a:pt x="0" y="0"/>
                    </a:moveTo>
                    <a:lnTo>
                      <a:pt x="0" y="227247"/>
                    </a:lnTo>
                  </a:path>
                </a:pathLst>
              </a:custGeom>
              <a:noFill/>
              <a:ln w="20550" cap="rnd" cmpd="sng">
                <a:solidFill>
                  <a:srgbClr val="020A5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04" name="Google Shape;304;g32c08df7a2f_0_2901">
                <a:extLst>
                  <a:ext uri="{FF2B5EF4-FFF2-40B4-BE49-F238E27FC236}">
                    <a16:creationId xmlns:a16="http://schemas.microsoft.com/office/drawing/2014/main" id="{ACD5CA43-50DF-A09F-4E44-AF26B2536FAC}"/>
                  </a:ext>
                </a:extLst>
              </p:cNvPr>
              <p:cNvSpPr/>
              <p:nvPr/>
            </p:nvSpPr>
            <p:spPr>
              <a:xfrm>
                <a:off x="5994921" y="3406553"/>
                <a:ext cx="221687" cy="428780"/>
              </a:xfrm>
              <a:custGeom>
                <a:avLst/>
                <a:gdLst/>
                <a:ahLst/>
                <a:cxnLst/>
                <a:rect l="l" t="t" r="r" b="b"/>
                <a:pathLst>
                  <a:path w="221687" h="428780" extrusionOk="0">
                    <a:moveTo>
                      <a:pt x="0" y="426696"/>
                    </a:moveTo>
                    <a:cubicBezTo>
                      <a:pt x="14594" y="428086"/>
                      <a:pt x="29883" y="428780"/>
                      <a:pt x="45866" y="428780"/>
                    </a:cubicBezTo>
                    <a:cubicBezTo>
                      <a:pt x="143158" y="428780"/>
                      <a:pt x="221687" y="406542"/>
                      <a:pt x="221687" y="378050"/>
                    </a:cubicBezTo>
                    <a:lnTo>
                      <a:pt x="221687" y="0"/>
                    </a:lnTo>
                  </a:path>
                </a:pathLst>
              </a:custGeom>
              <a:noFill/>
              <a:ln w="20550" cap="rnd" cmpd="sng">
                <a:solidFill>
                  <a:srgbClr val="020A5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nvGrpSpPr>
              <p:cNvPr id="305" name="Google Shape;305;g32c08df7a2f_0_2901">
                <a:extLst>
                  <a:ext uri="{FF2B5EF4-FFF2-40B4-BE49-F238E27FC236}">
                    <a16:creationId xmlns:a16="http://schemas.microsoft.com/office/drawing/2014/main" id="{85F70392-07B6-646D-94AC-8BF4FEE2019C}"/>
                  </a:ext>
                </a:extLst>
              </p:cNvPr>
              <p:cNvGrpSpPr/>
              <p:nvPr/>
            </p:nvGrpSpPr>
            <p:grpSpPr>
              <a:xfrm>
                <a:off x="5864887" y="3308913"/>
                <a:ext cx="351800" cy="206051"/>
                <a:chOff x="5864887" y="3308913"/>
                <a:chExt cx="351800" cy="206051"/>
              </a:xfrm>
            </p:grpSpPr>
            <p:sp>
              <p:nvSpPr>
                <p:cNvPr id="306" name="Google Shape;306;g32c08df7a2f_0_2901">
                  <a:extLst>
                    <a:ext uri="{FF2B5EF4-FFF2-40B4-BE49-F238E27FC236}">
                      <a16:creationId xmlns:a16="http://schemas.microsoft.com/office/drawing/2014/main" id="{DC1698E0-2BE4-0730-5789-AEB4566947A1}"/>
                    </a:ext>
                  </a:extLst>
                </p:cNvPr>
                <p:cNvSpPr/>
                <p:nvPr/>
              </p:nvSpPr>
              <p:spPr>
                <a:xfrm>
                  <a:off x="5864966" y="3357907"/>
                  <a:ext cx="351641" cy="157057"/>
                </a:xfrm>
                <a:custGeom>
                  <a:avLst/>
                  <a:gdLst/>
                  <a:ahLst/>
                  <a:cxnLst/>
                  <a:rect l="l" t="t" r="r" b="b"/>
                  <a:pathLst>
                    <a:path w="351641" h="157057" extrusionOk="0">
                      <a:moveTo>
                        <a:pt x="0" y="0"/>
                      </a:moveTo>
                      <a:lnTo>
                        <a:pt x="0" y="106326"/>
                      </a:lnTo>
                      <a:cubicBezTo>
                        <a:pt x="0" y="134124"/>
                        <a:pt x="78529" y="157057"/>
                        <a:pt x="175821" y="157057"/>
                      </a:cubicBezTo>
                      <a:cubicBezTo>
                        <a:pt x="273113" y="157057"/>
                        <a:pt x="351642" y="134819"/>
                        <a:pt x="351642" y="106326"/>
                      </a:cubicBezTo>
                      <a:lnTo>
                        <a:pt x="351642" y="0"/>
                      </a:lnTo>
                    </a:path>
                  </a:pathLst>
                </a:custGeom>
                <a:noFill/>
                <a:ln w="20550" cap="flat" cmpd="sng">
                  <a:solidFill>
                    <a:srgbClr val="020A5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07" name="Google Shape;307;g32c08df7a2f_0_2901">
                  <a:extLst>
                    <a:ext uri="{FF2B5EF4-FFF2-40B4-BE49-F238E27FC236}">
                      <a16:creationId xmlns:a16="http://schemas.microsoft.com/office/drawing/2014/main" id="{F49AC13A-9892-CD58-C2A1-6CF346F3EC4A}"/>
                    </a:ext>
                  </a:extLst>
                </p:cNvPr>
                <p:cNvSpPr/>
                <p:nvPr/>
              </p:nvSpPr>
              <p:spPr>
                <a:xfrm>
                  <a:off x="5864887" y="3308913"/>
                  <a:ext cx="351800" cy="98508"/>
                </a:xfrm>
                <a:custGeom>
                  <a:avLst/>
                  <a:gdLst/>
                  <a:ahLst/>
                  <a:cxnLst/>
                  <a:rect l="l" t="t" r="r" b="b"/>
                  <a:pathLst>
                    <a:path w="351800" h="98508" extrusionOk="0">
                      <a:moveTo>
                        <a:pt x="80" y="48994"/>
                      </a:moveTo>
                      <a:cubicBezTo>
                        <a:pt x="-6175" y="-16331"/>
                        <a:pt x="357976" y="-16331"/>
                        <a:pt x="351721" y="48994"/>
                      </a:cubicBezTo>
                      <a:cubicBezTo>
                        <a:pt x="357976" y="115013"/>
                        <a:pt x="-6175" y="115013"/>
                        <a:pt x="80" y="48994"/>
                      </a:cubicBezTo>
                      <a:close/>
                    </a:path>
                  </a:pathLst>
                </a:custGeom>
                <a:noFill/>
                <a:ln w="20550" cap="flat" cmpd="sng">
                  <a:solidFill>
                    <a:srgbClr val="020A5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sp>
            <p:nvSpPr>
              <p:cNvPr id="308" name="Google Shape;308;g32c08df7a2f_0_2901">
                <a:extLst>
                  <a:ext uri="{FF2B5EF4-FFF2-40B4-BE49-F238E27FC236}">
                    <a16:creationId xmlns:a16="http://schemas.microsoft.com/office/drawing/2014/main" id="{BD907CB1-3277-E3C0-F524-EC447CD188FC}"/>
                  </a:ext>
                </a:extLst>
              </p:cNvPr>
              <p:cNvSpPr/>
              <p:nvPr/>
            </p:nvSpPr>
            <p:spPr>
              <a:xfrm>
                <a:off x="6026888" y="3677581"/>
                <a:ext cx="189808" cy="49514"/>
              </a:xfrm>
              <a:custGeom>
                <a:avLst/>
                <a:gdLst/>
                <a:ahLst/>
                <a:cxnLst/>
                <a:rect l="l" t="t" r="r" b="b"/>
                <a:pathLst>
                  <a:path w="189808" h="49514" extrusionOk="0">
                    <a:moveTo>
                      <a:pt x="189720" y="0"/>
                    </a:moveTo>
                    <a:cubicBezTo>
                      <a:pt x="193194" y="34747"/>
                      <a:pt x="93817" y="51426"/>
                      <a:pt x="0" y="49341"/>
                    </a:cubicBezTo>
                  </a:path>
                </a:pathLst>
              </a:custGeom>
              <a:noFill/>
              <a:ln w="20550" cap="rnd" cmpd="sng">
                <a:solidFill>
                  <a:srgbClr val="020A5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09" name="Google Shape;309;g32c08df7a2f_0_2901">
                <a:extLst>
                  <a:ext uri="{FF2B5EF4-FFF2-40B4-BE49-F238E27FC236}">
                    <a16:creationId xmlns:a16="http://schemas.microsoft.com/office/drawing/2014/main" id="{7800A584-F8B9-0EB7-968F-FC8A7CD1223C}"/>
                  </a:ext>
                </a:extLst>
              </p:cNvPr>
              <p:cNvSpPr/>
              <p:nvPr/>
            </p:nvSpPr>
            <p:spPr>
              <a:xfrm>
                <a:off x="5864887" y="3571255"/>
                <a:ext cx="351800" cy="49514"/>
              </a:xfrm>
              <a:custGeom>
                <a:avLst/>
                <a:gdLst/>
                <a:ahLst/>
                <a:cxnLst/>
                <a:rect l="l" t="t" r="r" b="b"/>
                <a:pathLst>
                  <a:path w="351800" h="49514" extrusionOk="0">
                    <a:moveTo>
                      <a:pt x="80" y="0"/>
                    </a:moveTo>
                    <a:cubicBezTo>
                      <a:pt x="-6175" y="66020"/>
                      <a:pt x="357976" y="66020"/>
                      <a:pt x="351721" y="0"/>
                    </a:cubicBezTo>
                  </a:path>
                </a:pathLst>
              </a:custGeom>
              <a:noFill/>
              <a:ln w="20550" cap="rnd" cmpd="sng">
                <a:solidFill>
                  <a:srgbClr val="020A5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grpSp>
          <p:nvGrpSpPr>
            <p:cNvPr id="310" name="Google Shape;310;g32c08df7a2f_0_2901">
              <a:extLst>
                <a:ext uri="{FF2B5EF4-FFF2-40B4-BE49-F238E27FC236}">
                  <a16:creationId xmlns:a16="http://schemas.microsoft.com/office/drawing/2014/main" id="{961A1AB8-690D-0278-BD57-FBEA9C05E696}"/>
                </a:ext>
              </a:extLst>
            </p:cNvPr>
            <p:cNvGrpSpPr/>
            <p:nvPr/>
          </p:nvGrpSpPr>
          <p:grpSpPr>
            <a:xfrm>
              <a:off x="5778098" y="3632410"/>
              <a:ext cx="298825" cy="307164"/>
              <a:chOff x="5778098" y="3632410"/>
              <a:chExt cx="298825" cy="307164"/>
            </a:xfrm>
          </p:grpSpPr>
          <p:sp>
            <p:nvSpPr>
              <p:cNvPr id="311" name="Google Shape;311;g32c08df7a2f_0_2901">
                <a:extLst>
                  <a:ext uri="{FF2B5EF4-FFF2-40B4-BE49-F238E27FC236}">
                    <a16:creationId xmlns:a16="http://schemas.microsoft.com/office/drawing/2014/main" id="{1F0A86C8-0640-B9FB-E20B-5F9ADF21FD1E}"/>
                  </a:ext>
                </a:extLst>
              </p:cNvPr>
              <p:cNvSpPr/>
              <p:nvPr/>
            </p:nvSpPr>
            <p:spPr>
              <a:xfrm>
                <a:off x="5778098" y="3632410"/>
                <a:ext cx="244620" cy="244620"/>
              </a:xfrm>
              <a:custGeom>
                <a:avLst/>
                <a:gdLst/>
                <a:ahLst/>
                <a:cxnLst/>
                <a:rect l="l" t="t" r="r" b="b"/>
                <a:pathLst>
                  <a:path w="244620" h="244620" extrusionOk="0">
                    <a:moveTo>
                      <a:pt x="244620" y="122310"/>
                    </a:moveTo>
                    <a:cubicBezTo>
                      <a:pt x="244620" y="189860"/>
                      <a:pt x="189860" y="244620"/>
                      <a:pt x="122310" y="244620"/>
                    </a:cubicBezTo>
                    <a:cubicBezTo>
                      <a:pt x="54760" y="244620"/>
                      <a:pt x="0" y="189860"/>
                      <a:pt x="0" y="122310"/>
                    </a:cubicBezTo>
                    <a:cubicBezTo>
                      <a:pt x="0" y="54760"/>
                      <a:pt x="54760" y="0"/>
                      <a:pt x="122310" y="0"/>
                    </a:cubicBezTo>
                    <a:cubicBezTo>
                      <a:pt x="189860" y="0"/>
                      <a:pt x="244620" y="54760"/>
                      <a:pt x="244620" y="122310"/>
                    </a:cubicBezTo>
                    <a:close/>
                  </a:path>
                </a:pathLst>
              </a:custGeom>
              <a:noFill/>
              <a:ln w="205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12" name="Google Shape;312;g32c08df7a2f_0_2901">
                <a:extLst>
                  <a:ext uri="{FF2B5EF4-FFF2-40B4-BE49-F238E27FC236}">
                    <a16:creationId xmlns:a16="http://schemas.microsoft.com/office/drawing/2014/main" id="{96AAC04C-660D-220A-BFD1-F57F0EE9B484}"/>
                  </a:ext>
                </a:extLst>
              </p:cNvPr>
              <p:cNvSpPr/>
              <p:nvPr/>
            </p:nvSpPr>
            <p:spPr>
              <a:xfrm>
                <a:off x="5987276" y="3849232"/>
                <a:ext cx="89647" cy="90342"/>
              </a:xfrm>
              <a:custGeom>
                <a:avLst/>
                <a:gdLst/>
                <a:ahLst/>
                <a:cxnLst/>
                <a:rect l="l" t="t" r="r" b="b"/>
                <a:pathLst>
                  <a:path w="89647" h="90342" extrusionOk="0">
                    <a:moveTo>
                      <a:pt x="0" y="0"/>
                    </a:moveTo>
                    <a:lnTo>
                      <a:pt x="89648" y="90343"/>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grpSp>
      <p:grpSp>
        <p:nvGrpSpPr>
          <p:cNvPr id="313" name="Google Shape;313;g32c08df7a2f_0_2901">
            <a:extLst>
              <a:ext uri="{FF2B5EF4-FFF2-40B4-BE49-F238E27FC236}">
                <a16:creationId xmlns:a16="http://schemas.microsoft.com/office/drawing/2014/main" id="{97B7C3CE-E5E3-9B3D-FA46-8468E3A4A54D}"/>
              </a:ext>
            </a:extLst>
          </p:cNvPr>
          <p:cNvGrpSpPr/>
          <p:nvPr/>
        </p:nvGrpSpPr>
        <p:grpSpPr>
          <a:xfrm>
            <a:off x="6872024" y="2246715"/>
            <a:ext cx="776989" cy="599894"/>
            <a:chOff x="8362076" y="4900678"/>
            <a:chExt cx="582363" cy="449628"/>
          </a:xfrm>
        </p:grpSpPr>
        <p:sp>
          <p:nvSpPr>
            <p:cNvPr id="314" name="Google Shape;314;g32c08df7a2f_0_2901">
              <a:extLst>
                <a:ext uri="{FF2B5EF4-FFF2-40B4-BE49-F238E27FC236}">
                  <a16:creationId xmlns:a16="http://schemas.microsoft.com/office/drawing/2014/main" id="{E7B8D667-9298-5B17-8F26-1749DF1DDD6A}"/>
                </a:ext>
              </a:extLst>
            </p:cNvPr>
            <p:cNvSpPr/>
            <p:nvPr/>
          </p:nvSpPr>
          <p:spPr>
            <a:xfrm>
              <a:off x="8417671" y="5057040"/>
              <a:ext cx="95902" cy="6949"/>
            </a:xfrm>
            <a:custGeom>
              <a:avLst/>
              <a:gdLst/>
              <a:ahLst/>
              <a:cxnLst/>
              <a:rect l="l" t="t" r="r" b="b"/>
              <a:pathLst>
                <a:path w="95902" h="6949" extrusionOk="0">
                  <a:moveTo>
                    <a:pt x="0" y="0"/>
                  </a:moveTo>
                  <a:lnTo>
                    <a:pt x="95902"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15" name="Google Shape;315;g32c08df7a2f_0_2901">
              <a:extLst>
                <a:ext uri="{FF2B5EF4-FFF2-40B4-BE49-F238E27FC236}">
                  <a16:creationId xmlns:a16="http://schemas.microsoft.com/office/drawing/2014/main" id="{5BE02434-E960-461C-ADB3-211D7DE3264A}"/>
                </a:ext>
              </a:extLst>
            </p:cNvPr>
            <p:cNvSpPr/>
            <p:nvPr/>
          </p:nvSpPr>
          <p:spPr>
            <a:xfrm>
              <a:off x="8389874" y="5001445"/>
              <a:ext cx="156362" cy="6949"/>
            </a:xfrm>
            <a:custGeom>
              <a:avLst/>
              <a:gdLst/>
              <a:ahLst/>
              <a:cxnLst/>
              <a:rect l="l" t="t" r="r" b="b"/>
              <a:pathLst>
                <a:path w="156362" h="6949" extrusionOk="0">
                  <a:moveTo>
                    <a:pt x="0" y="0"/>
                  </a:moveTo>
                  <a:lnTo>
                    <a:pt x="156362"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16" name="Google Shape;316;g32c08df7a2f_0_2901">
              <a:extLst>
                <a:ext uri="{FF2B5EF4-FFF2-40B4-BE49-F238E27FC236}">
                  <a16:creationId xmlns:a16="http://schemas.microsoft.com/office/drawing/2014/main" id="{45ED35C0-32BE-0642-097C-6FCE61D4F12A}"/>
                </a:ext>
              </a:extLst>
            </p:cNvPr>
            <p:cNvSpPr/>
            <p:nvPr/>
          </p:nvSpPr>
          <p:spPr>
            <a:xfrm>
              <a:off x="8362076" y="4945849"/>
              <a:ext cx="246010" cy="6949"/>
            </a:xfrm>
            <a:custGeom>
              <a:avLst/>
              <a:gdLst/>
              <a:ahLst/>
              <a:cxnLst/>
              <a:rect l="l" t="t" r="r" b="b"/>
              <a:pathLst>
                <a:path w="246010" h="6949" extrusionOk="0">
                  <a:moveTo>
                    <a:pt x="0" y="0"/>
                  </a:moveTo>
                  <a:lnTo>
                    <a:pt x="246010"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17" name="Google Shape;317;g32c08df7a2f_0_2901">
              <a:extLst>
                <a:ext uri="{FF2B5EF4-FFF2-40B4-BE49-F238E27FC236}">
                  <a16:creationId xmlns:a16="http://schemas.microsoft.com/office/drawing/2014/main" id="{8B57BB85-E1A9-8264-594B-A3023253DAC4}"/>
                </a:ext>
              </a:extLst>
            </p:cNvPr>
            <p:cNvSpPr/>
            <p:nvPr/>
          </p:nvSpPr>
          <p:spPr>
            <a:xfrm>
              <a:off x="8473267" y="5168231"/>
              <a:ext cx="22238" cy="6949"/>
            </a:xfrm>
            <a:custGeom>
              <a:avLst/>
              <a:gdLst/>
              <a:ahLst/>
              <a:cxnLst/>
              <a:rect l="l" t="t" r="r" b="b"/>
              <a:pathLst>
                <a:path w="22238" h="6949" extrusionOk="0">
                  <a:moveTo>
                    <a:pt x="0" y="0"/>
                  </a:moveTo>
                  <a:lnTo>
                    <a:pt x="22238"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18" name="Google Shape;318;g32c08df7a2f_0_2901">
              <a:extLst>
                <a:ext uri="{FF2B5EF4-FFF2-40B4-BE49-F238E27FC236}">
                  <a16:creationId xmlns:a16="http://schemas.microsoft.com/office/drawing/2014/main" id="{4F5FF3E1-C0B6-6F54-2EAD-BD626D01A147}"/>
                </a:ext>
              </a:extLst>
            </p:cNvPr>
            <p:cNvSpPr/>
            <p:nvPr/>
          </p:nvSpPr>
          <p:spPr>
            <a:xfrm>
              <a:off x="8445469" y="5112636"/>
              <a:ext cx="52120" cy="6949"/>
            </a:xfrm>
            <a:custGeom>
              <a:avLst/>
              <a:gdLst/>
              <a:ahLst/>
              <a:cxnLst/>
              <a:rect l="l" t="t" r="r" b="b"/>
              <a:pathLst>
                <a:path w="52120" h="6949" extrusionOk="0">
                  <a:moveTo>
                    <a:pt x="0" y="0"/>
                  </a:moveTo>
                  <a:lnTo>
                    <a:pt x="52121"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19" name="Google Shape;319;g32c08df7a2f_0_2901">
              <a:extLst>
                <a:ext uri="{FF2B5EF4-FFF2-40B4-BE49-F238E27FC236}">
                  <a16:creationId xmlns:a16="http://schemas.microsoft.com/office/drawing/2014/main" id="{0E241AFD-B678-EDB1-0D22-39C197C85161}"/>
                </a:ext>
              </a:extLst>
            </p:cNvPr>
            <p:cNvSpPr/>
            <p:nvPr/>
          </p:nvSpPr>
          <p:spPr>
            <a:xfrm>
              <a:off x="8539982" y="4945849"/>
              <a:ext cx="404457" cy="404457"/>
            </a:xfrm>
            <a:custGeom>
              <a:avLst/>
              <a:gdLst/>
              <a:ahLst/>
              <a:cxnLst/>
              <a:rect l="l" t="t" r="r" b="b"/>
              <a:pathLst>
                <a:path w="404457" h="404457" extrusionOk="0">
                  <a:moveTo>
                    <a:pt x="202229" y="0"/>
                  </a:moveTo>
                  <a:cubicBezTo>
                    <a:pt x="90343" y="0"/>
                    <a:pt x="0" y="90343"/>
                    <a:pt x="0" y="202229"/>
                  </a:cubicBezTo>
                  <a:cubicBezTo>
                    <a:pt x="0" y="314115"/>
                    <a:pt x="90343" y="404457"/>
                    <a:pt x="202229" y="404457"/>
                  </a:cubicBezTo>
                  <a:cubicBezTo>
                    <a:pt x="314115" y="404457"/>
                    <a:pt x="404457" y="314115"/>
                    <a:pt x="404457" y="202229"/>
                  </a:cubicBezTo>
                  <a:cubicBezTo>
                    <a:pt x="404457" y="90343"/>
                    <a:pt x="313420" y="0"/>
                    <a:pt x="202229" y="0"/>
                  </a:cubicBezTo>
                  <a:close/>
                  <a:moveTo>
                    <a:pt x="202229" y="350947"/>
                  </a:moveTo>
                  <a:cubicBezTo>
                    <a:pt x="120225" y="350947"/>
                    <a:pt x="53511" y="284232"/>
                    <a:pt x="53511" y="202924"/>
                  </a:cubicBezTo>
                  <a:cubicBezTo>
                    <a:pt x="53511" y="121615"/>
                    <a:pt x="120225" y="54901"/>
                    <a:pt x="202229" y="54901"/>
                  </a:cubicBezTo>
                  <a:cubicBezTo>
                    <a:pt x="284232" y="54901"/>
                    <a:pt x="350252" y="120920"/>
                    <a:pt x="350252" y="202924"/>
                  </a:cubicBezTo>
                  <a:cubicBezTo>
                    <a:pt x="350252" y="284927"/>
                    <a:pt x="283537" y="350947"/>
                    <a:pt x="202229" y="350947"/>
                  </a:cubicBezTo>
                  <a:close/>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0" name="Google Shape;320;g32c08df7a2f_0_2901">
              <a:extLst>
                <a:ext uri="{FF2B5EF4-FFF2-40B4-BE49-F238E27FC236}">
                  <a16:creationId xmlns:a16="http://schemas.microsoft.com/office/drawing/2014/main" id="{54920769-52FF-BD3C-A13C-C822CC0360A7}"/>
                </a:ext>
              </a:extLst>
            </p:cNvPr>
            <p:cNvSpPr/>
            <p:nvPr/>
          </p:nvSpPr>
          <p:spPr>
            <a:xfrm>
              <a:off x="8742210" y="4900678"/>
              <a:ext cx="6949" cy="45171"/>
            </a:xfrm>
            <a:custGeom>
              <a:avLst/>
              <a:gdLst/>
              <a:ahLst/>
              <a:cxnLst/>
              <a:rect l="l" t="t" r="r" b="b"/>
              <a:pathLst>
                <a:path w="6949" h="45171" extrusionOk="0">
                  <a:moveTo>
                    <a:pt x="0" y="0"/>
                  </a:moveTo>
                  <a:lnTo>
                    <a:pt x="0" y="45171"/>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1" name="Google Shape;321;g32c08df7a2f_0_2901">
              <a:extLst>
                <a:ext uri="{FF2B5EF4-FFF2-40B4-BE49-F238E27FC236}">
                  <a16:creationId xmlns:a16="http://schemas.microsoft.com/office/drawing/2014/main" id="{21988E19-B3DF-59F0-372C-14686287B9BF}"/>
                </a:ext>
              </a:extLst>
            </p:cNvPr>
            <p:cNvSpPr/>
            <p:nvPr/>
          </p:nvSpPr>
          <p:spPr>
            <a:xfrm>
              <a:off x="8742210" y="5001445"/>
              <a:ext cx="6949" cy="32662"/>
            </a:xfrm>
            <a:custGeom>
              <a:avLst/>
              <a:gdLst/>
              <a:ahLst/>
              <a:cxnLst/>
              <a:rect l="l" t="t" r="r" b="b"/>
              <a:pathLst>
                <a:path w="6949" h="32662" extrusionOk="0">
                  <a:moveTo>
                    <a:pt x="0" y="0"/>
                  </a:moveTo>
                  <a:lnTo>
                    <a:pt x="0" y="32662"/>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2" name="Google Shape;322;g32c08df7a2f_0_2901">
              <a:extLst>
                <a:ext uri="{FF2B5EF4-FFF2-40B4-BE49-F238E27FC236}">
                  <a16:creationId xmlns:a16="http://schemas.microsoft.com/office/drawing/2014/main" id="{A6B75DFD-6682-E002-7EDA-FF4E8220EF74}"/>
                </a:ext>
              </a:extLst>
            </p:cNvPr>
            <p:cNvSpPr/>
            <p:nvPr/>
          </p:nvSpPr>
          <p:spPr>
            <a:xfrm>
              <a:off x="8742210" y="5263438"/>
              <a:ext cx="6949" cy="31967"/>
            </a:xfrm>
            <a:custGeom>
              <a:avLst/>
              <a:gdLst/>
              <a:ahLst/>
              <a:cxnLst/>
              <a:rect l="l" t="t" r="r" b="b"/>
              <a:pathLst>
                <a:path w="6949" h="31967" extrusionOk="0">
                  <a:moveTo>
                    <a:pt x="0" y="0"/>
                  </a:moveTo>
                  <a:lnTo>
                    <a:pt x="0" y="31967"/>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3" name="Google Shape;323;g32c08df7a2f_0_2901">
              <a:extLst>
                <a:ext uri="{FF2B5EF4-FFF2-40B4-BE49-F238E27FC236}">
                  <a16:creationId xmlns:a16="http://schemas.microsoft.com/office/drawing/2014/main" id="{312CFB0B-3B89-0DF1-7246-4EBB11EA536D}"/>
                </a:ext>
              </a:extLst>
            </p:cNvPr>
            <p:cNvSpPr/>
            <p:nvPr/>
          </p:nvSpPr>
          <p:spPr>
            <a:xfrm>
              <a:off x="8707463" y="4900678"/>
              <a:ext cx="70189" cy="6949"/>
            </a:xfrm>
            <a:custGeom>
              <a:avLst/>
              <a:gdLst/>
              <a:ahLst/>
              <a:cxnLst/>
              <a:rect l="l" t="t" r="r" b="b"/>
              <a:pathLst>
                <a:path w="70189" h="6949" extrusionOk="0">
                  <a:moveTo>
                    <a:pt x="0" y="0"/>
                  </a:moveTo>
                  <a:lnTo>
                    <a:pt x="70189"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4" name="Google Shape;324;g32c08df7a2f_0_2901">
              <a:extLst>
                <a:ext uri="{FF2B5EF4-FFF2-40B4-BE49-F238E27FC236}">
                  <a16:creationId xmlns:a16="http://schemas.microsoft.com/office/drawing/2014/main" id="{54184F3B-E7A1-0CCC-08DC-5F23BB9D9F68}"/>
                </a:ext>
              </a:extLst>
            </p:cNvPr>
            <p:cNvSpPr/>
            <p:nvPr/>
          </p:nvSpPr>
          <p:spPr>
            <a:xfrm>
              <a:off x="8856181" y="5148773"/>
              <a:ext cx="32662" cy="6949"/>
            </a:xfrm>
            <a:custGeom>
              <a:avLst/>
              <a:gdLst/>
              <a:ahLst/>
              <a:cxnLst/>
              <a:rect l="l" t="t" r="r" b="b"/>
              <a:pathLst>
                <a:path w="32662" h="6949" extrusionOk="0">
                  <a:moveTo>
                    <a:pt x="32662" y="0"/>
                  </a:moveTo>
                  <a:lnTo>
                    <a:pt x="0"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5" name="Google Shape;325;g32c08df7a2f_0_2901">
              <a:extLst>
                <a:ext uri="{FF2B5EF4-FFF2-40B4-BE49-F238E27FC236}">
                  <a16:creationId xmlns:a16="http://schemas.microsoft.com/office/drawing/2014/main" id="{0B343046-2CA4-003C-A984-9A478D9CE1AF}"/>
                </a:ext>
              </a:extLst>
            </p:cNvPr>
            <p:cNvSpPr/>
            <p:nvPr/>
          </p:nvSpPr>
          <p:spPr>
            <a:xfrm>
              <a:off x="8594882" y="5148773"/>
              <a:ext cx="32662" cy="6949"/>
            </a:xfrm>
            <a:custGeom>
              <a:avLst/>
              <a:gdLst/>
              <a:ahLst/>
              <a:cxnLst/>
              <a:rect l="l" t="t" r="r" b="b"/>
              <a:pathLst>
                <a:path w="32662" h="6949" extrusionOk="0">
                  <a:moveTo>
                    <a:pt x="32662" y="0"/>
                  </a:moveTo>
                  <a:lnTo>
                    <a:pt x="0"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6" name="Google Shape;326;g32c08df7a2f_0_2901">
              <a:extLst>
                <a:ext uri="{FF2B5EF4-FFF2-40B4-BE49-F238E27FC236}">
                  <a16:creationId xmlns:a16="http://schemas.microsoft.com/office/drawing/2014/main" id="{B231219C-8D2A-1CCC-54D3-577BF0113058}"/>
                </a:ext>
              </a:extLst>
            </p:cNvPr>
            <p:cNvSpPr/>
            <p:nvPr/>
          </p:nvSpPr>
          <p:spPr>
            <a:xfrm>
              <a:off x="8710938" y="5117500"/>
              <a:ext cx="62544" cy="62544"/>
            </a:xfrm>
            <a:custGeom>
              <a:avLst/>
              <a:gdLst/>
              <a:ahLst/>
              <a:cxnLst/>
              <a:rect l="l" t="t" r="r" b="b"/>
              <a:pathLst>
                <a:path w="62544" h="62544" extrusionOk="0">
                  <a:moveTo>
                    <a:pt x="62545" y="31272"/>
                  </a:moveTo>
                  <a:cubicBezTo>
                    <a:pt x="62545" y="48544"/>
                    <a:pt x="48544" y="62545"/>
                    <a:pt x="31273" y="62545"/>
                  </a:cubicBezTo>
                  <a:cubicBezTo>
                    <a:pt x="14001" y="62545"/>
                    <a:pt x="0" y="48544"/>
                    <a:pt x="0" y="31272"/>
                  </a:cubicBezTo>
                  <a:cubicBezTo>
                    <a:pt x="0" y="14001"/>
                    <a:pt x="14001" y="0"/>
                    <a:pt x="31273" y="0"/>
                  </a:cubicBezTo>
                  <a:cubicBezTo>
                    <a:pt x="48544" y="0"/>
                    <a:pt x="62545" y="14001"/>
                    <a:pt x="62545" y="31272"/>
                  </a:cubicBezTo>
                  <a:close/>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7" name="Google Shape;327;g32c08df7a2f_0_2901">
              <a:extLst>
                <a:ext uri="{FF2B5EF4-FFF2-40B4-BE49-F238E27FC236}">
                  <a16:creationId xmlns:a16="http://schemas.microsoft.com/office/drawing/2014/main" id="{F55C2684-321D-9A57-933D-9877CB1CABEB}"/>
                </a:ext>
              </a:extLst>
            </p:cNvPr>
            <p:cNvSpPr/>
            <p:nvPr/>
          </p:nvSpPr>
          <p:spPr>
            <a:xfrm>
              <a:off x="8763754" y="5078583"/>
              <a:ext cx="48646" cy="47951"/>
            </a:xfrm>
            <a:custGeom>
              <a:avLst/>
              <a:gdLst/>
              <a:ahLst/>
              <a:cxnLst/>
              <a:rect l="l" t="t" r="r" b="b"/>
              <a:pathLst>
                <a:path w="48646" h="47951" extrusionOk="0">
                  <a:moveTo>
                    <a:pt x="0" y="47951"/>
                  </a:moveTo>
                  <a:lnTo>
                    <a:pt x="48646"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grpSp>
        <p:nvGrpSpPr>
          <p:cNvPr id="328" name="Google Shape;328;g32c08df7a2f_0_2901">
            <a:extLst>
              <a:ext uri="{FF2B5EF4-FFF2-40B4-BE49-F238E27FC236}">
                <a16:creationId xmlns:a16="http://schemas.microsoft.com/office/drawing/2014/main" id="{1AF0DD1D-EF4A-59D4-A2CC-85253E936F51}"/>
              </a:ext>
            </a:extLst>
          </p:cNvPr>
          <p:cNvGrpSpPr/>
          <p:nvPr/>
        </p:nvGrpSpPr>
        <p:grpSpPr>
          <a:xfrm>
            <a:off x="4232803" y="2264515"/>
            <a:ext cx="679491" cy="564307"/>
            <a:chOff x="918808" y="2006128"/>
            <a:chExt cx="597092" cy="495876"/>
          </a:xfrm>
        </p:grpSpPr>
        <p:grpSp>
          <p:nvGrpSpPr>
            <p:cNvPr id="329" name="Google Shape;329;g32c08df7a2f_0_2901">
              <a:extLst>
                <a:ext uri="{FF2B5EF4-FFF2-40B4-BE49-F238E27FC236}">
                  <a16:creationId xmlns:a16="http://schemas.microsoft.com/office/drawing/2014/main" id="{7A6BBC1D-78AA-9BC8-C35D-A5633DE3A93F}"/>
                </a:ext>
              </a:extLst>
            </p:cNvPr>
            <p:cNvGrpSpPr/>
            <p:nvPr/>
          </p:nvGrpSpPr>
          <p:grpSpPr>
            <a:xfrm>
              <a:off x="1255756" y="2173512"/>
              <a:ext cx="146462" cy="85087"/>
              <a:chOff x="1255756" y="2173512"/>
              <a:chExt cx="146462" cy="85087"/>
            </a:xfrm>
          </p:grpSpPr>
          <p:sp>
            <p:nvSpPr>
              <p:cNvPr id="330" name="Google Shape;330;g32c08df7a2f_0_2901">
                <a:extLst>
                  <a:ext uri="{FF2B5EF4-FFF2-40B4-BE49-F238E27FC236}">
                    <a16:creationId xmlns:a16="http://schemas.microsoft.com/office/drawing/2014/main" id="{29D99B02-43DE-C504-0DEF-8730BF807797}"/>
                  </a:ext>
                </a:extLst>
              </p:cNvPr>
              <p:cNvSpPr/>
              <p:nvPr/>
            </p:nvSpPr>
            <p:spPr>
              <a:xfrm>
                <a:off x="1255756" y="2216056"/>
                <a:ext cx="61374" cy="6974"/>
              </a:xfrm>
              <a:custGeom>
                <a:avLst/>
                <a:gdLst/>
                <a:ahLst/>
                <a:cxnLst/>
                <a:rect l="l" t="t" r="r" b="b"/>
                <a:pathLst>
                  <a:path w="61374" h="6974" extrusionOk="0">
                    <a:moveTo>
                      <a:pt x="0" y="0"/>
                    </a:moveTo>
                    <a:lnTo>
                      <a:pt x="61374" y="0"/>
                    </a:lnTo>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31" name="Google Shape;331;g32c08df7a2f_0_2901">
                <a:extLst>
                  <a:ext uri="{FF2B5EF4-FFF2-40B4-BE49-F238E27FC236}">
                    <a16:creationId xmlns:a16="http://schemas.microsoft.com/office/drawing/2014/main" id="{E2BE7DC5-247A-E379-CDF8-AFBD93001F38}"/>
                  </a:ext>
                </a:extLst>
              </p:cNvPr>
              <p:cNvSpPr/>
              <p:nvPr/>
            </p:nvSpPr>
            <p:spPr>
              <a:xfrm>
                <a:off x="1317131" y="2173512"/>
                <a:ext cx="85087" cy="85087"/>
              </a:xfrm>
              <a:custGeom>
                <a:avLst/>
                <a:gdLst/>
                <a:ahLst/>
                <a:cxnLst/>
                <a:rect l="l" t="t" r="r" b="b"/>
                <a:pathLst>
                  <a:path w="85087" h="85087" extrusionOk="0">
                    <a:moveTo>
                      <a:pt x="85087" y="42544"/>
                    </a:moveTo>
                    <a:cubicBezTo>
                      <a:pt x="85087" y="66040"/>
                      <a:pt x="66040" y="85087"/>
                      <a:pt x="42544" y="85087"/>
                    </a:cubicBezTo>
                    <a:cubicBezTo>
                      <a:pt x="19047" y="85087"/>
                      <a:pt x="0" y="66040"/>
                      <a:pt x="0" y="42544"/>
                    </a:cubicBezTo>
                    <a:cubicBezTo>
                      <a:pt x="0" y="19047"/>
                      <a:pt x="19047" y="0"/>
                      <a:pt x="42544" y="0"/>
                    </a:cubicBezTo>
                    <a:cubicBezTo>
                      <a:pt x="66040" y="0"/>
                      <a:pt x="85087" y="19047"/>
                      <a:pt x="85087" y="42544"/>
                    </a:cubicBezTo>
                    <a:close/>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grpSp>
          <p:nvGrpSpPr>
            <p:cNvPr id="332" name="Google Shape;332;g32c08df7a2f_0_2901">
              <a:extLst>
                <a:ext uri="{FF2B5EF4-FFF2-40B4-BE49-F238E27FC236}">
                  <a16:creationId xmlns:a16="http://schemas.microsoft.com/office/drawing/2014/main" id="{E31A5E02-B9D9-3BC9-D641-DCCA7D13F7A3}"/>
                </a:ext>
              </a:extLst>
            </p:cNvPr>
            <p:cNvGrpSpPr/>
            <p:nvPr/>
          </p:nvGrpSpPr>
          <p:grpSpPr>
            <a:xfrm>
              <a:off x="1185315" y="2006128"/>
              <a:ext cx="80205" cy="172266"/>
              <a:chOff x="1185315" y="2006128"/>
              <a:chExt cx="80205" cy="172266"/>
            </a:xfrm>
          </p:grpSpPr>
          <p:sp>
            <p:nvSpPr>
              <p:cNvPr id="333" name="Google Shape;333;g32c08df7a2f_0_2901">
                <a:extLst>
                  <a:ext uri="{FF2B5EF4-FFF2-40B4-BE49-F238E27FC236}">
                    <a16:creationId xmlns:a16="http://schemas.microsoft.com/office/drawing/2014/main" id="{D9CF6262-B6ED-AB6C-EC5D-001915B0D4C7}"/>
                  </a:ext>
                </a:extLst>
              </p:cNvPr>
              <p:cNvSpPr/>
              <p:nvPr/>
            </p:nvSpPr>
            <p:spPr>
              <a:xfrm>
                <a:off x="1185315" y="2067502"/>
                <a:ext cx="49517" cy="110892"/>
              </a:xfrm>
              <a:custGeom>
                <a:avLst/>
                <a:gdLst/>
                <a:ahLst/>
                <a:cxnLst/>
                <a:rect l="l" t="t" r="r" b="b"/>
                <a:pathLst>
                  <a:path w="49517" h="110892" extrusionOk="0">
                    <a:moveTo>
                      <a:pt x="49518" y="0"/>
                    </a:moveTo>
                    <a:lnTo>
                      <a:pt x="49518" y="55097"/>
                    </a:lnTo>
                    <a:cubicBezTo>
                      <a:pt x="49518" y="59282"/>
                      <a:pt x="48123" y="62769"/>
                      <a:pt x="45333" y="65559"/>
                    </a:cubicBezTo>
                    <a:lnTo>
                      <a:pt x="0" y="110892"/>
                    </a:lnTo>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34" name="Google Shape;334;g32c08df7a2f_0_2901">
                <a:extLst>
                  <a:ext uri="{FF2B5EF4-FFF2-40B4-BE49-F238E27FC236}">
                    <a16:creationId xmlns:a16="http://schemas.microsoft.com/office/drawing/2014/main" id="{D94C2966-D2EE-D7AE-1C84-EC5DF213D14D}"/>
                  </a:ext>
                </a:extLst>
              </p:cNvPr>
              <p:cNvSpPr/>
              <p:nvPr/>
            </p:nvSpPr>
            <p:spPr>
              <a:xfrm>
                <a:off x="1204146" y="2006128"/>
                <a:ext cx="61374" cy="61374"/>
              </a:xfrm>
              <a:custGeom>
                <a:avLst/>
                <a:gdLst/>
                <a:ahLst/>
                <a:cxnLst/>
                <a:rect l="l" t="t" r="r" b="b"/>
                <a:pathLst>
                  <a:path w="61374" h="61374" extrusionOk="0">
                    <a:moveTo>
                      <a:pt x="61374" y="30687"/>
                    </a:moveTo>
                    <a:cubicBezTo>
                      <a:pt x="61374" y="47635"/>
                      <a:pt x="47635" y="61374"/>
                      <a:pt x="30687" y="61374"/>
                    </a:cubicBezTo>
                    <a:cubicBezTo>
                      <a:pt x="13739" y="61374"/>
                      <a:pt x="0" y="47635"/>
                      <a:pt x="0" y="30687"/>
                    </a:cubicBezTo>
                    <a:cubicBezTo>
                      <a:pt x="0" y="13739"/>
                      <a:pt x="13739" y="0"/>
                      <a:pt x="30687" y="0"/>
                    </a:cubicBezTo>
                    <a:cubicBezTo>
                      <a:pt x="47635" y="0"/>
                      <a:pt x="61374" y="13739"/>
                      <a:pt x="61374" y="30687"/>
                    </a:cubicBezTo>
                    <a:close/>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grpSp>
          <p:nvGrpSpPr>
            <p:cNvPr id="335" name="Google Shape;335;g32c08df7a2f_0_2901">
              <a:extLst>
                <a:ext uri="{FF2B5EF4-FFF2-40B4-BE49-F238E27FC236}">
                  <a16:creationId xmlns:a16="http://schemas.microsoft.com/office/drawing/2014/main" id="{196A958D-E90B-D5E3-0DD1-89FD5EF32940}"/>
                </a:ext>
              </a:extLst>
            </p:cNvPr>
            <p:cNvGrpSpPr/>
            <p:nvPr/>
          </p:nvGrpSpPr>
          <p:grpSpPr>
            <a:xfrm>
              <a:off x="1183223" y="2372979"/>
              <a:ext cx="234338" cy="129025"/>
              <a:chOff x="1183223" y="2372979"/>
              <a:chExt cx="234338" cy="129025"/>
            </a:xfrm>
          </p:grpSpPr>
          <p:sp>
            <p:nvSpPr>
              <p:cNvPr id="336" name="Google Shape;336;g32c08df7a2f_0_2901">
                <a:extLst>
                  <a:ext uri="{FF2B5EF4-FFF2-40B4-BE49-F238E27FC236}">
                    <a16:creationId xmlns:a16="http://schemas.microsoft.com/office/drawing/2014/main" id="{ED5B5000-1213-B2AE-49D0-C44F642DF964}"/>
                  </a:ext>
                </a:extLst>
              </p:cNvPr>
              <p:cNvSpPr/>
              <p:nvPr/>
            </p:nvSpPr>
            <p:spPr>
              <a:xfrm>
                <a:off x="1183223" y="2372979"/>
                <a:ext cx="163200" cy="92759"/>
              </a:xfrm>
              <a:custGeom>
                <a:avLst/>
                <a:gdLst/>
                <a:ahLst/>
                <a:cxnLst/>
                <a:rect l="l" t="t" r="r" b="b"/>
                <a:pathLst>
                  <a:path w="163200" h="92759" extrusionOk="0">
                    <a:moveTo>
                      <a:pt x="0" y="0"/>
                    </a:moveTo>
                    <a:lnTo>
                      <a:pt x="88574" y="88574"/>
                    </a:lnTo>
                    <a:cubicBezTo>
                      <a:pt x="91364" y="91364"/>
                      <a:pt x="94851" y="92759"/>
                      <a:pt x="99036" y="92759"/>
                    </a:cubicBezTo>
                    <a:lnTo>
                      <a:pt x="163200" y="92759"/>
                    </a:lnTo>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37" name="Google Shape;337;g32c08df7a2f_0_2901">
                <a:extLst>
                  <a:ext uri="{FF2B5EF4-FFF2-40B4-BE49-F238E27FC236}">
                    <a16:creationId xmlns:a16="http://schemas.microsoft.com/office/drawing/2014/main" id="{18370E8D-DF1B-9FBA-DEA7-3F2A96A075E2}"/>
                  </a:ext>
                </a:extLst>
              </p:cNvPr>
              <p:cNvSpPr/>
              <p:nvPr/>
            </p:nvSpPr>
            <p:spPr>
              <a:xfrm>
                <a:off x="1346423" y="2430866"/>
                <a:ext cx="71138" cy="71138"/>
              </a:xfrm>
              <a:custGeom>
                <a:avLst/>
                <a:gdLst/>
                <a:ahLst/>
                <a:cxnLst/>
                <a:rect l="l" t="t" r="r" b="b"/>
                <a:pathLst>
                  <a:path w="71138" h="71138" extrusionOk="0">
                    <a:moveTo>
                      <a:pt x="71138" y="35569"/>
                    </a:moveTo>
                    <a:cubicBezTo>
                      <a:pt x="71138" y="55214"/>
                      <a:pt x="55214" y="71138"/>
                      <a:pt x="35569" y="71138"/>
                    </a:cubicBezTo>
                    <a:cubicBezTo>
                      <a:pt x="15925" y="71138"/>
                      <a:pt x="0" y="55214"/>
                      <a:pt x="0" y="35569"/>
                    </a:cubicBezTo>
                    <a:cubicBezTo>
                      <a:pt x="0" y="15925"/>
                      <a:pt x="15925" y="0"/>
                      <a:pt x="35569" y="0"/>
                    </a:cubicBezTo>
                    <a:cubicBezTo>
                      <a:pt x="55214" y="0"/>
                      <a:pt x="71138" y="15925"/>
                      <a:pt x="71138" y="35569"/>
                    </a:cubicBezTo>
                    <a:close/>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grpSp>
          <p:nvGrpSpPr>
            <p:cNvPr id="338" name="Google Shape;338;g32c08df7a2f_0_2901">
              <a:extLst>
                <a:ext uri="{FF2B5EF4-FFF2-40B4-BE49-F238E27FC236}">
                  <a16:creationId xmlns:a16="http://schemas.microsoft.com/office/drawing/2014/main" id="{59E872F2-F473-B463-C027-E1771EA722F1}"/>
                </a:ext>
              </a:extLst>
            </p:cNvPr>
            <p:cNvGrpSpPr/>
            <p:nvPr/>
          </p:nvGrpSpPr>
          <p:grpSpPr>
            <a:xfrm>
              <a:off x="1256454" y="2289287"/>
              <a:ext cx="259446" cy="85087"/>
              <a:chOff x="1256454" y="2289287"/>
              <a:chExt cx="259446" cy="85087"/>
            </a:xfrm>
          </p:grpSpPr>
          <p:sp>
            <p:nvSpPr>
              <p:cNvPr id="339" name="Google Shape;339;g32c08df7a2f_0_2901">
                <a:extLst>
                  <a:ext uri="{FF2B5EF4-FFF2-40B4-BE49-F238E27FC236}">
                    <a16:creationId xmlns:a16="http://schemas.microsoft.com/office/drawing/2014/main" id="{4F004316-9B01-011D-DCB0-E773D5B1D335}"/>
                  </a:ext>
                </a:extLst>
              </p:cNvPr>
              <p:cNvSpPr/>
              <p:nvPr/>
            </p:nvSpPr>
            <p:spPr>
              <a:xfrm>
                <a:off x="1256454" y="2331830"/>
                <a:ext cx="174358" cy="6974"/>
              </a:xfrm>
              <a:custGeom>
                <a:avLst/>
                <a:gdLst/>
                <a:ahLst/>
                <a:cxnLst/>
                <a:rect l="l" t="t" r="r" b="b"/>
                <a:pathLst>
                  <a:path w="174358" h="6974" extrusionOk="0">
                    <a:moveTo>
                      <a:pt x="0" y="0"/>
                    </a:moveTo>
                    <a:lnTo>
                      <a:pt x="174359" y="0"/>
                    </a:lnTo>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40" name="Google Shape;340;g32c08df7a2f_0_2901">
                <a:extLst>
                  <a:ext uri="{FF2B5EF4-FFF2-40B4-BE49-F238E27FC236}">
                    <a16:creationId xmlns:a16="http://schemas.microsoft.com/office/drawing/2014/main" id="{B57312CC-0E3F-EFCA-1BB0-F0DB39F89484}"/>
                  </a:ext>
                </a:extLst>
              </p:cNvPr>
              <p:cNvSpPr/>
              <p:nvPr/>
            </p:nvSpPr>
            <p:spPr>
              <a:xfrm>
                <a:off x="1430813" y="2289287"/>
                <a:ext cx="85087" cy="85087"/>
              </a:xfrm>
              <a:custGeom>
                <a:avLst/>
                <a:gdLst/>
                <a:ahLst/>
                <a:cxnLst/>
                <a:rect l="l" t="t" r="r" b="b"/>
                <a:pathLst>
                  <a:path w="85087" h="85087" extrusionOk="0">
                    <a:moveTo>
                      <a:pt x="85087" y="42544"/>
                    </a:moveTo>
                    <a:cubicBezTo>
                      <a:pt x="85087" y="66040"/>
                      <a:pt x="66040" y="85087"/>
                      <a:pt x="42544" y="85087"/>
                    </a:cubicBezTo>
                    <a:cubicBezTo>
                      <a:pt x="19047" y="85087"/>
                      <a:pt x="0" y="66040"/>
                      <a:pt x="0" y="42544"/>
                    </a:cubicBezTo>
                    <a:cubicBezTo>
                      <a:pt x="0" y="19047"/>
                      <a:pt x="19047" y="0"/>
                      <a:pt x="42544" y="0"/>
                    </a:cubicBezTo>
                    <a:cubicBezTo>
                      <a:pt x="66040" y="0"/>
                      <a:pt x="85087" y="19047"/>
                      <a:pt x="85087" y="42544"/>
                    </a:cubicBezTo>
                    <a:close/>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sp>
          <p:nvSpPr>
            <p:cNvPr id="341" name="Google Shape;341;g32c08df7a2f_0_2901">
              <a:extLst>
                <a:ext uri="{FF2B5EF4-FFF2-40B4-BE49-F238E27FC236}">
                  <a16:creationId xmlns:a16="http://schemas.microsoft.com/office/drawing/2014/main" id="{0F5167B2-0689-BF45-0EA8-5939D65C2CAB}"/>
                </a:ext>
              </a:extLst>
            </p:cNvPr>
            <p:cNvSpPr/>
            <p:nvPr/>
          </p:nvSpPr>
          <p:spPr>
            <a:xfrm>
              <a:off x="918808" y="2107956"/>
              <a:ext cx="338740" cy="339348"/>
            </a:xfrm>
            <a:custGeom>
              <a:avLst/>
              <a:gdLst/>
              <a:ahLst/>
              <a:cxnLst/>
              <a:rect l="l" t="t" r="r" b="b"/>
              <a:pathLst>
                <a:path w="338740" h="339348" extrusionOk="0">
                  <a:moveTo>
                    <a:pt x="204436" y="6972"/>
                  </a:moveTo>
                  <a:lnTo>
                    <a:pt x="187697" y="34869"/>
                  </a:lnTo>
                  <a:cubicBezTo>
                    <a:pt x="175841" y="33474"/>
                    <a:pt x="163287" y="33474"/>
                    <a:pt x="150733" y="34869"/>
                  </a:cubicBezTo>
                  <a:lnTo>
                    <a:pt x="133995" y="6972"/>
                  </a:lnTo>
                  <a:cubicBezTo>
                    <a:pt x="130508" y="1392"/>
                    <a:pt x="122836" y="-1398"/>
                    <a:pt x="116559" y="1392"/>
                  </a:cubicBezTo>
                  <a:lnTo>
                    <a:pt x="88662" y="13249"/>
                  </a:lnTo>
                  <a:cubicBezTo>
                    <a:pt x="82385" y="16038"/>
                    <a:pt x="78897" y="23013"/>
                    <a:pt x="80292" y="29987"/>
                  </a:cubicBezTo>
                  <a:lnTo>
                    <a:pt x="87964" y="61372"/>
                  </a:lnTo>
                  <a:cubicBezTo>
                    <a:pt x="78200" y="69043"/>
                    <a:pt x="69133" y="78110"/>
                    <a:pt x="61462" y="87874"/>
                  </a:cubicBezTo>
                  <a:lnTo>
                    <a:pt x="30077" y="80202"/>
                  </a:lnTo>
                  <a:cubicBezTo>
                    <a:pt x="23800" y="78808"/>
                    <a:pt x="16128" y="82295"/>
                    <a:pt x="13338" y="88572"/>
                  </a:cubicBezTo>
                  <a:lnTo>
                    <a:pt x="1482" y="116469"/>
                  </a:lnTo>
                  <a:cubicBezTo>
                    <a:pt x="-1308" y="122746"/>
                    <a:pt x="1482" y="130418"/>
                    <a:pt x="7062" y="133905"/>
                  </a:cubicBezTo>
                  <a:lnTo>
                    <a:pt x="34959" y="150643"/>
                  </a:lnTo>
                  <a:cubicBezTo>
                    <a:pt x="33564" y="162500"/>
                    <a:pt x="33564" y="175054"/>
                    <a:pt x="34959" y="187608"/>
                  </a:cubicBezTo>
                  <a:lnTo>
                    <a:pt x="7062" y="204346"/>
                  </a:lnTo>
                  <a:cubicBezTo>
                    <a:pt x="785" y="208531"/>
                    <a:pt x="-1308" y="216900"/>
                    <a:pt x="785" y="223177"/>
                  </a:cubicBezTo>
                  <a:lnTo>
                    <a:pt x="12641" y="251074"/>
                  </a:lnTo>
                  <a:cubicBezTo>
                    <a:pt x="15431" y="257351"/>
                    <a:pt x="22405" y="260838"/>
                    <a:pt x="29379" y="259443"/>
                  </a:cubicBezTo>
                  <a:lnTo>
                    <a:pt x="60764" y="251772"/>
                  </a:lnTo>
                  <a:cubicBezTo>
                    <a:pt x="68436" y="261536"/>
                    <a:pt x="77503" y="270602"/>
                    <a:pt x="87267" y="278274"/>
                  </a:cubicBezTo>
                  <a:lnTo>
                    <a:pt x="79595" y="309659"/>
                  </a:lnTo>
                  <a:cubicBezTo>
                    <a:pt x="78200" y="315936"/>
                    <a:pt x="81687" y="323608"/>
                    <a:pt x="87964" y="326397"/>
                  </a:cubicBezTo>
                  <a:lnTo>
                    <a:pt x="115862" y="338254"/>
                  </a:lnTo>
                  <a:cubicBezTo>
                    <a:pt x="122138" y="341043"/>
                    <a:pt x="129810" y="338254"/>
                    <a:pt x="133297" y="332674"/>
                  </a:cubicBezTo>
                  <a:lnTo>
                    <a:pt x="150036" y="304777"/>
                  </a:lnTo>
                  <a:cubicBezTo>
                    <a:pt x="161892" y="306172"/>
                    <a:pt x="174446" y="306172"/>
                    <a:pt x="187000" y="304777"/>
                  </a:cubicBezTo>
                  <a:lnTo>
                    <a:pt x="203739" y="332674"/>
                  </a:lnTo>
                  <a:cubicBezTo>
                    <a:pt x="207226" y="338254"/>
                    <a:pt x="214897" y="341043"/>
                    <a:pt x="221174" y="338254"/>
                  </a:cubicBezTo>
                  <a:lnTo>
                    <a:pt x="249072" y="326397"/>
                  </a:lnTo>
                  <a:cubicBezTo>
                    <a:pt x="255349" y="323608"/>
                    <a:pt x="258836" y="316633"/>
                    <a:pt x="257441" y="309659"/>
                  </a:cubicBezTo>
                  <a:lnTo>
                    <a:pt x="251164" y="278274"/>
                  </a:lnTo>
                  <a:cubicBezTo>
                    <a:pt x="260928" y="270602"/>
                    <a:pt x="269995" y="261536"/>
                    <a:pt x="277667" y="251772"/>
                  </a:cubicBezTo>
                  <a:lnTo>
                    <a:pt x="309051" y="259443"/>
                  </a:lnTo>
                  <a:cubicBezTo>
                    <a:pt x="315328" y="260838"/>
                    <a:pt x="323000" y="257351"/>
                    <a:pt x="325790" y="251074"/>
                  </a:cubicBezTo>
                  <a:lnTo>
                    <a:pt x="337646" y="223177"/>
                  </a:lnTo>
                  <a:cubicBezTo>
                    <a:pt x="340436" y="216900"/>
                    <a:pt x="337646" y="209228"/>
                    <a:pt x="332067" y="205741"/>
                  </a:cubicBezTo>
                  <a:lnTo>
                    <a:pt x="304169" y="189002"/>
                  </a:lnTo>
                  <a:cubicBezTo>
                    <a:pt x="305564" y="177146"/>
                    <a:pt x="305564" y="164592"/>
                    <a:pt x="304169" y="152038"/>
                  </a:cubicBezTo>
                  <a:lnTo>
                    <a:pt x="332067" y="135300"/>
                  </a:lnTo>
                  <a:cubicBezTo>
                    <a:pt x="337646" y="131813"/>
                    <a:pt x="340436" y="124141"/>
                    <a:pt x="337646" y="117864"/>
                  </a:cubicBezTo>
                  <a:lnTo>
                    <a:pt x="325790" y="89966"/>
                  </a:lnTo>
                  <a:cubicBezTo>
                    <a:pt x="323000" y="83690"/>
                    <a:pt x="316026" y="80202"/>
                    <a:pt x="309051" y="81597"/>
                  </a:cubicBezTo>
                  <a:lnTo>
                    <a:pt x="277667" y="87177"/>
                  </a:lnTo>
                  <a:cubicBezTo>
                    <a:pt x="269995" y="77413"/>
                    <a:pt x="260928" y="68346"/>
                    <a:pt x="251164" y="60674"/>
                  </a:cubicBezTo>
                  <a:lnTo>
                    <a:pt x="258836" y="29290"/>
                  </a:lnTo>
                  <a:cubicBezTo>
                    <a:pt x="260231" y="23013"/>
                    <a:pt x="256744" y="15341"/>
                    <a:pt x="250467" y="12551"/>
                  </a:cubicBezTo>
                  <a:lnTo>
                    <a:pt x="222569" y="695"/>
                  </a:lnTo>
                  <a:cubicBezTo>
                    <a:pt x="216292" y="-1398"/>
                    <a:pt x="207923" y="1392"/>
                    <a:pt x="204436" y="6972"/>
                  </a:cubicBezTo>
                  <a:close/>
                  <a:moveTo>
                    <a:pt x="232333" y="169474"/>
                  </a:moveTo>
                  <a:cubicBezTo>
                    <a:pt x="232333" y="204346"/>
                    <a:pt x="204436" y="232243"/>
                    <a:pt x="169564" y="232243"/>
                  </a:cubicBezTo>
                  <a:cubicBezTo>
                    <a:pt x="134692" y="232243"/>
                    <a:pt x="106795" y="204346"/>
                    <a:pt x="106795" y="169474"/>
                  </a:cubicBezTo>
                  <a:cubicBezTo>
                    <a:pt x="106795" y="134602"/>
                    <a:pt x="134692" y="106705"/>
                    <a:pt x="169564" y="106705"/>
                  </a:cubicBezTo>
                  <a:cubicBezTo>
                    <a:pt x="204436" y="106705"/>
                    <a:pt x="232333" y="134602"/>
                    <a:pt x="232333" y="169474"/>
                  </a:cubicBezTo>
                  <a:close/>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cxnSp>
        <p:nvCxnSpPr>
          <p:cNvPr id="342" name="Google Shape;342;g32c08df7a2f_0_2901">
            <a:extLst>
              <a:ext uri="{FF2B5EF4-FFF2-40B4-BE49-F238E27FC236}">
                <a16:creationId xmlns:a16="http://schemas.microsoft.com/office/drawing/2014/main" id="{7310B444-DC06-BA48-080F-E7A3E35095D7}"/>
              </a:ext>
            </a:extLst>
          </p:cNvPr>
          <p:cNvCxnSpPr/>
          <p:nvPr/>
        </p:nvCxnSpPr>
        <p:spPr>
          <a:xfrm>
            <a:off x="788575" y="3086175"/>
            <a:ext cx="1827300" cy="0"/>
          </a:xfrm>
          <a:prstGeom prst="straightConnector1">
            <a:avLst/>
          </a:prstGeom>
          <a:noFill/>
          <a:ln w="28575" cap="flat" cmpd="sng">
            <a:solidFill>
              <a:srgbClr val="69CB86"/>
            </a:solidFill>
            <a:prstDash val="solid"/>
            <a:round/>
            <a:headEnd type="none" w="med" len="med"/>
            <a:tailEnd type="none" w="med" len="med"/>
          </a:ln>
        </p:spPr>
      </p:cxnSp>
      <p:cxnSp>
        <p:nvCxnSpPr>
          <p:cNvPr id="343" name="Google Shape;343;g32c08df7a2f_0_2901">
            <a:extLst>
              <a:ext uri="{FF2B5EF4-FFF2-40B4-BE49-F238E27FC236}">
                <a16:creationId xmlns:a16="http://schemas.microsoft.com/office/drawing/2014/main" id="{44D09A77-1F61-33C8-0A7B-565529034D98}"/>
              </a:ext>
            </a:extLst>
          </p:cNvPr>
          <p:cNvCxnSpPr/>
          <p:nvPr/>
        </p:nvCxnSpPr>
        <p:spPr>
          <a:xfrm>
            <a:off x="3530575" y="3086175"/>
            <a:ext cx="1827300" cy="0"/>
          </a:xfrm>
          <a:prstGeom prst="straightConnector1">
            <a:avLst/>
          </a:prstGeom>
          <a:noFill/>
          <a:ln w="28575" cap="flat" cmpd="sng">
            <a:solidFill>
              <a:srgbClr val="69CB86"/>
            </a:solidFill>
            <a:prstDash val="solid"/>
            <a:round/>
            <a:headEnd type="none" w="med" len="med"/>
            <a:tailEnd type="none" w="med" len="med"/>
          </a:ln>
        </p:spPr>
      </p:cxnSp>
      <p:cxnSp>
        <p:nvCxnSpPr>
          <p:cNvPr id="344" name="Google Shape;344;g32c08df7a2f_0_2901">
            <a:extLst>
              <a:ext uri="{FF2B5EF4-FFF2-40B4-BE49-F238E27FC236}">
                <a16:creationId xmlns:a16="http://schemas.microsoft.com/office/drawing/2014/main" id="{E9C9EFC6-6C85-730E-70AC-D48C67E95C33}"/>
              </a:ext>
            </a:extLst>
          </p:cNvPr>
          <p:cNvCxnSpPr/>
          <p:nvPr/>
        </p:nvCxnSpPr>
        <p:spPr>
          <a:xfrm>
            <a:off x="6345150" y="3086175"/>
            <a:ext cx="1827300" cy="0"/>
          </a:xfrm>
          <a:prstGeom prst="straightConnector1">
            <a:avLst/>
          </a:prstGeom>
          <a:noFill/>
          <a:ln w="28575" cap="flat" cmpd="sng">
            <a:solidFill>
              <a:srgbClr val="69CB86"/>
            </a:solidFill>
            <a:prstDash val="solid"/>
            <a:round/>
            <a:headEnd type="none" w="med" len="med"/>
            <a:tailEnd type="none" w="med" len="med"/>
          </a:ln>
        </p:spPr>
      </p:cxnSp>
      <p:grpSp>
        <p:nvGrpSpPr>
          <p:cNvPr id="345" name="Google Shape;345;g32c08df7a2f_0_2901">
            <a:extLst>
              <a:ext uri="{FF2B5EF4-FFF2-40B4-BE49-F238E27FC236}">
                <a16:creationId xmlns:a16="http://schemas.microsoft.com/office/drawing/2014/main" id="{E9F2E47E-A8DC-8DA0-E8FF-733BDD6768CF}"/>
              </a:ext>
            </a:extLst>
          </p:cNvPr>
          <p:cNvGrpSpPr/>
          <p:nvPr/>
        </p:nvGrpSpPr>
        <p:grpSpPr>
          <a:xfrm>
            <a:off x="464444" y="936771"/>
            <a:ext cx="8007100" cy="841771"/>
            <a:chOff x="320488" y="674118"/>
            <a:chExt cx="8560081" cy="629927"/>
          </a:xfrm>
        </p:grpSpPr>
        <p:sp>
          <p:nvSpPr>
            <p:cNvPr id="346" name="Google Shape;346;g32c08df7a2f_0_2901">
              <a:extLst>
                <a:ext uri="{FF2B5EF4-FFF2-40B4-BE49-F238E27FC236}">
                  <a16:creationId xmlns:a16="http://schemas.microsoft.com/office/drawing/2014/main" id="{D6FC54FD-EEED-991C-CA39-74745E260802}"/>
                </a:ext>
              </a:extLst>
            </p:cNvPr>
            <p:cNvSpPr/>
            <p:nvPr/>
          </p:nvSpPr>
          <p:spPr>
            <a:xfrm>
              <a:off x="526864" y="711040"/>
              <a:ext cx="8147400" cy="564300"/>
            </a:xfrm>
            <a:prstGeom prst="rect">
              <a:avLst/>
            </a:prstGeom>
            <a:noFill/>
            <a:ln w="28575" cap="flat" cmpd="sng">
              <a:solidFill>
                <a:srgbClr val="E7F1FF"/>
              </a:solidFill>
              <a:prstDash val="solid"/>
              <a:miter lim="800000"/>
              <a:headEnd type="none" w="sm" len="sm"/>
              <a:tailEnd type="none" w="sm" len="sm"/>
            </a:ln>
          </p:spPr>
          <p:txBody>
            <a:bodyPr spcFirstLastPara="1" wrap="square" lIns="81000" tIns="54000" rIns="81000" bIns="54000" anchor="ctr" anchorCtr="0">
              <a:noAutofit/>
            </a:bodyPr>
            <a:lstStyle/>
            <a:p>
              <a:pPr marL="0" marR="0" lvl="0" indent="0" algn="l" rtl="0">
                <a:lnSpc>
                  <a:spcPct val="125000"/>
                </a:lnSpc>
                <a:spcBef>
                  <a:spcPts val="0"/>
                </a:spcBef>
                <a:spcAft>
                  <a:spcPts val="0"/>
                </a:spcAft>
                <a:buClr>
                  <a:srgbClr val="000000"/>
                </a:buClr>
                <a:buSzPts val="1000"/>
                <a:buFont typeface="Arial"/>
                <a:buNone/>
              </a:pPr>
              <a:r>
                <a:rPr lang="en" sz="1150" b="1" i="0" u="none" strike="noStrike" cap="none">
                  <a:solidFill>
                    <a:srgbClr val="020A51"/>
                  </a:solidFill>
                  <a:latin typeface="Ubuntu"/>
                  <a:ea typeface="Ubuntu"/>
                  <a:cs typeface="Ubuntu"/>
                  <a:sym typeface="Ubuntu"/>
                </a:rPr>
                <a:t>BUSINESS GOAL: </a:t>
              </a:r>
              <a:r>
                <a:rPr lang="en" sz="1150" i="0" u="none" strike="noStrike" cap="none">
                  <a:solidFill>
                    <a:schemeClr val="accent3"/>
                  </a:solidFill>
                  <a:latin typeface="Ubuntu"/>
                  <a:ea typeface="Ubuntu"/>
                  <a:cs typeface="Ubuntu"/>
                  <a:sym typeface="Ubuntu"/>
                </a:rPr>
                <a:t>Achieve </a:t>
              </a:r>
              <a:r>
                <a:rPr lang="en" sz="1150">
                  <a:solidFill>
                    <a:schemeClr val="accent3"/>
                  </a:solidFill>
                  <a:latin typeface="Ubuntu"/>
                  <a:ea typeface="Ubuntu"/>
                  <a:cs typeface="Ubuntu"/>
                  <a:sym typeface="Ubuntu"/>
                </a:rPr>
                <a:t>efficiencies and cost benefits by transitioning from multiple disparate technologies used in the R2R and O2C business processes to a unified Hyperautomation solution built on Appian. </a:t>
              </a:r>
              <a:endParaRPr sz="1150" i="0" u="none" strike="noStrike" cap="none">
                <a:solidFill>
                  <a:schemeClr val="accent3"/>
                </a:solidFill>
                <a:latin typeface="Ubuntu"/>
                <a:ea typeface="Ubuntu"/>
                <a:cs typeface="Ubuntu"/>
                <a:sym typeface="Ubuntu"/>
              </a:endParaRPr>
            </a:p>
          </p:txBody>
        </p:sp>
        <p:pic>
          <p:nvPicPr>
            <p:cNvPr id="347" name="Google Shape;347;g32c08df7a2f_0_2901">
              <a:extLst>
                <a:ext uri="{FF2B5EF4-FFF2-40B4-BE49-F238E27FC236}">
                  <a16:creationId xmlns:a16="http://schemas.microsoft.com/office/drawing/2014/main" id="{DC62B494-C46A-58E4-A381-92729048541B}"/>
                </a:ext>
              </a:extLst>
            </p:cNvPr>
            <p:cNvPicPr preferRelativeResize="0"/>
            <p:nvPr/>
          </p:nvPicPr>
          <p:blipFill rotWithShape="1">
            <a:blip r:embed="rId4">
              <a:alphaModFix/>
            </a:blip>
            <a:srcRect/>
            <a:stretch/>
          </p:blipFill>
          <p:spPr>
            <a:xfrm>
              <a:off x="320488" y="674118"/>
              <a:ext cx="206375" cy="457200"/>
            </a:xfrm>
            <a:prstGeom prst="rect">
              <a:avLst/>
            </a:prstGeom>
            <a:noFill/>
            <a:ln>
              <a:noFill/>
            </a:ln>
          </p:spPr>
        </p:pic>
        <p:pic>
          <p:nvPicPr>
            <p:cNvPr id="348" name="Google Shape;348;g32c08df7a2f_0_2901">
              <a:extLst>
                <a:ext uri="{FF2B5EF4-FFF2-40B4-BE49-F238E27FC236}">
                  <a16:creationId xmlns:a16="http://schemas.microsoft.com/office/drawing/2014/main" id="{CFCD11B7-8BD5-63E3-358C-FE448C1CB950}"/>
                </a:ext>
              </a:extLst>
            </p:cNvPr>
            <p:cNvPicPr preferRelativeResize="0"/>
            <p:nvPr/>
          </p:nvPicPr>
          <p:blipFill rotWithShape="1">
            <a:blip r:embed="rId5">
              <a:alphaModFix/>
            </a:blip>
            <a:srcRect/>
            <a:stretch/>
          </p:blipFill>
          <p:spPr>
            <a:xfrm>
              <a:off x="8674169" y="846845"/>
              <a:ext cx="206400" cy="457200"/>
            </a:xfrm>
            <a:prstGeom prst="rect">
              <a:avLst/>
            </a:prstGeom>
            <a:noFill/>
            <a:ln>
              <a:noFill/>
            </a:ln>
          </p:spPr>
        </p:pic>
      </p:grpSp>
    </p:spTree>
    <p:extLst>
      <p:ext uri="{BB962C8B-B14F-4D97-AF65-F5344CB8AC3E}">
        <p14:creationId xmlns:p14="http://schemas.microsoft.com/office/powerpoint/2010/main" val="1614192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32c08df7a2f_0_2901"/>
          <p:cNvSpPr/>
          <p:nvPr/>
        </p:nvSpPr>
        <p:spPr>
          <a:xfrm>
            <a:off x="3231300" y="1952625"/>
            <a:ext cx="2425850" cy="2590425"/>
          </a:xfrm>
          <a:prstGeom prst="flowChartPunchedCard">
            <a:avLst/>
          </a:prstGeom>
          <a:solidFill>
            <a:srgbClr val="E6F0FF"/>
          </a:solidFill>
          <a:ln w="9525" cap="flat" cmpd="sng">
            <a:solidFill>
              <a:srgbClr val="E6F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Ubuntu"/>
              <a:ea typeface="Ubuntu"/>
              <a:cs typeface="Ubuntu"/>
              <a:sym typeface="Ubuntu"/>
            </a:endParaRPr>
          </a:p>
        </p:txBody>
      </p:sp>
      <p:sp>
        <p:nvSpPr>
          <p:cNvPr id="290" name="Google Shape;290;g32c08df7a2f_0_2901"/>
          <p:cNvSpPr/>
          <p:nvPr/>
        </p:nvSpPr>
        <p:spPr>
          <a:xfrm>
            <a:off x="6045875" y="1952625"/>
            <a:ext cx="2425850" cy="2590425"/>
          </a:xfrm>
          <a:prstGeom prst="flowChartPunchedCard">
            <a:avLst/>
          </a:prstGeom>
          <a:solidFill>
            <a:srgbClr val="E6F0FF"/>
          </a:solidFill>
          <a:ln w="9525" cap="flat" cmpd="sng">
            <a:solidFill>
              <a:srgbClr val="E6F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Ubuntu"/>
              <a:ea typeface="Ubuntu"/>
              <a:cs typeface="Ubuntu"/>
              <a:sym typeface="Ubuntu"/>
            </a:endParaRPr>
          </a:p>
        </p:txBody>
      </p:sp>
      <p:sp>
        <p:nvSpPr>
          <p:cNvPr id="291" name="Google Shape;291;g32c08df7a2f_0_2901"/>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5</a:t>
            </a:fld>
            <a:endParaRPr/>
          </a:p>
        </p:txBody>
      </p:sp>
      <p:pic>
        <p:nvPicPr>
          <p:cNvPr id="292" name="Google Shape;292;g32c08df7a2f_0_2901"/>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293" name="Google Shape;293;g32c08df7a2f_0_2901"/>
          <p:cNvSpPr txBox="1"/>
          <p:nvPr/>
        </p:nvSpPr>
        <p:spPr>
          <a:xfrm>
            <a:off x="429700" y="371475"/>
            <a:ext cx="8285700" cy="42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Goals</a:t>
            </a:r>
            <a:endParaRPr sz="2600" b="1">
              <a:solidFill>
                <a:srgbClr val="020A51"/>
              </a:solidFill>
              <a:latin typeface="Ubuntu"/>
              <a:ea typeface="Ubuntu"/>
              <a:cs typeface="Ubuntu"/>
              <a:sym typeface="Ubuntu"/>
            </a:endParaRPr>
          </a:p>
        </p:txBody>
      </p:sp>
      <p:sp>
        <p:nvSpPr>
          <p:cNvPr id="294" name="Google Shape;294;g32c08df7a2f_0_2901"/>
          <p:cNvSpPr/>
          <p:nvPr/>
        </p:nvSpPr>
        <p:spPr>
          <a:xfrm>
            <a:off x="464450" y="1952625"/>
            <a:ext cx="2425850" cy="2590425"/>
          </a:xfrm>
          <a:prstGeom prst="flowChartPunchedCard">
            <a:avLst/>
          </a:prstGeom>
          <a:solidFill>
            <a:srgbClr val="E6F0FF"/>
          </a:solidFill>
          <a:ln w="9525" cap="flat" cmpd="sng">
            <a:solidFill>
              <a:srgbClr val="E6F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Ubuntu"/>
              <a:ea typeface="Ubuntu"/>
              <a:cs typeface="Ubuntu"/>
              <a:sym typeface="Ubuntu"/>
            </a:endParaRPr>
          </a:p>
        </p:txBody>
      </p:sp>
      <p:sp>
        <p:nvSpPr>
          <p:cNvPr id="295" name="Google Shape;295;g32c08df7a2f_0_2901"/>
          <p:cNvSpPr txBox="1"/>
          <p:nvPr/>
        </p:nvSpPr>
        <p:spPr>
          <a:xfrm>
            <a:off x="651476" y="3338020"/>
            <a:ext cx="2014200" cy="255300"/>
          </a:xfrm>
          <a:prstGeom prst="rect">
            <a:avLst/>
          </a:prstGeom>
          <a:noFill/>
          <a:ln>
            <a:noFill/>
          </a:ln>
        </p:spPr>
        <p:txBody>
          <a:bodyPr spcFirstLastPara="1" wrap="square" lIns="68575" tIns="34275" rIns="68575" bIns="34275" anchor="t" anchorCtr="0">
            <a:noAutofit/>
          </a:bodyPr>
          <a:lstStyle/>
          <a:p>
            <a:pPr marL="0" lvl="0" indent="0" algn="ctr" rtl="0">
              <a:lnSpc>
                <a:spcPct val="130000"/>
              </a:lnSpc>
              <a:spcBef>
                <a:spcPts val="0"/>
              </a:spcBef>
              <a:spcAft>
                <a:spcPts val="0"/>
              </a:spcAft>
              <a:buNone/>
            </a:pPr>
            <a:r>
              <a:rPr lang="en" sz="1200" b="1">
                <a:solidFill>
                  <a:srgbClr val="2322F0"/>
                </a:solidFill>
                <a:latin typeface="Ubuntu"/>
                <a:ea typeface="Ubuntu"/>
                <a:cs typeface="Ubuntu"/>
                <a:sym typeface="Ubuntu"/>
              </a:rPr>
              <a:t>Capacity Planning </a:t>
            </a:r>
            <a:endParaRPr sz="1200" b="1">
              <a:solidFill>
                <a:srgbClr val="2322F0"/>
              </a:solidFill>
              <a:latin typeface="Ubuntu"/>
              <a:ea typeface="Ubuntu"/>
              <a:cs typeface="Ubuntu"/>
              <a:sym typeface="Ubuntu"/>
            </a:endParaRPr>
          </a:p>
        </p:txBody>
      </p:sp>
      <p:sp>
        <p:nvSpPr>
          <p:cNvPr id="296" name="Google Shape;296;g32c08df7a2f_0_2901"/>
          <p:cNvSpPr txBox="1"/>
          <p:nvPr/>
        </p:nvSpPr>
        <p:spPr>
          <a:xfrm>
            <a:off x="660368" y="3692773"/>
            <a:ext cx="2014200" cy="722700"/>
          </a:xfrm>
          <a:prstGeom prst="rect">
            <a:avLst/>
          </a:prstGeom>
          <a:noFill/>
          <a:ln>
            <a:noFill/>
          </a:ln>
        </p:spPr>
        <p:txBody>
          <a:bodyPr spcFirstLastPara="1" wrap="square" lIns="68575" tIns="34275" rIns="68575" bIns="34275" anchor="t" anchorCtr="0">
            <a:noAutofit/>
          </a:bodyPr>
          <a:lstStyle/>
          <a:p>
            <a:pPr marL="0" lvl="0" indent="0" algn="ctr" rtl="0">
              <a:lnSpc>
                <a:spcPct val="130000"/>
              </a:lnSpc>
              <a:spcBef>
                <a:spcPts val="0"/>
              </a:spcBef>
              <a:spcAft>
                <a:spcPts val="0"/>
              </a:spcAft>
              <a:buNone/>
            </a:pPr>
            <a:r>
              <a:rPr lang="en" sz="1200">
                <a:solidFill>
                  <a:srgbClr val="000000"/>
                </a:solidFill>
                <a:latin typeface="Ubuntu"/>
                <a:ea typeface="Ubuntu"/>
                <a:cs typeface="Ubuntu"/>
                <a:sym typeface="Ubuntu"/>
              </a:rPr>
              <a:t>Establish Capacity and Sizing Plan</a:t>
            </a:r>
            <a:endParaRPr sz="1200">
              <a:solidFill>
                <a:srgbClr val="000000"/>
              </a:solidFill>
              <a:latin typeface="Ubuntu"/>
              <a:ea typeface="Ubuntu"/>
              <a:cs typeface="Ubuntu"/>
              <a:sym typeface="Ubuntu"/>
            </a:endParaRPr>
          </a:p>
        </p:txBody>
      </p:sp>
      <p:sp>
        <p:nvSpPr>
          <p:cNvPr id="297" name="Google Shape;297;g32c08df7a2f_0_2901"/>
          <p:cNvSpPr txBox="1"/>
          <p:nvPr/>
        </p:nvSpPr>
        <p:spPr>
          <a:xfrm>
            <a:off x="3429049" y="3338020"/>
            <a:ext cx="2014200" cy="255300"/>
          </a:xfrm>
          <a:prstGeom prst="rect">
            <a:avLst/>
          </a:prstGeom>
          <a:noFill/>
          <a:ln>
            <a:noFill/>
          </a:ln>
        </p:spPr>
        <p:txBody>
          <a:bodyPr spcFirstLastPara="1" wrap="square" lIns="68575" tIns="34275" rIns="68575" bIns="34275" anchor="t" anchorCtr="0">
            <a:noAutofit/>
          </a:bodyPr>
          <a:lstStyle/>
          <a:p>
            <a:pPr marL="0" lvl="0" indent="0" algn="ctr" rtl="0">
              <a:lnSpc>
                <a:spcPct val="130000"/>
              </a:lnSpc>
              <a:spcBef>
                <a:spcPts val="0"/>
              </a:spcBef>
              <a:spcAft>
                <a:spcPts val="0"/>
              </a:spcAft>
              <a:buNone/>
            </a:pPr>
            <a:r>
              <a:rPr lang="en" sz="1200" b="1">
                <a:solidFill>
                  <a:srgbClr val="2322F0"/>
                </a:solidFill>
                <a:latin typeface="Ubuntu"/>
                <a:ea typeface="Ubuntu"/>
                <a:cs typeface="Ubuntu"/>
                <a:sym typeface="Ubuntu"/>
              </a:rPr>
              <a:t>New Feature Adoption </a:t>
            </a:r>
            <a:endParaRPr sz="1200" b="1">
              <a:solidFill>
                <a:srgbClr val="2322F0"/>
              </a:solidFill>
              <a:latin typeface="Ubuntu"/>
              <a:ea typeface="Ubuntu"/>
              <a:cs typeface="Ubuntu"/>
              <a:sym typeface="Ubuntu"/>
            </a:endParaRPr>
          </a:p>
        </p:txBody>
      </p:sp>
      <p:sp>
        <p:nvSpPr>
          <p:cNvPr id="298" name="Google Shape;298;g32c08df7a2f_0_2901"/>
          <p:cNvSpPr txBox="1"/>
          <p:nvPr/>
        </p:nvSpPr>
        <p:spPr>
          <a:xfrm>
            <a:off x="3429046" y="3692773"/>
            <a:ext cx="2023200" cy="722700"/>
          </a:xfrm>
          <a:prstGeom prst="rect">
            <a:avLst/>
          </a:prstGeom>
          <a:noFill/>
          <a:ln>
            <a:noFill/>
          </a:ln>
        </p:spPr>
        <p:txBody>
          <a:bodyPr spcFirstLastPara="1" wrap="square" lIns="68575" tIns="34275" rIns="68575" bIns="34275" anchor="t" anchorCtr="0">
            <a:noAutofit/>
          </a:bodyPr>
          <a:lstStyle/>
          <a:p>
            <a:pPr marL="0" lvl="0" indent="0" algn="ctr" rtl="0">
              <a:lnSpc>
                <a:spcPct val="130000"/>
              </a:lnSpc>
              <a:spcBef>
                <a:spcPts val="0"/>
              </a:spcBef>
              <a:spcAft>
                <a:spcPts val="0"/>
              </a:spcAft>
              <a:buNone/>
            </a:pPr>
            <a:r>
              <a:rPr lang="en" sz="1200">
                <a:solidFill>
                  <a:srgbClr val="000000"/>
                </a:solidFill>
                <a:latin typeface="Ubuntu"/>
                <a:ea typeface="Ubuntu"/>
                <a:cs typeface="Ubuntu"/>
                <a:sym typeface="Ubuntu"/>
              </a:rPr>
              <a:t>I</a:t>
            </a:r>
            <a:r>
              <a:rPr lang="en" sz="1200">
                <a:latin typeface="Ubuntu"/>
                <a:ea typeface="Ubuntu"/>
                <a:cs typeface="Ubuntu"/>
                <a:sym typeface="Ubuntu"/>
              </a:rPr>
              <a:t>ncrease</a:t>
            </a:r>
            <a:r>
              <a:rPr lang="en" sz="1200">
                <a:solidFill>
                  <a:srgbClr val="000000"/>
                </a:solidFill>
                <a:latin typeface="Ubuntu"/>
                <a:ea typeface="Ubuntu"/>
                <a:cs typeface="Ubuntu"/>
                <a:sym typeface="Ubuntu"/>
              </a:rPr>
              <a:t> Adoption of Latest Features</a:t>
            </a:r>
            <a:endParaRPr sz="1200">
              <a:solidFill>
                <a:srgbClr val="000000"/>
              </a:solidFill>
              <a:latin typeface="Ubuntu"/>
              <a:ea typeface="Ubuntu"/>
              <a:cs typeface="Ubuntu"/>
              <a:sym typeface="Ubuntu"/>
            </a:endParaRPr>
          </a:p>
        </p:txBody>
      </p:sp>
      <p:sp>
        <p:nvSpPr>
          <p:cNvPr id="299" name="Google Shape;299;g32c08df7a2f_0_2901"/>
          <p:cNvSpPr txBox="1"/>
          <p:nvPr/>
        </p:nvSpPr>
        <p:spPr>
          <a:xfrm>
            <a:off x="6172734" y="3338025"/>
            <a:ext cx="2144700" cy="255300"/>
          </a:xfrm>
          <a:prstGeom prst="rect">
            <a:avLst/>
          </a:prstGeom>
          <a:noFill/>
          <a:ln>
            <a:noFill/>
          </a:ln>
        </p:spPr>
        <p:txBody>
          <a:bodyPr spcFirstLastPara="1" wrap="square" lIns="68575" tIns="34275" rIns="68575" bIns="34275" anchor="t" anchorCtr="0">
            <a:noAutofit/>
          </a:bodyPr>
          <a:lstStyle/>
          <a:p>
            <a:pPr marL="0" lvl="0" indent="0" algn="ctr" rtl="0">
              <a:lnSpc>
                <a:spcPct val="130000"/>
              </a:lnSpc>
              <a:spcBef>
                <a:spcPts val="0"/>
              </a:spcBef>
              <a:spcAft>
                <a:spcPts val="0"/>
              </a:spcAft>
              <a:buNone/>
            </a:pPr>
            <a:r>
              <a:rPr lang="en" sz="1200" b="1">
                <a:solidFill>
                  <a:srgbClr val="2322F0"/>
                </a:solidFill>
                <a:latin typeface="Ubuntu"/>
                <a:ea typeface="Ubuntu"/>
                <a:cs typeface="Ubuntu"/>
                <a:sym typeface="Ubuntu"/>
              </a:rPr>
              <a:t>Performance Improvement</a:t>
            </a:r>
            <a:endParaRPr sz="1200" b="1">
              <a:solidFill>
                <a:srgbClr val="2322F0"/>
              </a:solidFill>
              <a:latin typeface="Ubuntu"/>
              <a:ea typeface="Ubuntu"/>
              <a:cs typeface="Ubuntu"/>
              <a:sym typeface="Ubuntu"/>
            </a:endParaRPr>
          </a:p>
          <a:p>
            <a:pPr marL="0" lvl="0" indent="0" algn="ctr" rtl="0">
              <a:lnSpc>
                <a:spcPct val="130000"/>
              </a:lnSpc>
              <a:spcBef>
                <a:spcPts val="0"/>
              </a:spcBef>
              <a:spcAft>
                <a:spcPts val="0"/>
              </a:spcAft>
              <a:buNone/>
            </a:pPr>
            <a:endParaRPr sz="1200" b="1">
              <a:solidFill>
                <a:srgbClr val="2322F0"/>
              </a:solidFill>
              <a:latin typeface="Ubuntu"/>
              <a:ea typeface="Ubuntu"/>
              <a:cs typeface="Ubuntu"/>
              <a:sym typeface="Ubuntu"/>
            </a:endParaRPr>
          </a:p>
        </p:txBody>
      </p:sp>
      <p:sp>
        <p:nvSpPr>
          <p:cNvPr id="300" name="Google Shape;300;g32c08df7a2f_0_2901"/>
          <p:cNvSpPr txBox="1"/>
          <p:nvPr/>
        </p:nvSpPr>
        <p:spPr>
          <a:xfrm>
            <a:off x="6248934" y="3692773"/>
            <a:ext cx="2023200" cy="722700"/>
          </a:xfrm>
          <a:prstGeom prst="rect">
            <a:avLst/>
          </a:prstGeom>
          <a:noFill/>
          <a:ln>
            <a:noFill/>
          </a:ln>
        </p:spPr>
        <p:txBody>
          <a:bodyPr spcFirstLastPara="1" wrap="square" lIns="68575" tIns="34275" rIns="68575" bIns="34275" anchor="t" anchorCtr="0">
            <a:noAutofit/>
          </a:bodyPr>
          <a:lstStyle/>
          <a:p>
            <a:pPr marL="0" lvl="0" indent="0" algn="ctr" rtl="0">
              <a:lnSpc>
                <a:spcPct val="130000"/>
              </a:lnSpc>
              <a:spcBef>
                <a:spcPts val="0"/>
              </a:spcBef>
              <a:spcAft>
                <a:spcPts val="0"/>
              </a:spcAft>
              <a:buNone/>
            </a:pPr>
            <a:r>
              <a:rPr lang="en" sz="1200">
                <a:solidFill>
                  <a:srgbClr val="000000"/>
                </a:solidFill>
                <a:latin typeface="Ubuntu"/>
                <a:ea typeface="Ubuntu"/>
                <a:cs typeface="Ubuntu"/>
                <a:sym typeface="Ubuntu"/>
              </a:rPr>
              <a:t>Improve Application and Platform Performance</a:t>
            </a:r>
            <a:endParaRPr sz="1200">
              <a:solidFill>
                <a:srgbClr val="000000"/>
              </a:solidFill>
              <a:latin typeface="Ubuntu"/>
              <a:ea typeface="Ubuntu"/>
              <a:cs typeface="Ubuntu"/>
              <a:sym typeface="Ubuntu"/>
            </a:endParaRPr>
          </a:p>
          <a:p>
            <a:pPr marL="0" lvl="0" indent="0" algn="ctr" rtl="0">
              <a:lnSpc>
                <a:spcPct val="130000"/>
              </a:lnSpc>
              <a:spcBef>
                <a:spcPts val="0"/>
              </a:spcBef>
              <a:spcAft>
                <a:spcPts val="0"/>
              </a:spcAft>
              <a:buNone/>
            </a:pPr>
            <a:endParaRPr sz="1200">
              <a:solidFill>
                <a:srgbClr val="000000"/>
              </a:solidFill>
              <a:latin typeface="Ubuntu"/>
              <a:ea typeface="Ubuntu"/>
              <a:cs typeface="Ubuntu"/>
              <a:sym typeface="Ubuntu"/>
            </a:endParaRPr>
          </a:p>
        </p:txBody>
      </p:sp>
      <p:grpSp>
        <p:nvGrpSpPr>
          <p:cNvPr id="301" name="Google Shape;301;g32c08df7a2f_0_2901"/>
          <p:cNvGrpSpPr/>
          <p:nvPr/>
        </p:nvGrpSpPr>
        <p:grpSpPr>
          <a:xfrm>
            <a:off x="1449982" y="2246725"/>
            <a:ext cx="417194" cy="599885"/>
            <a:chOff x="5778098" y="3308913"/>
            <a:chExt cx="438598" cy="630661"/>
          </a:xfrm>
        </p:grpSpPr>
        <p:grpSp>
          <p:nvGrpSpPr>
            <p:cNvPr id="302" name="Google Shape;302;g32c08df7a2f_0_2901"/>
            <p:cNvGrpSpPr/>
            <p:nvPr/>
          </p:nvGrpSpPr>
          <p:grpSpPr>
            <a:xfrm>
              <a:off x="5864887" y="3308913"/>
              <a:ext cx="351809" cy="526420"/>
              <a:chOff x="5864887" y="3308913"/>
              <a:chExt cx="351809" cy="526420"/>
            </a:xfrm>
          </p:grpSpPr>
          <p:sp>
            <p:nvSpPr>
              <p:cNvPr id="303" name="Google Shape;303;g32c08df7a2f_0_2901"/>
              <p:cNvSpPr/>
              <p:nvPr/>
            </p:nvSpPr>
            <p:spPr>
              <a:xfrm>
                <a:off x="5864966" y="3406553"/>
                <a:ext cx="6949" cy="227246"/>
              </a:xfrm>
              <a:custGeom>
                <a:avLst/>
                <a:gdLst/>
                <a:ahLst/>
                <a:cxnLst/>
                <a:rect l="l" t="t" r="r" b="b"/>
                <a:pathLst>
                  <a:path w="6949" h="227246" extrusionOk="0">
                    <a:moveTo>
                      <a:pt x="0" y="0"/>
                    </a:moveTo>
                    <a:lnTo>
                      <a:pt x="0" y="227247"/>
                    </a:lnTo>
                  </a:path>
                </a:pathLst>
              </a:custGeom>
              <a:noFill/>
              <a:ln w="20550" cap="rnd" cmpd="sng">
                <a:solidFill>
                  <a:srgbClr val="020A5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04" name="Google Shape;304;g32c08df7a2f_0_2901"/>
              <p:cNvSpPr/>
              <p:nvPr/>
            </p:nvSpPr>
            <p:spPr>
              <a:xfrm>
                <a:off x="5994921" y="3406553"/>
                <a:ext cx="221687" cy="428780"/>
              </a:xfrm>
              <a:custGeom>
                <a:avLst/>
                <a:gdLst/>
                <a:ahLst/>
                <a:cxnLst/>
                <a:rect l="l" t="t" r="r" b="b"/>
                <a:pathLst>
                  <a:path w="221687" h="428780" extrusionOk="0">
                    <a:moveTo>
                      <a:pt x="0" y="426696"/>
                    </a:moveTo>
                    <a:cubicBezTo>
                      <a:pt x="14594" y="428086"/>
                      <a:pt x="29883" y="428780"/>
                      <a:pt x="45866" y="428780"/>
                    </a:cubicBezTo>
                    <a:cubicBezTo>
                      <a:pt x="143158" y="428780"/>
                      <a:pt x="221687" y="406542"/>
                      <a:pt x="221687" y="378050"/>
                    </a:cubicBezTo>
                    <a:lnTo>
                      <a:pt x="221687" y="0"/>
                    </a:lnTo>
                  </a:path>
                </a:pathLst>
              </a:custGeom>
              <a:noFill/>
              <a:ln w="20550" cap="rnd" cmpd="sng">
                <a:solidFill>
                  <a:srgbClr val="020A5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nvGrpSpPr>
              <p:cNvPr id="305" name="Google Shape;305;g32c08df7a2f_0_2901"/>
              <p:cNvGrpSpPr/>
              <p:nvPr/>
            </p:nvGrpSpPr>
            <p:grpSpPr>
              <a:xfrm>
                <a:off x="5864887" y="3308913"/>
                <a:ext cx="351800" cy="206051"/>
                <a:chOff x="5864887" y="3308913"/>
                <a:chExt cx="351800" cy="206051"/>
              </a:xfrm>
            </p:grpSpPr>
            <p:sp>
              <p:nvSpPr>
                <p:cNvPr id="306" name="Google Shape;306;g32c08df7a2f_0_2901"/>
                <p:cNvSpPr/>
                <p:nvPr/>
              </p:nvSpPr>
              <p:spPr>
                <a:xfrm>
                  <a:off x="5864966" y="3357907"/>
                  <a:ext cx="351641" cy="157057"/>
                </a:xfrm>
                <a:custGeom>
                  <a:avLst/>
                  <a:gdLst/>
                  <a:ahLst/>
                  <a:cxnLst/>
                  <a:rect l="l" t="t" r="r" b="b"/>
                  <a:pathLst>
                    <a:path w="351641" h="157057" extrusionOk="0">
                      <a:moveTo>
                        <a:pt x="0" y="0"/>
                      </a:moveTo>
                      <a:lnTo>
                        <a:pt x="0" y="106326"/>
                      </a:lnTo>
                      <a:cubicBezTo>
                        <a:pt x="0" y="134124"/>
                        <a:pt x="78529" y="157057"/>
                        <a:pt x="175821" y="157057"/>
                      </a:cubicBezTo>
                      <a:cubicBezTo>
                        <a:pt x="273113" y="157057"/>
                        <a:pt x="351642" y="134819"/>
                        <a:pt x="351642" y="106326"/>
                      </a:cubicBezTo>
                      <a:lnTo>
                        <a:pt x="351642" y="0"/>
                      </a:lnTo>
                    </a:path>
                  </a:pathLst>
                </a:custGeom>
                <a:noFill/>
                <a:ln w="20550" cap="flat" cmpd="sng">
                  <a:solidFill>
                    <a:srgbClr val="020A5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07" name="Google Shape;307;g32c08df7a2f_0_2901"/>
                <p:cNvSpPr/>
                <p:nvPr/>
              </p:nvSpPr>
              <p:spPr>
                <a:xfrm>
                  <a:off x="5864887" y="3308913"/>
                  <a:ext cx="351800" cy="98508"/>
                </a:xfrm>
                <a:custGeom>
                  <a:avLst/>
                  <a:gdLst/>
                  <a:ahLst/>
                  <a:cxnLst/>
                  <a:rect l="l" t="t" r="r" b="b"/>
                  <a:pathLst>
                    <a:path w="351800" h="98508" extrusionOk="0">
                      <a:moveTo>
                        <a:pt x="80" y="48994"/>
                      </a:moveTo>
                      <a:cubicBezTo>
                        <a:pt x="-6175" y="-16331"/>
                        <a:pt x="357976" y="-16331"/>
                        <a:pt x="351721" y="48994"/>
                      </a:cubicBezTo>
                      <a:cubicBezTo>
                        <a:pt x="357976" y="115013"/>
                        <a:pt x="-6175" y="115013"/>
                        <a:pt x="80" y="48994"/>
                      </a:cubicBezTo>
                      <a:close/>
                    </a:path>
                  </a:pathLst>
                </a:custGeom>
                <a:noFill/>
                <a:ln w="20550" cap="flat" cmpd="sng">
                  <a:solidFill>
                    <a:srgbClr val="020A5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sp>
            <p:nvSpPr>
              <p:cNvPr id="308" name="Google Shape;308;g32c08df7a2f_0_2901"/>
              <p:cNvSpPr/>
              <p:nvPr/>
            </p:nvSpPr>
            <p:spPr>
              <a:xfrm>
                <a:off x="6026888" y="3677581"/>
                <a:ext cx="189808" cy="49514"/>
              </a:xfrm>
              <a:custGeom>
                <a:avLst/>
                <a:gdLst/>
                <a:ahLst/>
                <a:cxnLst/>
                <a:rect l="l" t="t" r="r" b="b"/>
                <a:pathLst>
                  <a:path w="189808" h="49514" extrusionOk="0">
                    <a:moveTo>
                      <a:pt x="189720" y="0"/>
                    </a:moveTo>
                    <a:cubicBezTo>
                      <a:pt x="193194" y="34747"/>
                      <a:pt x="93817" y="51426"/>
                      <a:pt x="0" y="49341"/>
                    </a:cubicBezTo>
                  </a:path>
                </a:pathLst>
              </a:custGeom>
              <a:noFill/>
              <a:ln w="20550" cap="rnd" cmpd="sng">
                <a:solidFill>
                  <a:srgbClr val="020A5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09" name="Google Shape;309;g32c08df7a2f_0_2901"/>
              <p:cNvSpPr/>
              <p:nvPr/>
            </p:nvSpPr>
            <p:spPr>
              <a:xfrm>
                <a:off x="5864887" y="3571255"/>
                <a:ext cx="351800" cy="49514"/>
              </a:xfrm>
              <a:custGeom>
                <a:avLst/>
                <a:gdLst/>
                <a:ahLst/>
                <a:cxnLst/>
                <a:rect l="l" t="t" r="r" b="b"/>
                <a:pathLst>
                  <a:path w="351800" h="49514" extrusionOk="0">
                    <a:moveTo>
                      <a:pt x="80" y="0"/>
                    </a:moveTo>
                    <a:cubicBezTo>
                      <a:pt x="-6175" y="66020"/>
                      <a:pt x="357976" y="66020"/>
                      <a:pt x="351721" y="0"/>
                    </a:cubicBezTo>
                  </a:path>
                </a:pathLst>
              </a:custGeom>
              <a:noFill/>
              <a:ln w="20550" cap="rnd" cmpd="sng">
                <a:solidFill>
                  <a:srgbClr val="020A5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grpSp>
          <p:nvGrpSpPr>
            <p:cNvPr id="310" name="Google Shape;310;g32c08df7a2f_0_2901"/>
            <p:cNvGrpSpPr/>
            <p:nvPr/>
          </p:nvGrpSpPr>
          <p:grpSpPr>
            <a:xfrm>
              <a:off x="5778098" y="3632410"/>
              <a:ext cx="298825" cy="307164"/>
              <a:chOff x="5778098" y="3632410"/>
              <a:chExt cx="298825" cy="307164"/>
            </a:xfrm>
          </p:grpSpPr>
          <p:sp>
            <p:nvSpPr>
              <p:cNvPr id="311" name="Google Shape;311;g32c08df7a2f_0_2901"/>
              <p:cNvSpPr/>
              <p:nvPr/>
            </p:nvSpPr>
            <p:spPr>
              <a:xfrm>
                <a:off x="5778098" y="3632410"/>
                <a:ext cx="244620" cy="244620"/>
              </a:xfrm>
              <a:custGeom>
                <a:avLst/>
                <a:gdLst/>
                <a:ahLst/>
                <a:cxnLst/>
                <a:rect l="l" t="t" r="r" b="b"/>
                <a:pathLst>
                  <a:path w="244620" h="244620" extrusionOk="0">
                    <a:moveTo>
                      <a:pt x="244620" y="122310"/>
                    </a:moveTo>
                    <a:cubicBezTo>
                      <a:pt x="244620" y="189860"/>
                      <a:pt x="189860" y="244620"/>
                      <a:pt x="122310" y="244620"/>
                    </a:cubicBezTo>
                    <a:cubicBezTo>
                      <a:pt x="54760" y="244620"/>
                      <a:pt x="0" y="189860"/>
                      <a:pt x="0" y="122310"/>
                    </a:cubicBezTo>
                    <a:cubicBezTo>
                      <a:pt x="0" y="54760"/>
                      <a:pt x="54760" y="0"/>
                      <a:pt x="122310" y="0"/>
                    </a:cubicBezTo>
                    <a:cubicBezTo>
                      <a:pt x="189860" y="0"/>
                      <a:pt x="244620" y="54760"/>
                      <a:pt x="244620" y="122310"/>
                    </a:cubicBezTo>
                    <a:close/>
                  </a:path>
                </a:pathLst>
              </a:custGeom>
              <a:noFill/>
              <a:ln w="205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12" name="Google Shape;312;g32c08df7a2f_0_2901"/>
              <p:cNvSpPr/>
              <p:nvPr/>
            </p:nvSpPr>
            <p:spPr>
              <a:xfrm>
                <a:off x="5987276" y="3849232"/>
                <a:ext cx="89647" cy="90342"/>
              </a:xfrm>
              <a:custGeom>
                <a:avLst/>
                <a:gdLst/>
                <a:ahLst/>
                <a:cxnLst/>
                <a:rect l="l" t="t" r="r" b="b"/>
                <a:pathLst>
                  <a:path w="89647" h="90342" extrusionOk="0">
                    <a:moveTo>
                      <a:pt x="0" y="0"/>
                    </a:moveTo>
                    <a:lnTo>
                      <a:pt x="89648" y="90343"/>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grpSp>
      <p:grpSp>
        <p:nvGrpSpPr>
          <p:cNvPr id="313" name="Google Shape;313;g32c08df7a2f_0_2901"/>
          <p:cNvGrpSpPr/>
          <p:nvPr/>
        </p:nvGrpSpPr>
        <p:grpSpPr>
          <a:xfrm>
            <a:off x="6872024" y="2246715"/>
            <a:ext cx="776989" cy="599894"/>
            <a:chOff x="8362076" y="4900678"/>
            <a:chExt cx="582363" cy="449628"/>
          </a:xfrm>
        </p:grpSpPr>
        <p:sp>
          <p:nvSpPr>
            <p:cNvPr id="314" name="Google Shape;314;g32c08df7a2f_0_2901"/>
            <p:cNvSpPr/>
            <p:nvPr/>
          </p:nvSpPr>
          <p:spPr>
            <a:xfrm>
              <a:off x="8417671" y="5057040"/>
              <a:ext cx="95902" cy="6949"/>
            </a:xfrm>
            <a:custGeom>
              <a:avLst/>
              <a:gdLst/>
              <a:ahLst/>
              <a:cxnLst/>
              <a:rect l="l" t="t" r="r" b="b"/>
              <a:pathLst>
                <a:path w="95902" h="6949" extrusionOk="0">
                  <a:moveTo>
                    <a:pt x="0" y="0"/>
                  </a:moveTo>
                  <a:lnTo>
                    <a:pt x="95902"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15" name="Google Shape;315;g32c08df7a2f_0_2901"/>
            <p:cNvSpPr/>
            <p:nvPr/>
          </p:nvSpPr>
          <p:spPr>
            <a:xfrm>
              <a:off x="8389874" y="5001445"/>
              <a:ext cx="156362" cy="6949"/>
            </a:xfrm>
            <a:custGeom>
              <a:avLst/>
              <a:gdLst/>
              <a:ahLst/>
              <a:cxnLst/>
              <a:rect l="l" t="t" r="r" b="b"/>
              <a:pathLst>
                <a:path w="156362" h="6949" extrusionOk="0">
                  <a:moveTo>
                    <a:pt x="0" y="0"/>
                  </a:moveTo>
                  <a:lnTo>
                    <a:pt x="156362"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16" name="Google Shape;316;g32c08df7a2f_0_2901"/>
            <p:cNvSpPr/>
            <p:nvPr/>
          </p:nvSpPr>
          <p:spPr>
            <a:xfrm>
              <a:off x="8362076" y="4945849"/>
              <a:ext cx="246010" cy="6949"/>
            </a:xfrm>
            <a:custGeom>
              <a:avLst/>
              <a:gdLst/>
              <a:ahLst/>
              <a:cxnLst/>
              <a:rect l="l" t="t" r="r" b="b"/>
              <a:pathLst>
                <a:path w="246010" h="6949" extrusionOk="0">
                  <a:moveTo>
                    <a:pt x="0" y="0"/>
                  </a:moveTo>
                  <a:lnTo>
                    <a:pt x="246010"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17" name="Google Shape;317;g32c08df7a2f_0_2901"/>
            <p:cNvSpPr/>
            <p:nvPr/>
          </p:nvSpPr>
          <p:spPr>
            <a:xfrm>
              <a:off x="8473267" y="5168231"/>
              <a:ext cx="22238" cy="6949"/>
            </a:xfrm>
            <a:custGeom>
              <a:avLst/>
              <a:gdLst/>
              <a:ahLst/>
              <a:cxnLst/>
              <a:rect l="l" t="t" r="r" b="b"/>
              <a:pathLst>
                <a:path w="22238" h="6949" extrusionOk="0">
                  <a:moveTo>
                    <a:pt x="0" y="0"/>
                  </a:moveTo>
                  <a:lnTo>
                    <a:pt x="22238"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18" name="Google Shape;318;g32c08df7a2f_0_2901"/>
            <p:cNvSpPr/>
            <p:nvPr/>
          </p:nvSpPr>
          <p:spPr>
            <a:xfrm>
              <a:off x="8445469" y="5112636"/>
              <a:ext cx="52120" cy="6949"/>
            </a:xfrm>
            <a:custGeom>
              <a:avLst/>
              <a:gdLst/>
              <a:ahLst/>
              <a:cxnLst/>
              <a:rect l="l" t="t" r="r" b="b"/>
              <a:pathLst>
                <a:path w="52120" h="6949" extrusionOk="0">
                  <a:moveTo>
                    <a:pt x="0" y="0"/>
                  </a:moveTo>
                  <a:lnTo>
                    <a:pt x="52121"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19" name="Google Shape;319;g32c08df7a2f_0_2901"/>
            <p:cNvSpPr/>
            <p:nvPr/>
          </p:nvSpPr>
          <p:spPr>
            <a:xfrm>
              <a:off x="8539982" y="4945849"/>
              <a:ext cx="404457" cy="404457"/>
            </a:xfrm>
            <a:custGeom>
              <a:avLst/>
              <a:gdLst/>
              <a:ahLst/>
              <a:cxnLst/>
              <a:rect l="l" t="t" r="r" b="b"/>
              <a:pathLst>
                <a:path w="404457" h="404457" extrusionOk="0">
                  <a:moveTo>
                    <a:pt x="202229" y="0"/>
                  </a:moveTo>
                  <a:cubicBezTo>
                    <a:pt x="90343" y="0"/>
                    <a:pt x="0" y="90343"/>
                    <a:pt x="0" y="202229"/>
                  </a:cubicBezTo>
                  <a:cubicBezTo>
                    <a:pt x="0" y="314115"/>
                    <a:pt x="90343" y="404457"/>
                    <a:pt x="202229" y="404457"/>
                  </a:cubicBezTo>
                  <a:cubicBezTo>
                    <a:pt x="314115" y="404457"/>
                    <a:pt x="404457" y="314115"/>
                    <a:pt x="404457" y="202229"/>
                  </a:cubicBezTo>
                  <a:cubicBezTo>
                    <a:pt x="404457" y="90343"/>
                    <a:pt x="313420" y="0"/>
                    <a:pt x="202229" y="0"/>
                  </a:cubicBezTo>
                  <a:close/>
                  <a:moveTo>
                    <a:pt x="202229" y="350947"/>
                  </a:moveTo>
                  <a:cubicBezTo>
                    <a:pt x="120225" y="350947"/>
                    <a:pt x="53511" y="284232"/>
                    <a:pt x="53511" y="202924"/>
                  </a:cubicBezTo>
                  <a:cubicBezTo>
                    <a:pt x="53511" y="121615"/>
                    <a:pt x="120225" y="54901"/>
                    <a:pt x="202229" y="54901"/>
                  </a:cubicBezTo>
                  <a:cubicBezTo>
                    <a:pt x="284232" y="54901"/>
                    <a:pt x="350252" y="120920"/>
                    <a:pt x="350252" y="202924"/>
                  </a:cubicBezTo>
                  <a:cubicBezTo>
                    <a:pt x="350252" y="284927"/>
                    <a:pt x="283537" y="350947"/>
                    <a:pt x="202229" y="350947"/>
                  </a:cubicBezTo>
                  <a:close/>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0" name="Google Shape;320;g32c08df7a2f_0_2901"/>
            <p:cNvSpPr/>
            <p:nvPr/>
          </p:nvSpPr>
          <p:spPr>
            <a:xfrm>
              <a:off x="8742210" y="4900678"/>
              <a:ext cx="6949" cy="45171"/>
            </a:xfrm>
            <a:custGeom>
              <a:avLst/>
              <a:gdLst/>
              <a:ahLst/>
              <a:cxnLst/>
              <a:rect l="l" t="t" r="r" b="b"/>
              <a:pathLst>
                <a:path w="6949" h="45171" extrusionOk="0">
                  <a:moveTo>
                    <a:pt x="0" y="0"/>
                  </a:moveTo>
                  <a:lnTo>
                    <a:pt x="0" y="45171"/>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1" name="Google Shape;321;g32c08df7a2f_0_2901"/>
            <p:cNvSpPr/>
            <p:nvPr/>
          </p:nvSpPr>
          <p:spPr>
            <a:xfrm>
              <a:off x="8742210" y="5001445"/>
              <a:ext cx="6949" cy="32662"/>
            </a:xfrm>
            <a:custGeom>
              <a:avLst/>
              <a:gdLst/>
              <a:ahLst/>
              <a:cxnLst/>
              <a:rect l="l" t="t" r="r" b="b"/>
              <a:pathLst>
                <a:path w="6949" h="32662" extrusionOk="0">
                  <a:moveTo>
                    <a:pt x="0" y="0"/>
                  </a:moveTo>
                  <a:lnTo>
                    <a:pt x="0" y="32662"/>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2" name="Google Shape;322;g32c08df7a2f_0_2901"/>
            <p:cNvSpPr/>
            <p:nvPr/>
          </p:nvSpPr>
          <p:spPr>
            <a:xfrm>
              <a:off x="8742210" y="5263438"/>
              <a:ext cx="6949" cy="31967"/>
            </a:xfrm>
            <a:custGeom>
              <a:avLst/>
              <a:gdLst/>
              <a:ahLst/>
              <a:cxnLst/>
              <a:rect l="l" t="t" r="r" b="b"/>
              <a:pathLst>
                <a:path w="6949" h="31967" extrusionOk="0">
                  <a:moveTo>
                    <a:pt x="0" y="0"/>
                  </a:moveTo>
                  <a:lnTo>
                    <a:pt x="0" y="31967"/>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3" name="Google Shape;323;g32c08df7a2f_0_2901"/>
            <p:cNvSpPr/>
            <p:nvPr/>
          </p:nvSpPr>
          <p:spPr>
            <a:xfrm>
              <a:off x="8707463" y="4900678"/>
              <a:ext cx="70189" cy="6949"/>
            </a:xfrm>
            <a:custGeom>
              <a:avLst/>
              <a:gdLst/>
              <a:ahLst/>
              <a:cxnLst/>
              <a:rect l="l" t="t" r="r" b="b"/>
              <a:pathLst>
                <a:path w="70189" h="6949" extrusionOk="0">
                  <a:moveTo>
                    <a:pt x="0" y="0"/>
                  </a:moveTo>
                  <a:lnTo>
                    <a:pt x="70189"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4" name="Google Shape;324;g32c08df7a2f_0_2901"/>
            <p:cNvSpPr/>
            <p:nvPr/>
          </p:nvSpPr>
          <p:spPr>
            <a:xfrm>
              <a:off x="8856181" y="5148773"/>
              <a:ext cx="32662" cy="6949"/>
            </a:xfrm>
            <a:custGeom>
              <a:avLst/>
              <a:gdLst/>
              <a:ahLst/>
              <a:cxnLst/>
              <a:rect l="l" t="t" r="r" b="b"/>
              <a:pathLst>
                <a:path w="32662" h="6949" extrusionOk="0">
                  <a:moveTo>
                    <a:pt x="32662" y="0"/>
                  </a:moveTo>
                  <a:lnTo>
                    <a:pt x="0"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5" name="Google Shape;325;g32c08df7a2f_0_2901"/>
            <p:cNvSpPr/>
            <p:nvPr/>
          </p:nvSpPr>
          <p:spPr>
            <a:xfrm>
              <a:off x="8594882" y="5148773"/>
              <a:ext cx="32662" cy="6949"/>
            </a:xfrm>
            <a:custGeom>
              <a:avLst/>
              <a:gdLst/>
              <a:ahLst/>
              <a:cxnLst/>
              <a:rect l="l" t="t" r="r" b="b"/>
              <a:pathLst>
                <a:path w="32662" h="6949" extrusionOk="0">
                  <a:moveTo>
                    <a:pt x="32662" y="0"/>
                  </a:moveTo>
                  <a:lnTo>
                    <a:pt x="0"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6" name="Google Shape;326;g32c08df7a2f_0_2901"/>
            <p:cNvSpPr/>
            <p:nvPr/>
          </p:nvSpPr>
          <p:spPr>
            <a:xfrm>
              <a:off x="8710938" y="5117500"/>
              <a:ext cx="62544" cy="62544"/>
            </a:xfrm>
            <a:custGeom>
              <a:avLst/>
              <a:gdLst/>
              <a:ahLst/>
              <a:cxnLst/>
              <a:rect l="l" t="t" r="r" b="b"/>
              <a:pathLst>
                <a:path w="62544" h="62544" extrusionOk="0">
                  <a:moveTo>
                    <a:pt x="62545" y="31272"/>
                  </a:moveTo>
                  <a:cubicBezTo>
                    <a:pt x="62545" y="48544"/>
                    <a:pt x="48544" y="62545"/>
                    <a:pt x="31273" y="62545"/>
                  </a:cubicBezTo>
                  <a:cubicBezTo>
                    <a:pt x="14001" y="62545"/>
                    <a:pt x="0" y="48544"/>
                    <a:pt x="0" y="31272"/>
                  </a:cubicBezTo>
                  <a:cubicBezTo>
                    <a:pt x="0" y="14001"/>
                    <a:pt x="14001" y="0"/>
                    <a:pt x="31273" y="0"/>
                  </a:cubicBezTo>
                  <a:cubicBezTo>
                    <a:pt x="48544" y="0"/>
                    <a:pt x="62545" y="14001"/>
                    <a:pt x="62545" y="31272"/>
                  </a:cubicBezTo>
                  <a:close/>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7" name="Google Shape;327;g32c08df7a2f_0_2901"/>
            <p:cNvSpPr/>
            <p:nvPr/>
          </p:nvSpPr>
          <p:spPr>
            <a:xfrm>
              <a:off x="8763754" y="5078583"/>
              <a:ext cx="48646" cy="47951"/>
            </a:xfrm>
            <a:custGeom>
              <a:avLst/>
              <a:gdLst/>
              <a:ahLst/>
              <a:cxnLst/>
              <a:rect l="l" t="t" r="r" b="b"/>
              <a:pathLst>
                <a:path w="48646" h="47951" extrusionOk="0">
                  <a:moveTo>
                    <a:pt x="0" y="47951"/>
                  </a:moveTo>
                  <a:lnTo>
                    <a:pt x="48646"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grpSp>
        <p:nvGrpSpPr>
          <p:cNvPr id="328" name="Google Shape;328;g32c08df7a2f_0_2901"/>
          <p:cNvGrpSpPr/>
          <p:nvPr/>
        </p:nvGrpSpPr>
        <p:grpSpPr>
          <a:xfrm>
            <a:off x="4232803" y="2264515"/>
            <a:ext cx="679491" cy="564307"/>
            <a:chOff x="918808" y="2006128"/>
            <a:chExt cx="597092" cy="495876"/>
          </a:xfrm>
        </p:grpSpPr>
        <p:grpSp>
          <p:nvGrpSpPr>
            <p:cNvPr id="329" name="Google Shape;329;g32c08df7a2f_0_2901"/>
            <p:cNvGrpSpPr/>
            <p:nvPr/>
          </p:nvGrpSpPr>
          <p:grpSpPr>
            <a:xfrm>
              <a:off x="1255756" y="2173512"/>
              <a:ext cx="146462" cy="85087"/>
              <a:chOff x="1255756" y="2173512"/>
              <a:chExt cx="146462" cy="85087"/>
            </a:xfrm>
          </p:grpSpPr>
          <p:sp>
            <p:nvSpPr>
              <p:cNvPr id="330" name="Google Shape;330;g32c08df7a2f_0_2901"/>
              <p:cNvSpPr/>
              <p:nvPr/>
            </p:nvSpPr>
            <p:spPr>
              <a:xfrm>
                <a:off x="1255756" y="2216056"/>
                <a:ext cx="61374" cy="6974"/>
              </a:xfrm>
              <a:custGeom>
                <a:avLst/>
                <a:gdLst/>
                <a:ahLst/>
                <a:cxnLst/>
                <a:rect l="l" t="t" r="r" b="b"/>
                <a:pathLst>
                  <a:path w="61374" h="6974" extrusionOk="0">
                    <a:moveTo>
                      <a:pt x="0" y="0"/>
                    </a:moveTo>
                    <a:lnTo>
                      <a:pt x="61374" y="0"/>
                    </a:lnTo>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31" name="Google Shape;331;g32c08df7a2f_0_2901"/>
              <p:cNvSpPr/>
              <p:nvPr/>
            </p:nvSpPr>
            <p:spPr>
              <a:xfrm>
                <a:off x="1317131" y="2173512"/>
                <a:ext cx="85087" cy="85087"/>
              </a:xfrm>
              <a:custGeom>
                <a:avLst/>
                <a:gdLst/>
                <a:ahLst/>
                <a:cxnLst/>
                <a:rect l="l" t="t" r="r" b="b"/>
                <a:pathLst>
                  <a:path w="85087" h="85087" extrusionOk="0">
                    <a:moveTo>
                      <a:pt x="85087" y="42544"/>
                    </a:moveTo>
                    <a:cubicBezTo>
                      <a:pt x="85087" y="66040"/>
                      <a:pt x="66040" y="85087"/>
                      <a:pt x="42544" y="85087"/>
                    </a:cubicBezTo>
                    <a:cubicBezTo>
                      <a:pt x="19047" y="85087"/>
                      <a:pt x="0" y="66040"/>
                      <a:pt x="0" y="42544"/>
                    </a:cubicBezTo>
                    <a:cubicBezTo>
                      <a:pt x="0" y="19047"/>
                      <a:pt x="19047" y="0"/>
                      <a:pt x="42544" y="0"/>
                    </a:cubicBezTo>
                    <a:cubicBezTo>
                      <a:pt x="66040" y="0"/>
                      <a:pt x="85087" y="19047"/>
                      <a:pt x="85087" y="42544"/>
                    </a:cubicBezTo>
                    <a:close/>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grpSp>
          <p:nvGrpSpPr>
            <p:cNvPr id="332" name="Google Shape;332;g32c08df7a2f_0_2901"/>
            <p:cNvGrpSpPr/>
            <p:nvPr/>
          </p:nvGrpSpPr>
          <p:grpSpPr>
            <a:xfrm>
              <a:off x="1185315" y="2006128"/>
              <a:ext cx="80205" cy="172266"/>
              <a:chOff x="1185315" y="2006128"/>
              <a:chExt cx="80205" cy="172266"/>
            </a:xfrm>
          </p:grpSpPr>
          <p:sp>
            <p:nvSpPr>
              <p:cNvPr id="333" name="Google Shape;333;g32c08df7a2f_0_2901"/>
              <p:cNvSpPr/>
              <p:nvPr/>
            </p:nvSpPr>
            <p:spPr>
              <a:xfrm>
                <a:off x="1185315" y="2067502"/>
                <a:ext cx="49517" cy="110892"/>
              </a:xfrm>
              <a:custGeom>
                <a:avLst/>
                <a:gdLst/>
                <a:ahLst/>
                <a:cxnLst/>
                <a:rect l="l" t="t" r="r" b="b"/>
                <a:pathLst>
                  <a:path w="49517" h="110892" extrusionOk="0">
                    <a:moveTo>
                      <a:pt x="49518" y="0"/>
                    </a:moveTo>
                    <a:lnTo>
                      <a:pt x="49518" y="55097"/>
                    </a:lnTo>
                    <a:cubicBezTo>
                      <a:pt x="49518" y="59282"/>
                      <a:pt x="48123" y="62769"/>
                      <a:pt x="45333" y="65559"/>
                    </a:cubicBezTo>
                    <a:lnTo>
                      <a:pt x="0" y="110892"/>
                    </a:lnTo>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34" name="Google Shape;334;g32c08df7a2f_0_2901"/>
              <p:cNvSpPr/>
              <p:nvPr/>
            </p:nvSpPr>
            <p:spPr>
              <a:xfrm>
                <a:off x="1204146" y="2006128"/>
                <a:ext cx="61374" cy="61374"/>
              </a:xfrm>
              <a:custGeom>
                <a:avLst/>
                <a:gdLst/>
                <a:ahLst/>
                <a:cxnLst/>
                <a:rect l="l" t="t" r="r" b="b"/>
                <a:pathLst>
                  <a:path w="61374" h="61374" extrusionOk="0">
                    <a:moveTo>
                      <a:pt x="61374" y="30687"/>
                    </a:moveTo>
                    <a:cubicBezTo>
                      <a:pt x="61374" y="47635"/>
                      <a:pt x="47635" y="61374"/>
                      <a:pt x="30687" y="61374"/>
                    </a:cubicBezTo>
                    <a:cubicBezTo>
                      <a:pt x="13739" y="61374"/>
                      <a:pt x="0" y="47635"/>
                      <a:pt x="0" y="30687"/>
                    </a:cubicBezTo>
                    <a:cubicBezTo>
                      <a:pt x="0" y="13739"/>
                      <a:pt x="13739" y="0"/>
                      <a:pt x="30687" y="0"/>
                    </a:cubicBezTo>
                    <a:cubicBezTo>
                      <a:pt x="47635" y="0"/>
                      <a:pt x="61374" y="13739"/>
                      <a:pt x="61374" y="30687"/>
                    </a:cubicBezTo>
                    <a:close/>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grpSp>
          <p:nvGrpSpPr>
            <p:cNvPr id="335" name="Google Shape;335;g32c08df7a2f_0_2901"/>
            <p:cNvGrpSpPr/>
            <p:nvPr/>
          </p:nvGrpSpPr>
          <p:grpSpPr>
            <a:xfrm>
              <a:off x="1183223" y="2372979"/>
              <a:ext cx="234338" cy="129025"/>
              <a:chOff x="1183223" y="2372979"/>
              <a:chExt cx="234338" cy="129025"/>
            </a:xfrm>
          </p:grpSpPr>
          <p:sp>
            <p:nvSpPr>
              <p:cNvPr id="336" name="Google Shape;336;g32c08df7a2f_0_2901"/>
              <p:cNvSpPr/>
              <p:nvPr/>
            </p:nvSpPr>
            <p:spPr>
              <a:xfrm>
                <a:off x="1183223" y="2372979"/>
                <a:ext cx="163200" cy="92759"/>
              </a:xfrm>
              <a:custGeom>
                <a:avLst/>
                <a:gdLst/>
                <a:ahLst/>
                <a:cxnLst/>
                <a:rect l="l" t="t" r="r" b="b"/>
                <a:pathLst>
                  <a:path w="163200" h="92759" extrusionOk="0">
                    <a:moveTo>
                      <a:pt x="0" y="0"/>
                    </a:moveTo>
                    <a:lnTo>
                      <a:pt x="88574" y="88574"/>
                    </a:lnTo>
                    <a:cubicBezTo>
                      <a:pt x="91364" y="91364"/>
                      <a:pt x="94851" y="92759"/>
                      <a:pt x="99036" y="92759"/>
                    </a:cubicBezTo>
                    <a:lnTo>
                      <a:pt x="163200" y="92759"/>
                    </a:lnTo>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37" name="Google Shape;337;g32c08df7a2f_0_2901"/>
              <p:cNvSpPr/>
              <p:nvPr/>
            </p:nvSpPr>
            <p:spPr>
              <a:xfrm>
                <a:off x="1346423" y="2430866"/>
                <a:ext cx="71138" cy="71138"/>
              </a:xfrm>
              <a:custGeom>
                <a:avLst/>
                <a:gdLst/>
                <a:ahLst/>
                <a:cxnLst/>
                <a:rect l="l" t="t" r="r" b="b"/>
                <a:pathLst>
                  <a:path w="71138" h="71138" extrusionOk="0">
                    <a:moveTo>
                      <a:pt x="71138" y="35569"/>
                    </a:moveTo>
                    <a:cubicBezTo>
                      <a:pt x="71138" y="55214"/>
                      <a:pt x="55214" y="71138"/>
                      <a:pt x="35569" y="71138"/>
                    </a:cubicBezTo>
                    <a:cubicBezTo>
                      <a:pt x="15925" y="71138"/>
                      <a:pt x="0" y="55214"/>
                      <a:pt x="0" y="35569"/>
                    </a:cubicBezTo>
                    <a:cubicBezTo>
                      <a:pt x="0" y="15925"/>
                      <a:pt x="15925" y="0"/>
                      <a:pt x="35569" y="0"/>
                    </a:cubicBezTo>
                    <a:cubicBezTo>
                      <a:pt x="55214" y="0"/>
                      <a:pt x="71138" y="15925"/>
                      <a:pt x="71138" y="35569"/>
                    </a:cubicBezTo>
                    <a:close/>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grpSp>
          <p:nvGrpSpPr>
            <p:cNvPr id="338" name="Google Shape;338;g32c08df7a2f_0_2901"/>
            <p:cNvGrpSpPr/>
            <p:nvPr/>
          </p:nvGrpSpPr>
          <p:grpSpPr>
            <a:xfrm>
              <a:off x="1256454" y="2289287"/>
              <a:ext cx="259446" cy="85087"/>
              <a:chOff x="1256454" y="2289287"/>
              <a:chExt cx="259446" cy="85087"/>
            </a:xfrm>
          </p:grpSpPr>
          <p:sp>
            <p:nvSpPr>
              <p:cNvPr id="339" name="Google Shape;339;g32c08df7a2f_0_2901"/>
              <p:cNvSpPr/>
              <p:nvPr/>
            </p:nvSpPr>
            <p:spPr>
              <a:xfrm>
                <a:off x="1256454" y="2331830"/>
                <a:ext cx="174358" cy="6974"/>
              </a:xfrm>
              <a:custGeom>
                <a:avLst/>
                <a:gdLst/>
                <a:ahLst/>
                <a:cxnLst/>
                <a:rect l="l" t="t" r="r" b="b"/>
                <a:pathLst>
                  <a:path w="174358" h="6974" extrusionOk="0">
                    <a:moveTo>
                      <a:pt x="0" y="0"/>
                    </a:moveTo>
                    <a:lnTo>
                      <a:pt x="174359" y="0"/>
                    </a:lnTo>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40" name="Google Shape;340;g32c08df7a2f_0_2901"/>
              <p:cNvSpPr/>
              <p:nvPr/>
            </p:nvSpPr>
            <p:spPr>
              <a:xfrm>
                <a:off x="1430813" y="2289287"/>
                <a:ext cx="85087" cy="85087"/>
              </a:xfrm>
              <a:custGeom>
                <a:avLst/>
                <a:gdLst/>
                <a:ahLst/>
                <a:cxnLst/>
                <a:rect l="l" t="t" r="r" b="b"/>
                <a:pathLst>
                  <a:path w="85087" h="85087" extrusionOk="0">
                    <a:moveTo>
                      <a:pt x="85087" y="42544"/>
                    </a:moveTo>
                    <a:cubicBezTo>
                      <a:pt x="85087" y="66040"/>
                      <a:pt x="66040" y="85087"/>
                      <a:pt x="42544" y="85087"/>
                    </a:cubicBezTo>
                    <a:cubicBezTo>
                      <a:pt x="19047" y="85087"/>
                      <a:pt x="0" y="66040"/>
                      <a:pt x="0" y="42544"/>
                    </a:cubicBezTo>
                    <a:cubicBezTo>
                      <a:pt x="0" y="19047"/>
                      <a:pt x="19047" y="0"/>
                      <a:pt x="42544" y="0"/>
                    </a:cubicBezTo>
                    <a:cubicBezTo>
                      <a:pt x="66040" y="0"/>
                      <a:pt x="85087" y="19047"/>
                      <a:pt x="85087" y="42544"/>
                    </a:cubicBezTo>
                    <a:close/>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sp>
          <p:nvSpPr>
            <p:cNvPr id="341" name="Google Shape;341;g32c08df7a2f_0_2901"/>
            <p:cNvSpPr/>
            <p:nvPr/>
          </p:nvSpPr>
          <p:spPr>
            <a:xfrm>
              <a:off x="918808" y="2107956"/>
              <a:ext cx="338740" cy="339348"/>
            </a:xfrm>
            <a:custGeom>
              <a:avLst/>
              <a:gdLst/>
              <a:ahLst/>
              <a:cxnLst/>
              <a:rect l="l" t="t" r="r" b="b"/>
              <a:pathLst>
                <a:path w="338740" h="339348" extrusionOk="0">
                  <a:moveTo>
                    <a:pt x="204436" y="6972"/>
                  </a:moveTo>
                  <a:lnTo>
                    <a:pt x="187697" y="34869"/>
                  </a:lnTo>
                  <a:cubicBezTo>
                    <a:pt x="175841" y="33474"/>
                    <a:pt x="163287" y="33474"/>
                    <a:pt x="150733" y="34869"/>
                  </a:cubicBezTo>
                  <a:lnTo>
                    <a:pt x="133995" y="6972"/>
                  </a:lnTo>
                  <a:cubicBezTo>
                    <a:pt x="130508" y="1392"/>
                    <a:pt x="122836" y="-1398"/>
                    <a:pt x="116559" y="1392"/>
                  </a:cubicBezTo>
                  <a:lnTo>
                    <a:pt x="88662" y="13249"/>
                  </a:lnTo>
                  <a:cubicBezTo>
                    <a:pt x="82385" y="16038"/>
                    <a:pt x="78897" y="23013"/>
                    <a:pt x="80292" y="29987"/>
                  </a:cubicBezTo>
                  <a:lnTo>
                    <a:pt x="87964" y="61372"/>
                  </a:lnTo>
                  <a:cubicBezTo>
                    <a:pt x="78200" y="69043"/>
                    <a:pt x="69133" y="78110"/>
                    <a:pt x="61462" y="87874"/>
                  </a:cubicBezTo>
                  <a:lnTo>
                    <a:pt x="30077" y="80202"/>
                  </a:lnTo>
                  <a:cubicBezTo>
                    <a:pt x="23800" y="78808"/>
                    <a:pt x="16128" y="82295"/>
                    <a:pt x="13338" y="88572"/>
                  </a:cubicBezTo>
                  <a:lnTo>
                    <a:pt x="1482" y="116469"/>
                  </a:lnTo>
                  <a:cubicBezTo>
                    <a:pt x="-1308" y="122746"/>
                    <a:pt x="1482" y="130418"/>
                    <a:pt x="7062" y="133905"/>
                  </a:cubicBezTo>
                  <a:lnTo>
                    <a:pt x="34959" y="150643"/>
                  </a:lnTo>
                  <a:cubicBezTo>
                    <a:pt x="33564" y="162500"/>
                    <a:pt x="33564" y="175054"/>
                    <a:pt x="34959" y="187608"/>
                  </a:cubicBezTo>
                  <a:lnTo>
                    <a:pt x="7062" y="204346"/>
                  </a:lnTo>
                  <a:cubicBezTo>
                    <a:pt x="785" y="208531"/>
                    <a:pt x="-1308" y="216900"/>
                    <a:pt x="785" y="223177"/>
                  </a:cubicBezTo>
                  <a:lnTo>
                    <a:pt x="12641" y="251074"/>
                  </a:lnTo>
                  <a:cubicBezTo>
                    <a:pt x="15431" y="257351"/>
                    <a:pt x="22405" y="260838"/>
                    <a:pt x="29379" y="259443"/>
                  </a:cubicBezTo>
                  <a:lnTo>
                    <a:pt x="60764" y="251772"/>
                  </a:lnTo>
                  <a:cubicBezTo>
                    <a:pt x="68436" y="261536"/>
                    <a:pt x="77503" y="270602"/>
                    <a:pt x="87267" y="278274"/>
                  </a:cubicBezTo>
                  <a:lnTo>
                    <a:pt x="79595" y="309659"/>
                  </a:lnTo>
                  <a:cubicBezTo>
                    <a:pt x="78200" y="315936"/>
                    <a:pt x="81687" y="323608"/>
                    <a:pt x="87964" y="326397"/>
                  </a:cubicBezTo>
                  <a:lnTo>
                    <a:pt x="115862" y="338254"/>
                  </a:lnTo>
                  <a:cubicBezTo>
                    <a:pt x="122138" y="341043"/>
                    <a:pt x="129810" y="338254"/>
                    <a:pt x="133297" y="332674"/>
                  </a:cubicBezTo>
                  <a:lnTo>
                    <a:pt x="150036" y="304777"/>
                  </a:lnTo>
                  <a:cubicBezTo>
                    <a:pt x="161892" y="306172"/>
                    <a:pt x="174446" y="306172"/>
                    <a:pt x="187000" y="304777"/>
                  </a:cubicBezTo>
                  <a:lnTo>
                    <a:pt x="203739" y="332674"/>
                  </a:lnTo>
                  <a:cubicBezTo>
                    <a:pt x="207226" y="338254"/>
                    <a:pt x="214897" y="341043"/>
                    <a:pt x="221174" y="338254"/>
                  </a:cubicBezTo>
                  <a:lnTo>
                    <a:pt x="249072" y="326397"/>
                  </a:lnTo>
                  <a:cubicBezTo>
                    <a:pt x="255349" y="323608"/>
                    <a:pt x="258836" y="316633"/>
                    <a:pt x="257441" y="309659"/>
                  </a:cubicBezTo>
                  <a:lnTo>
                    <a:pt x="251164" y="278274"/>
                  </a:lnTo>
                  <a:cubicBezTo>
                    <a:pt x="260928" y="270602"/>
                    <a:pt x="269995" y="261536"/>
                    <a:pt x="277667" y="251772"/>
                  </a:cubicBezTo>
                  <a:lnTo>
                    <a:pt x="309051" y="259443"/>
                  </a:lnTo>
                  <a:cubicBezTo>
                    <a:pt x="315328" y="260838"/>
                    <a:pt x="323000" y="257351"/>
                    <a:pt x="325790" y="251074"/>
                  </a:cubicBezTo>
                  <a:lnTo>
                    <a:pt x="337646" y="223177"/>
                  </a:lnTo>
                  <a:cubicBezTo>
                    <a:pt x="340436" y="216900"/>
                    <a:pt x="337646" y="209228"/>
                    <a:pt x="332067" y="205741"/>
                  </a:cubicBezTo>
                  <a:lnTo>
                    <a:pt x="304169" y="189002"/>
                  </a:lnTo>
                  <a:cubicBezTo>
                    <a:pt x="305564" y="177146"/>
                    <a:pt x="305564" y="164592"/>
                    <a:pt x="304169" y="152038"/>
                  </a:cubicBezTo>
                  <a:lnTo>
                    <a:pt x="332067" y="135300"/>
                  </a:lnTo>
                  <a:cubicBezTo>
                    <a:pt x="337646" y="131813"/>
                    <a:pt x="340436" y="124141"/>
                    <a:pt x="337646" y="117864"/>
                  </a:cubicBezTo>
                  <a:lnTo>
                    <a:pt x="325790" y="89966"/>
                  </a:lnTo>
                  <a:cubicBezTo>
                    <a:pt x="323000" y="83690"/>
                    <a:pt x="316026" y="80202"/>
                    <a:pt x="309051" y="81597"/>
                  </a:cubicBezTo>
                  <a:lnTo>
                    <a:pt x="277667" y="87177"/>
                  </a:lnTo>
                  <a:cubicBezTo>
                    <a:pt x="269995" y="77413"/>
                    <a:pt x="260928" y="68346"/>
                    <a:pt x="251164" y="60674"/>
                  </a:cubicBezTo>
                  <a:lnTo>
                    <a:pt x="258836" y="29290"/>
                  </a:lnTo>
                  <a:cubicBezTo>
                    <a:pt x="260231" y="23013"/>
                    <a:pt x="256744" y="15341"/>
                    <a:pt x="250467" y="12551"/>
                  </a:cubicBezTo>
                  <a:lnTo>
                    <a:pt x="222569" y="695"/>
                  </a:lnTo>
                  <a:cubicBezTo>
                    <a:pt x="216292" y="-1398"/>
                    <a:pt x="207923" y="1392"/>
                    <a:pt x="204436" y="6972"/>
                  </a:cubicBezTo>
                  <a:close/>
                  <a:moveTo>
                    <a:pt x="232333" y="169474"/>
                  </a:moveTo>
                  <a:cubicBezTo>
                    <a:pt x="232333" y="204346"/>
                    <a:pt x="204436" y="232243"/>
                    <a:pt x="169564" y="232243"/>
                  </a:cubicBezTo>
                  <a:cubicBezTo>
                    <a:pt x="134692" y="232243"/>
                    <a:pt x="106795" y="204346"/>
                    <a:pt x="106795" y="169474"/>
                  </a:cubicBezTo>
                  <a:cubicBezTo>
                    <a:pt x="106795" y="134602"/>
                    <a:pt x="134692" y="106705"/>
                    <a:pt x="169564" y="106705"/>
                  </a:cubicBezTo>
                  <a:cubicBezTo>
                    <a:pt x="204436" y="106705"/>
                    <a:pt x="232333" y="134602"/>
                    <a:pt x="232333" y="169474"/>
                  </a:cubicBezTo>
                  <a:close/>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cxnSp>
        <p:nvCxnSpPr>
          <p:cNvPr id="342" name="Google Shape;342;g32c08df7a2f_0_2901"/>
          <p:cNvCxnSpPr/>
          <p:nvPr/>
        </p:nvCxnSpPr>
        <p:spPr>
          <a:xfrm>
            <a:off x="788575" y="3086175"/>
            <a:ext cx="1827300" cy="0"/>
          </a:xfrm>
          <a:prstGeom prst="straightConnector1">
            <a:avLst/>
          </a:prstGeom>
          <a:noFill/>
          <a:ln w="28575" cap="flat" cmpd="sng">
            <a:solidFill>
              <a:srgbClr val="69CB86"/>
            </a:solidFill>
            <a:prstDash val="solid"/>
            <a:round/>
            <a:headEnd type="none" w="med" len="med"/>
            <a:tailEnd type="none" w="med" len="med"/>
          </a:ln>
        </p:spPr>
      </p:cxnSp>
      <p:cxnSp>
        <p:nvCxnSpPr>
          <p:cNvPr id="343" name="Google Shape;343;g32c08df7a2f_0_2901"/>
          <p:cNvCxnSpPr/>
          <p:nvPr/>
        </p:nvCxnSpPr>
        <p:spPr>
          <a:xfrm>
            <a:off x="3530575" y="3086175"/>
            <a:ext cx="1827300" cy="0"/>
          </a:xfrm>
          <a:prstGeom prst="straightConnector1">
            <a:avLst/>
          </a:prstGeom>
          <a:noFill/>
          <a:ln w="28575" cap="flat" cmpd="sng">
            <a:solidFill>
              <a:srgbClr val="69CB86"/>
            </a:solidFill>
            <a:prstDash val="solid"/>
            <a:round/>
            <a:headEnd type="none" w="med" len="med"/>
            <a:tailEnd type="none" w="med" len="med"/>
          </a:ln>
        </p:spPr>
      </p:cxnSp>
      <p:cxnSp>
        <p:nvCxnSpPr>
          <p:cNvPr id="344" name="Google Shape;344;g32c08df7a2f_0_2901"/>
          <p:cNvCxnSpPr/>
          <p:nvPr/>
        </p:nvCxnSpPr>
        <p:spPr>
          <a:xfrm>
            <a:off x="6345150" y="3086175"/>
            <a:ext cx="1827300" cy="0"/>
          </a:xfrm>
          <a:prstGeom prst="straightConnector1">
            <a:avLst/>
          </a:prstGeom>
          <a:noFill/>
          <a:ln w="28575" cap="flat" cmpd="sng">
            <a:solidFill>
              <a:srgbClr val="69CB86"/>
            </a:solidFill>
            <a:prstDash val="solid"/>
            <a:round/>
            <a:headEnd type="none" w="med" len="med"/>
            <a:tailEnd type="none" w="med" len="med"/>
          </a:ln>
        </p:spPr>
      </p:cxnSp>
      <p:grpSp>
        <p:nvGrpSpPr>
          <p:cNvPr id="345" name="Google Shape;345;g32c08df7a2f_0_2901"/>
          <p:cNvGrpSpPr/>
          <p:nvPr/>
        </p:nvGrpSpPr>
        <p:grpSpPr>
          <a:xfrm>
            <a:off x="464444" y="936771"/>
            <a:ext cx="8007100" cy="841771"/>
            <a:chOff x="320488" y="674118"/>
            <a:chExt cx="8560081" cy="629927"/>
          </a:xfrm>
        </p:grpSpPr>
        <p:sp>
          <p:nvSpPr>
            <p:cNvPr id="346" name="Google Shape;346;g32c08df7a2f_0_2901"/>
            <p:cNvSpPr/>
            <p:nvPr/>
          </p:nvSpPr>
          <p:spPr>
            <a:xfrm>
              <a:off x="526864" y="711040"/>
              <a:ext cx="8147400" cy="564300"/>
            </a:xfrm>
            <a:prstGeom prst="rect">
              <a:avLst/>
            </a:prstGeom>
            <a:noFill/>
            <a:ln w="28575" cap="flat" cmpd="sng">
              <a:solidFill>
                <a:srgbClr val="E7F1FF"/>
              </a:solidFill>
              <a:prstDash val="solid"/>
              <a:miter lim="800000"/>
              <a:headEnd type="none" w="sm" len="sm"/>
              <a:tailEnd type="none" w="sm" len="sm"/>
            </a:ln>
          </p:spPr>
          <p:txBody>
            <a:bodyPr spcFirstLastPara="1" wrap="square" lIns="81000" tIns="54000" rIns="81000" bIns="54000" anchor="ctr" anchorCtr="0">
              <a:noAutofit/>
            </a:bodyPr>
            <a:lstStyle/>
            <a:p>
              <a:pPr marL="0" marR="0" lvl="0" indent="0" algn="l" rtl="0">
                <a:lnSpc>
                  <a:spcPct val="125000"/>
                </a:lnSpc>
                <a:spcBef>
                  <a:spcPts val="0"/>
                </a:spcBef>
                <a:spcAft>
                  <a:spcPts val="0"/>
                </a:spcAft>
                <a:buClr>
                  <a:srgbClr val="000000"/>
                </a:buClr>
                <a:buSzPts val="1000"/>
                <a:buFont typeface="Arial"/>
                <a:buNone/>
              </a:pPr>
              <a:r>
                <a:rPr lang="en" sz="1150" b="1" i="0" u="none" strike="noStrike" cap="none">
                  <a:solidFill>
                    <a:srgbClr val="020A51"/>
                  </a:solidFill>
                  <a:latin typeface="Ubuntu"/>
                  <a:ea typeface="Ubuntu"/>
                  <a:cs typeface="Ubuntu"/>
                  <a:sym typeface="Ubuntu"/>
                </a:rPr>
                <a:t>BUSINESS GOAL: </a:t>
              </a:r>
              <a:r>
                <a:rPr lang="en" sz="1150" i="0" u="none" strike="noStrike" cap="none">
                  <a:solidFill>
                    <a:schemeClr val="accent3"/>
                  </a:solidFill>
                  <a:latin typeface="Ubuntu"/>
                  <a:ea typeface="Ubuntu"/>
                  <a:cs typeface="Ubuntu"/>
                  <a:sym typeface="Ubuntu"/>
                </a:rPr>
                <a:t>Achieve </a:t>
              </a:r>
              <a:r>
                <a:rPr lang="en" sz="1150">
                  <a:solidFill>
                    <a:schemeClr val="accent3"/>
                  </a:solidFill>
                  <a:latin typeface="Ubuntu"/>
                  <a:ea typeface="Ubuntu"/>
                  <a:cs typeface="Ubuntu"/>
                  <a:sym typeface="Ubuntu"/>
                </a:rPr>
                <a:t>efficiencies and cost benefits by transitioning from multiple disparate technologies used in the R2R and O2C business processes to a unified Hyperautomation solution built on Appian. </a:t>
              </a:r>
              <a:endParaRPr sz="1150" i="0" u="none" strike="noStrike" cap="none">
                <a:solidFill>
                  <a:schemeClr val="accent3"/>
                </a:solidFill>
                <a:latin typeface="Ubuntu"/>
                <a:ea typeface="Ubuntu"/>
                <a:cs typeface="Ubuntu"/>
                <a:sym typeface="Ubuntu"/>
              </a:endParaRPr>
            </a:p>
          </p:txBody>
        </p:sp>
        <p:pic>
          <p:nvPicPr>
            <p:cNvPr id="347" name="Google Shape;347;g32c08df7a2f_0_2901"/>
            <p:cNvPicPr preferRelativeResize="0"/>
            <p:nvPr/>
          </p:nvPicPr>
          <p:blipFill rotWithShape="1">
            <a:blip r:embed="rId4">
              <a:alphaModFix/>
            </a:blip>
            <a:srcRect/>
            <a:stretch/>
          </p:blipFill>
          <p:spPr>
            <a:xfrm>
              <a:off x="320488" y="674118"/>
              <a:ext cx="206375" cy="457200"/>
            </a:xfrm>
            <a:prstGeom prst="rect">
              <a:avLst/>
            </a:prstGeom>
            <a:noFill/>
            <a:ln>
              <a:noFill/>
            </a:ln>
          </p:spPr>
        </p:pic>
        <p:pic>
          <p:nvPicPr>
            <p:cNvPr id="348" name="Google Shape;348;g32c08df7a2f_0_2901"/>
            <p:cNvPicPr preferRelativeResize="0"/>
            <p:nvPr/>
          </p:nvPicPr>
          <p:blipFill rotWithShape="1">
            <a:blip r:embed="rId5">
              <a:alphaModFix/>
            </a:blip>
            <a:srcRect/>
            <a:stretch/>
          </p:blipFill>
          <p:spPr>
            <a:xfrm>
              <a:off x="8674169" y="846845"/>
              <a:ext cx="206400" cy="457200"/>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3">
          <a:extLst>
            <a:ext uri="{FF2B5EF4-FFF2-40B4-BE49-F238E27FC236}">
              <a16:creationId xmlns:a16="http://schemas.microsoft.com/office/drawing/2014/main" id="{8F81A1CD-18D7-B132-119A-78A3A605F784}"/>
            </a:ext>
          </a:extLst>
        </p:cNvPr>
        <p:cNvGrpSpPr/>
        <p:nvPr/>
      </p:nvGrpSpPr>
      <p:grpSpPr>
        <a:xfrm>
          <a:off x="0" y="0"/>
          <a:ext cx="0" cy="0"/>
          <a:chOff x="0" y="0"/>
          <a:chExt cx="0" cy="0"/>
        </a:xfrm>
      </p:grpSpPr>
      <p:sp>
        <p:nvSpPr>
          <p:cNvPr id="354" name="Google Shape;354;p2">
            <a:extLst>
              <a:ext uri="{FF2B5EF4-FFF2-40B4-BE49-F238E27FC236}">
                <a16:creationId xmlns:a16="http://schemas.microsoft.com/office/drawing/2014/main" id="{EDB31EA4-9473-6D85-CC45-1E5BA794B41F}"/>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50</a:t>
            </a:fld>
            <a:endParaRPr/>
          </a:p>
        </p:txBody>
      </p:sp>
      <p:graphicFrame>
        <p:nvGraphicFramePr>
          <p:cNvPr id="355" name="Google Shape;355;p2">
            <a:extLst>
              <a:ext uri="{FF2B5EF4-FFF2-40B4-BE49-F238E27FC236}">
                <a16:creationId xmlns:a16="http://schemas.microsoft.com/office/drawing/2014/main" id="{1D3A74E6-6C05-3883-54D6-3CEAEDA1D7BE}"/>
              </a:ext>
            </a:extLst>
          </p:cNvPr>
          <p:cNvGraphicFramePr/>
          <p:nvPr/>
        </p:nvGraphicFramePr>
        <p:xfrm>
          <a:off x="429700" y="925088"/>
          <a:ext cx="3000000" cy="3000000"/>
        </p:xfrm>
        <a:graphic>
          <a:graphicData uri="http://schemas.openxmlformats.org/drawingml/2006/table">
            <a:tbl>
              <a:tblPr bandRow="1">
                <a:noFill/>
                <a:tableStyleId>{5342E76C-094B-419B-B42E-AED802BB35B9}</a:tableStyleId>
              </a:tblPr>
              <a:tblGrid>
                <a:gridCol w="3588875">
                  <a:extLst>
                    <a:ext uri="{9D8B030D-6E8A-4147-A177-3AD203B41FA5}">
                      <a16:colId xmlns:a16="http://schemas.microsoft.com/office/drawing/2014/main" val="20000"/>
                    </a:ext>
                  </a:extLst>
                </a:gridCol>
                <a:gridCol w="4696825">
                  <a:extLst>
                    <a:ext uri="{9D8B030D-6E8A-4147-A177-3AD203B41FA5}">
                      <a16:colId xmlns:a16="http://schemas.microsoft.com/office/drawing/2014/main" val="20001"/>
                    </a:ext>
                  </a:extLst>
                </a:gridCol>
              </a:tblGrid>
              <a:tr h="302200">
                <a:tc gridSpan="2">
                  <a:txBody>
                    <a:bodyPr/>
                    <a:lstStyle/>
                    <a:p>
                      <a:pPr marL="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Goal</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hMerge="1">
                  <a:txBody>
                    <a:bodyPr/>
                    <a:lstStyle/>
                    <a:p>
                      <a:endParaRPr lang="en-US"/>
                    </a:p>
                  </a:txBody>
                  <a:tcPr/>
                </a:tc>
                <a:extLst>
                  <a:ext uri="{0D108BD9-81ED-4DB2-BD59-A6C34878D82A}">
                    <a16:rowId xmlns:a16="http://schemas.microsoft.com/office/drawing/2014/main" val="10000"/>
                  </a:ext>
                </a:extLst>
              </a:tr>
              <a:tr h="315950">
                <a:tc gridSpan="2">
                  <a:txBody>
                    <a:bodyPr/>
                    <a:lstStyle/>
                    <a:p>
                      <a:pPr marL="0" marR="0" lvl="0" indent="0" algn="ctr" rtl="0">
                        <a:lnSpc>
                          <a:spcPct val="115000"/>
                        </a:lnSpc>
                        <a:spcBef>
                          <a:spcPts val="0"/>
                        </a:spcBef>
                        <a:spcAft>
                          <a:spcPts val="0"/>
                        </a:spcAft>
                        <a:buNone/>
                      </a:pPr>
                      <a:r>
                        <a:rPr lang="en" sz="1200">
                          <a:solidFill>
                            <a:schemeClr val="dk1"/>
                          </a:solidFill>
                          <a:latin typeface="Ubuntu"/>
                          <a:ea typeface="Ubuntu"/>
                          <a:cs typeface="Ubuntu"/>
                          <a:sym typeface="Ubuntu"/>
                        </a:rPr>
                        <a:t>Improve Application and Platform Performance</a:t>
                      </a:r>
                      <a:endParaRPr sz="1200" u="none" strike="noStrike" cap="none">
                        <a:solidFill>
                          <a:schemeClr val="dk1"/>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1"/>
                  </a:ext>
                </a:extLst>
              </a:tr>
              <a:tr h="288525">
                <a:tc>
                  <a:txBody>
                    <a:bodyPr/>
                    <a:lstStyle/>
                    <a:p>
                      <a:pPr marL="0" marR="0" lvl="0" indent="0" algn="l"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Activities</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Outcome</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2"/>
                  </a:ext>
                </a:extLst>
              </a:tr>
              <a:tr h="437375">
                <a:tc>
                  <a:txBody>
                    <a:bodyPr/>
                    <a:lstStyle/>
                    <a:p>
                      <a:pPr marL="0" lvl="0" indent="0" algn="l" rtl="0">
                        <a:lnSpc>
                          <a:spcPct val="115000"/>
                        </a:lnSpc>
                        <a:spcBef>
                          <a:spcPts val="1200"/>
                        </a:spcBef>
                        <a:spcAft>
                          <a:spcPts val="1200"/>
                        </a:spcAft>
                        <a:buNone/>
                      </a:pPr>
                      <a:r>
                        <a:rPr lang="en" sz="1000">
                          <a:latin typeface="Ubuntu"/>
                          <a:ea typeface="Ubuntu"/>
                          <a:cs typeface="Ubuntu"/>
                          <a:sym typeface="Ubuntu"/>
                        </a:rPr>
                        <a:t>Enabled the Health Check Run in the Production Environment, analyzed the results, and shared observations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500"/>
                        </a:spcBef>
                        <a:spcAft>
                          <a:spcPts val="500"/>
                        </a:spcAft>
                        <a:buNone/>
                      </a:pPr>
                      <a:r>
                        <a:rPr lang="en" sz="1000">
                          <a:latin typeface="Ubuntu"/>
                          <a:ea typeface="Ubuntu"/>
                          <a:cs typeface="Ubuntu"/>
                          <a:sym typeface="Ubuntu"/>
                        </a:rPr>
                        <a:t>Accenture has prioritized addressing the observations from the health check review</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1026625">
                <a:tc>
                  <a:txBody>
                    <a:bodyPr/>
                    <a:lstStyle/>
                    <a:p>
                      <a:pPr marL="0" lvl="0" indent="0" algn="l" rtl="0">
                        <a:lnSpc>
                          <a:spcPct val="115000"/>
                        </a:lnSpc>
                        <a:spcBef>
                          <a:spcPts val="500"/>
                        </a:spcBef>
                        <a:spcAft>
                          <a:spcPts val="500"/>
                        </a:spcAft>
                        <a:buNone/>
                      </a:pPr>
                      <a:r>
                        <a:rPr lang="en" sz="1000">
                          <a:latin typeface="Ubuntu"/>
                          <a:ea typeface="Ubuntu"/>
                          <a:cs typeface="Ubuntu"/>
                          <a:sym typeface="Ubuntu"/>
                        </a:rPr>
                        <a:t>Assisted in Troubleshooting High Memory Utilization in the Production Environment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Ubuntu"/>
                          <a:ea typeface="Ubuntu"/>
                          <a:cs typeface="Ubuntu"/>
                          <a:sym typeface="Ubuntu"/>
                        </a:rPr>
                        <a:t>As part of the memory analysis and health check report review, a detailed analysis of the memory utilization was provided. </a:t>
                      </a:r>
                      <a:endParaRPr sz="1000">
                        <a:latin typeface="Ubuntu"/>
                        <a:ea typeface="Ubuntu"/>
                        <a:cs typeface="Ubuntu"/>
                        <a:sym typeface="Ubuntu"/>
                      </a:endParaRPr>
                    </a:p>
                    <a:p>
                      <a:pPr marL="0" lvl="0" indent="0" algn="l" rtl="0">
                        <a:lnSpc>
                          <a:spcPct val="115000"/>
                        </a:lnSpc>
                        <a:spcBef>
                          <a:spcPts val="500"/>
                        </a:spcBef>
                        <a:spcAft>
                          <a:spcPts val="500"/>
                        </a:spcAft>
                        <a:buNone/>
                      </a:pPr>
                      <a:r>
                        <a:rPr lang="en" sz="1000">
                          <a:latin typeface="Ubuntu"/>
                          <a:ea typeface="Ubuntu"/>
                          <a:cs typeface="Ubuntu"/>
                          <a:sym typeface="Ubuntu"/>
                        </a:rPr>
                        <a:t>It was also identified that a server sizing exercise had not been previously conducted for this environment. A recommendation has been made to perform this exercise to ensure optimal server configuration.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78525">
                <a:tc>
                  <a:txBody>
                    <a:bodyPr/>
                    <a:lstStyle/>
                    <a:p>
                      <a:pPr marL="0" lvl="0" indent="0" algn="l" rtl="0">
                        <a:lnSpc>
                          <a:spcPct val="115000"/>
                        </a:lnSpc>
                        <a:spcBef>
                          <a:spcPts val="500"/>
                        </a:spcBef>
                        <a:spcAft>
                          <a:spcPts val="500"/>
                        </a:spcAft>
                        <a:buNone/>
                      </a:pPr>
                      <a:r>
                        <a:rPr lang="en" sz="1000">
                          <a:latin typeface="Ubuntu"/>
                          <a:ea typeface="Ubuntu"/>
                          <a:cs typeface="Ubuntu"/>
                          <a:sym typeface="Ubuntu"/>
                        </a:rPr>
                        <a:t>Validated the Design Review of the Previous Accelerate engagement </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000">
                          <a:latin typeface="Ubuntu"/>
                          <a:ea typeface="Ubuntu"/>
                          <a:cs typeface="Ubuntu"/>
                          <a:sym typeface="Ubuntu"/>
                        </a:rPr>
                        <a:t>Most of the observations have not been fixed. Addressing this has been prioritized by Accenture.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72100">
                <a:tc gridSpan="2">
                  <a:txBody>
                    <a:bodyPr/>
                    <a:lstStyle/>
                    <a:p>
                      <a:pPr marL="0" lvl="0" indent="0" algn="ctr" rtl="0">
                        <a:lnSpc>
                          <a:spcPct val="115000"/>
                        </a:lnSpc>
                        <a:spcBef>
                          <a:spcPts val="0"/>
                        </a:spcBef>
                        <a:spcAft>
                          <a:spcPts val="0"/>
                        </a:spcAft>
                        <a:buNone/>
                      </a:pPr>
                      <a:r>
                        <a:rPr lang="en" sz="1200" b="1">
                          <a:solidFill>
                            <a:schemeClr val="dk2"/>
                          </a:solidFill>
                          <a:latin typeface="Ubuntu"/>
                          <a:ea typeface="Ubuntu"/>
                          <a:cs typeface="Ubuntu"/>
                          <a:sym typeface="Ubuntu"/>
                        </a:rPr>
                        <a:t>Impact</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6"/>
                  </a:ext>
                </a:extLst>
              </a:tr>
              <a:tr h="644150">
                <a:tc gridSpan="2">
                  <a:txBody>
                    <a:bodyPr/>
                    <a:lstStyle/>
                    <a:p>
                      <a:pPr marL="0" lvl="0" indent="0" algn="l" rtl="0">
                        <a:spcBef>
                          <a:spcPts val="0"/>
                        </a:spcBef>
                        <a:spcAft>
                          <a:spcPts val="0"/>
                        </a:spcAft>
                        <a:buNone/>
                      </a:pPr>
                      <a:r>
                        <a:rPr lang="en" sz="1000">
                          <a:latin typeface="Ubuntu"/>
                          <a:ea typeface="Ubuntu"/>
                          <a:cs typeface="Ubuntu"/>
                          <a:sym typeface="Ubuntu"/>
                        </a:rPr>
                        <a:t>Provides clear view of system health, identifies areas for improvement, and helps resolve issues proactively, ensuring a stable and reliable system.</a:t>
                      </a:r>
                      <a:endParaRPr sz="1000">
                        <a:latin typeface="Ubuntu"/>
                        <a:ea typeface="Ubuntu"/>
                        <a:cs typeface="Ubuntu"/>
                        <a:sym typeface="Ubuntu"/>
                      </a:endParaRPr>
                    </a:p>
                    <a:p>
                      <a:pPr marL="0" lvl="0" indent="0" algn="l" rtl="0">
                        <a:spcBef>
                          <a:spcPts val="500"/>
                        </a:spcBef>
                        <a:spcAft>
                          <a:spcPts val="500"/>
                        </a:spcAft>
                        <a:buNone/>
                      </a:pPr>
                      <a:r>
                        <a:rPr lang="en" sz="1000">
                          <a:latin typeface="Ubuntu"/>
                          <a:ea typeface="Ubuntu"/>
                          <a:cs typeface="Ubuntu"/>
                          <a:sym typeface="Ubuntu"/>
                        </a:rPr>
                        <a:t>Ensures adherence to best practices, highlights gaps, and strengthens the system's architecture for scalability and efficiency.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356" name="Google Shape;356;p2">
            <a:extLst>
              <a:ext uri="{FF2B5EF4-FFF2-40B4-BE49-F238E27FC236}">
                <a16:creationId xmlns:a16="http://schemas.microsoft.com/office/drawing/2014/main" id="{C4B3C1A7-FC0B-6B31-55B1-4A9B13DAD6E7}"/>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357" name="Google Shape;357;p2">
            <a:extLst>
              <a:ext uri="{FF2B5EF4-FFF2-40B4-BE49-F238E27FC236}">
                <a16:creationId xmlns:a16="http://schemas.microsoft.com/office/drawing/2014/main" id="{5BDC7973-3739-7639-CC1D-12634A5A24BE}"/>
              </a:ext>
            </a:extLst>
          </p:cNvPr>
          <p:cNvSpPr txBox="1"/>
          <p:nvPr/>
        </p:nvSpPr>
        <p:spPr>
          <a:xfrm>
            <a:off x="429700" y="371475"/>
            <a:ext cx="8285700" cy="42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Progress and Impact</a:t>
            </a:r>
            <a:endParaRPr sz="2600" b="1">
              <a:solidFill>
                <a:srgbClr val="020A51"/>
              </a:solidFill>
              <a:latin typeface="Ubuntu"/>
              <a:ea typeface="Ubuntu"/>
              <a:cs typeface="Ubuntu"/>
              <a:sym typeface="Ubuntu"/>
            </a:endParaRPr>
          </a:p>
        </p:txBody>
      </p:sp>
    </p:spTree>
    <p:extLst>
      <p:ext uri="{BB962C8B-B14F-4D97-AF65-F5344CB8AC3E}">
        <p14:creationId xmlns:p14="http://schemas.microsoft.com/office/powerpoint/2010/main" val="6285196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0F69CF40-D2E6-13D9-44F6-EA7DDB252B04}"/>
            </a:ext>
          </a:extLst>
        </p:cNvPr>
        <p:cNvGrpSpPr/>
        <p:nvPr/>
      </p:nvGrpSpPr>
      <p:grpSpPr>
        <a:xfrm>
          <a:off x="0" y="0"/>
          <a:ext cx="0" cy="0"/>
          <a:chOff x="0" y="0"/>
          <a:chExt cx="0" cy="0"/>
        </a:xfrm>
      </p:grpSpPr>
      <p:sp>
        <p:nvSpPr>
          <p:cNvPr id="363" name="Google Shape;363;g325ae4aafdc_0_12">
            <a:extLst>
              <a:ext uri="{FF2B5EF4-FFF2-40B4-BE49-F238E27FC236}">
                <a16:creationId xmlns:a16="http://schemas.microsoft.com/office/drawing/2014/main" id="{4032E60D-3D92-86EC-E47C-68D35C44FDD8}"/>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51</a:t>
            </a:fld>
            <a:endParaRPr/>
          </a:p>
        </p:txBody>
      </p:sp>
      <p:graphicFrame>
        <p:nvGraphicFramePr>
          <p:cNvPr id="364" name="Google Shape;364;g325ae4aafdc_0_12">
            <a:extLst>
              <a:ext uri="{FF2B5EF4-FFF2-40B4-BE49-F238E27FC236}">
                <a16:creationId xmlns:a16="http://schemas.microsoft.com/office/drawing/2014/main" id="{497BA0D9-8D18-9EDD-CCC4-D49347F3716B}"/>
              </a:ext>
            </a:extLst>
          </p:cNvPr>
          <p:cNvGraphicFramePr/>
          <p:nvPr/>
        </p:nvGraphicFramePr>
        <p:xfrm>
          <a:off x="429700" y="925088"/>
          <a:ext cx="3000000" cy="3000000"/>
        </p:xfrm>
        <a:graphic>
          <a:graphicData uri="http://schemas.openxmlformats.org/drawingml/2006/table">
            <a:tbl>
              <a:tblPr bandRow="1">
                <a:noFill/>
                <a:tableStyleId>{5342E76C-094B-419B-B42E-AED802BB35B9}</a:tableStyleId>
              </a:tblPr>
              <a:tblGrid>
                <a:gridCol w="3074125">
                  <a:extLst>
                    <a:ext uri="{9D8B030D-6E8A-4147-A177-3AD203B41FA5}">
                      <a16:colId xmlns:a16="http://schemas.microsoft.com/office/drawing/2014/main" val="20000"/>
                    </a:ext>
                  </a:extLst>
                </a:gridCol>
                <a:gridCol w="5211575">
                  <a:extLst>
                    <a:ext uri="{9D8B030D-6E8A-4147-A177-3AD203B41FA5}">
                      <a16:colId xmlns:a16="http://schemas.microsoft.com/office/drawing/2014/main" val="20001"/>
                    </a:ext>
                  </a:extLst>
                </a:gridCol>
              </a:tblGrid>
              <a:tr h="289275">
                <a:tc gridSpan="2">
                  <a:txBody>
                    <a:bodyPr/>
                    <a:lstStyle/>
                    <a:p>
                      <a:pPr marL="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Goal</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hMerge="1">
                  <a:txBody>
                    <a:bodyPr/>
                    <a:lstStyle/>
                    <a:p>
                      <a:endParaRPr lang="en-US"/>
                    </a:p>
                  </a:txBody>
                  <a:tcPr/>
                </a:tc>
                <a:extLst>
                  <a:ext uri="{0D108BD9-81ED-4DB2-BD59-A6C34878D82A}">
                    <a16:rowId xmlns:a16="http://schemas.microsoft.com/office/drawing/2014/main" val="10000"/>
                  </a:ext>
                </a:extLst>
              </a:tr>
              <a:tr h="339800">
                <a:tc gridSpan="2">
                  <a:txBody>
                    <a:bodyPr/>
                    <a:lstStyle/>
                    <a:p>
                      <a:pPr marL="0" marR="0" lvl="0" indent="0" algn="ctr" rtl="0">
                        <a:lnSpc>
                          <a:spcPct val="115000"/>
                        </a:lnSpc>
                        <a:spcBef>
                          <a:spcPts val="0"/>
                        </a:spcBef>
                        <a:spcAft>
                          <a:spcPts val="0"/>
                        </a:spcAft>
                        <a:buNone/>
                      </a:pPr>
                      <a:r>
                        <a:rPr lang="en" sz="1200">
                          <a:solidFill>
                            <a:schemeClr val="dk1"/>
                          </a:solidFill>
                          <a:latin typeface="Ubuntu"/>
                          <a:ea typeface="Ubuntu"/>
                          <a:cs typeface="Ubuntu"/>
                          <a:sym typeface="Ubuntu"/>
                        </a:rPr>
                        <a:t>Improve Application and Platform Performance</a:t>
                      </a:r>
                      <a:endParaRPr sz="1200" u="none" strike="noStrike" cap="none">
                        <a:solidFill>
                          <a:schemeClr val="dk1"/>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1"/>
                  </a:ext>
                </a:extLst>
              </a:tr>
              <a:tr h="271250">
                <a:tc>
                  <a:txBody>
                    <a:bodyPr/>
                    <a:lstStyle/>
                    <a:p>
                      <a:pPr marL="0" marR="0" lvl="0" indent="0" algn="l"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Activities</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Outcome</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2"/>
                  </a:ext>
                </a:extLst>
              </a:tr>
              <a:tr h="1059700">
                <a:tc>
                  <a:txBody>
                    <a:bodyPr/>
                    <a:lstStyle/>
                    <a:p>
                      <a:pPr marL="57150" lvl="0" indent="0" algn="l" rtl="0">
                        <a:lnSpc>
                          <a:spcPct val="115000"/>
                        </a:lnSpc>
                        <a:spcBef>
                          <a:spcPts val="500"/>
                        </a:spcBef>
                        <a:spcAft>
                          <a:spcPts val="500"/>
                        </a:spcAft>
                        <a:buNone/>
                      </a:pPr>
                      <a:r>
                        <a:rPr lang="en" sz="1000">
                          <a:latin typeface="Ubuntu"/>
                          <a:ea typeface="Ubuntu"/>
                          <a:cs typeface="Ubuntu"/>
                          <a:sym typeface="Ubuntu"/>
                        </a:rPr>
                        <a:t>Provided Guidance on On-Premise Database Hosting Options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500"/>
                        </a:spcBef>
                        <a:spcAft>
                          <a:spcPts val="0"/>
                        </a:spcAft>
                        <a:buNone/>
                      </a:pPr>
                      <a:r>
                        <a:rPr lang="en" sz="1000">
                          <a:latin typeface="Ubuntu"/>
                          <a:ea typeface="Ubuntu"/>
                          <a:cs typeface="Ubuntu"/>
                          <a:sym typeface="Ubuntu"/>
                        </a:rPr>
                        <a:t>Clarified that the application can be hosted on an on-premise environment as required.</a:t>
                      </a:r>
                      <a:endParaRPr sz="1000">
                        <a:latin typeface="Ubuntu"/>
                        <a:ea typeface="Ubuntu"/>
                        <a:cs typeface="Ubuntu"/>
                        <a:sym typeface="Ubuntu"/>
                      </a:endParaRPr>
                    </a:p>
                    <a:p>
                      <a:pPr marL="0" lvl="0" indent="0" algn="l" rtl="0">
                        <a:lnSpc>
                          <a:spcPct val="115000"/>
                        </a:lnSpc>
                        <a:spcBef>
                          <a:spcPts val="500"/>
                        </a:spcBef>
                        <a:spcAft>
                          <a:spcPts val="0"/>
                        </a:spcAft>
                        <a:buNone/>
                      </a:pPr>
                      <a:r>
                        <a:rPr lang="en" sz="1000">
                          <a:latin typeface="Ubuntu"/>
                          <a:ea typeface="Ubuntu"/>
                          <a:cs typeface="Ubuntu"/>
                          <a:sym typeface="Ubuntu"/>
                        </a:rPr>
                        <a:t>Shared different approaches and pros and cons of each options for the On premise database hosting options.</a:t>
                      </a:r>
                      <a:endParaRPr sz="1000">
                        <a:latin typeface="Ubuntu"/>
                        <a:ea typeface="Ubuntu"/>
                        <a:cs typeface="Ubuntu"/>
                        <a:sym typeface="Ubuntu"/>
                      </a:endParaRPr>
                    </a:p>
                    <a:p>
                      <a:pPr marL="0" lvl="0" indent="0" algn="l" rtl="0">
                        <a:lnSpc>
                          <a:spcPct val="115000"/>
                        </a:lnSpc>
                        <a:spcBef>
                          <a:spcPts val="500"/>
                        </a:spcBef>
                        <a:spcAft>
                          <a:spcPts val="500"/>
                        </a:spcAft>
                        <a:buNone/>
                      </a:pPr>
                      <a:r>
                        <a:rPr lang="en" sz="1000">
                          <a:latin typeface="Ubuntu"/>
                          <a:ea typeface="Ubuntu"/>
                          <a:cs typeface="Ubuntu"/>
                          <a:sym typeface="Ubuntu"/>
                        </a:rPr>
                        <a:t>Additionally shared the procedure to change the database from MariaDB to MySQL for the already implemented applications.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714250">
                <a:tc>
                  <a:txBody>
                    <a:bodyPr/>
                    <a:lstStyle/>
                    <a:p>
                      <a:pPr marL="57150" lvl="0" indent="0" algn="l" rtl="0">
                        <a:lnSpc>
                          <a:spcPct val="115000"/>
                        </a:lnSpc>
                        <a:spcBef>
                          <a:spcPts val="500"/>
                        </a:spcBef>
                        <a:spcAft>
                          <a:spcPts val="500"/>
                        </a:spcAft>
                        <a:buNone/>
                      </a:pPr>
                      <a:r>
                        <a:rPr lang="en" sz="1000">
                          <a:latin typeface="Ubuntu"/>
                          <a:ea typeface="Ubuntu"/>
                          <a:cs typeface="Ubuntu"/>
                          <a:sym typeface="Ubuntu"/>
                        </a:rPr>
                        <a:t>Solution Guidance for the Intercompany Module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Provided the APN Tool built by Appian for Application Cloning and demonstrated this using sample applications. Accenture has successfully cloned the Deduction Application using this tool. Also assisted Accenture in resolving manual cloning issues.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69375">
                <a:tc gridSpan="2">
                  <a:txBody>
                    <a:bodyPr/>
                    <a:lstStyle/>
                    <a:p>
                      <a:pPr marL="0" lvl="0" indent="0" algn="ctr" rtl="0">
                        <a:lnSpc>
                          <a:spcPct val="115000"/>
                        </a:lnSpc>
                        <a:spcBef>
                          <a:spcPts val="0"/>
                        </a:spcBef>
                        <a:spcAft>
                          <a:spcPts val="0"/>
                        </a:spcAft>
                        <a:buNone/>
                      </a:pPr>
                      <a:r>
                        <a:rPr lang="en" sz="1200" b="1">
                          <a:solidFill>
                            <a:schemeClr val="dk2"/>
                          </a:solidFill>
                          <a:latin typeface="Ubuntu"/>
                          <a:ea typeface="Ubuntu"/>
                          <a:cs typeface="Ubuntu"/>
                          <a:sym typeface="Ubuntu"/>
                        </a:rPr>
                        <a:t>Impact</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5"/>
                  </a:ext>
                </a:extLst>
              </a:tr>
              <a:tr h="864025">
                <a:tc gridSpan="2">
                  <a:txBody>
                    <a:bodyPr/>
                    <a:lstStyle/>
                    <a:p>
                      <a:pPr marL="0" lvl="0" indent="0" algn="l" rtl="0">
                        <a:lnSpc>
                          <a:spcPct val="115000"/>
                        </a:lnSpc>
                        <a:spcBef>
                          <a:spcPts val="0"/>
                        </a:spcBef>
                        <a:spcAft>
                          <a:spcPts val="0"/>
                        </a:spcAft>
                        <a:buNone/>
                      </a:pPr>
                      <a:r>
                        <a:rPr lang="en" sz="1000">
                          <a:latin typeface="Ubuntu"/>
                          <a:ea typeface="Ubuntu"/>
                          <a:cs typeface="Ubuntu"/>
                          <a:sym typeface="Ubuntu"/>
                        </a:rPr>
                        <a:t>Assisted Accenture in understanding their hosting options and making informed decisions, ensuring the solution aligns with client data sensitivity requirements.</a:t>
                      </a:r>
                      <a:endParaRPr sz="1000">
                        <a:latin typeface="Ubuntu"/>
                        <a:ea typeface="Ubuntu"/>
                        <a:cs typeface="Ubuntu"/>
                        <a:sym typeface="Ubuntu"/>
                      </a:endParaRPr>
                    </a:p>
                    <a:p>
                      <a:pPr marL="0" lvl="0" indent="0" algn="l" rtl="0">
                        <a:lnSpc>
                          <a:spcPct val="115000"/>
                        </a:lnSpc>
                        <a:spcBef>
                          <a:spcPts val="500"/>
                        </a:spcBef>
                        <a:spcAft>
                          <a:spcPts val="500"/>
                        </a:spcAft>
                        <a:buNone/>
                      </a:pPr>
                      <a:r>
                        <a:rPr lang="en" sz="1000">
                          <a:latin typeface="Ubuntu"/>
                          <a:ea typeface="Ubuntu"/>
                          <a:cs typeface="Ubuntu"/>
                          <a:sym typeface="Ubuntu"/>
                        </a:rPr>
                        <a:t>Accenture can leverage the Appian Application Cloning tool  to deploy the application for multiple clients, providing an alternate approach for multi-tenancy.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pic>
        <p:nvPicPr>
          <p:cNvPr id="365" name="Google Shape;365;g325ae4aafdc_0_12">
            <a:extLst>
              <a:ext uri="{FF2B5EF4-FFF2-40B4-BE49-F238E27FC236}">
                <a16:creationId xmlns:a16="http://schemas.microsoft.com/office/drawing/2014/main" id="{FF3C8CFA-CE3D-E7CF-41BE-6F840FE4127D}"/>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366" name="Google Shape;366;g325ae4aafdc_0_12">
            <a:extLst>
              <a:ext uri="{FF2B5EF4-FFF2-40B4-BE49-F238E27FC236}">
                <a16:creationId xmlns:a16="http://schemas.microsoft.com/office/drawing/2014/main" id="{C1DDF700-7771-C4B2-C83E-3F0BF74ECCE4}"/>
              </a:ext>
            </a:extLst>
          </p:cNvPr>
          <p:cNvSpPr txBox="1"/>
          <p:nvPr/>
        </p:nvSpPr>
        <p:spPr>
          <a:xfrm>
            <a:off x="429700" y="371475"/>
            <a:ext cx="8285700" cy="42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Progress and Impact</a:t>
            </a:r>
            <a:endParaRPr sz="2600" b="1">
              <a:solidFill>
                <a:srgbClr val="020A51"/>
              </a:solidFill>
              <a:latin typeface="Ubuntu"/>
              <a:ea typeface="Ubuntu"/>
              <a:cs typeface="Ubuntu"/>
              <a:sym typeface="Ubuntu"/>
            </a:endParaRPr>
          </a:p>
        </p:txBody>
      </p:sp>
    </p:spTree>
    <p:extLst>
      <p:ext uri="{BB962C8B-B14F-4D97-AF65-F5344CB8AC3E}">
        <p14:creationId xmlns:p14="http://schemas.microsoft.com/office/powerpoint/2010/main" val="27826054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E4C8CE61-68E7-1E37-74E5-7EB8860765CC}"/>
            </a:ext>
          </a:extLst>
        </p:cNvPr>
        <p:cNvGrpSpPr/>
        <p:nvPr/>
      </p:nvGrpSpPr>
      <p:grpSpPr>
        <a:xfrm>
          <a:off x="0" y="0"/>
          <a:ext cx="0" cy="0"/>
          <a:chOff x="0" y="0"/>
          <a:chExt cx="0" cy="0"/>
        </a:xfrm>
      </p:grpSpPr>
      <p:graphicFrame>
        <p:nvGraphicFramePr>
          <p:cNvPr id="372" name="Google Shape;372;g325ae4aafdc_0_27">
            <a:extLst>
              <a:ext uri="{FF2B5EF4-FFF2-40B4-BE49-F238E27FC236}">
                <a16:creationId xmlns:a16="http://schemas.microsoft.com/office/drawing/2014/main" id="{A5B7CAF6-E76D-3C63-34C9-AAB53C8830B0}"/>
              </a:ext>
            </a:extLst>
          </p:cNvPr>
          <p:cNvGraphicFramePr/>
          <p:nvPr/>
        </p:nvGraphicFramePr>
        <p:xfrm>
          <a:off x="429150" y="945238"/>
          <a:ext cx="3000000" cy="3000000"/>
        </p:xfrm>
        <a:graphic>
          <a:graphicData uri="http://schemas.openxmlformats.org/drawingml/2006/table">
            <a:tbl>
              <a:tblPr bandRow="1">
                <a:noFill/>
                <a:tableStyleId>{5342E76C-094B-419B-B42E-AED802BB35B9}</a:tableStyleId>
              </a:tblPr>
              <a:tblGrid>
                <a:gridCol w="4121725">
                  <a:extLst>
                    <a:ext uri="{9D8B030D-6E8A-4147-A177-3AD203B41FA5}">
                      <a16:colId xmlns:a16="http://schemas.microsoft.com/office/drawing/2014/main" val="20000"/>
                    </a:ext>
                  </a:extLst>
                </a:gridCol>
                <a:gridCol w="4163975">
                  <a:extLst>
                    <a:ext uri="{9D8B030D-6E8A-4147-A177-3AD203B41FA5}">
                      <a16:colId xmlns:a16="http://schemas.microsoft.com/office/drawing/2014/main" val="20001"/>
                    </a:ext>
                  </a:extLst>
                </a:gridCol>
              </a:tblGrid>
              <a:tr h="306325">
                <a:tc gridSpan="2">
                  <a:txBody>
                    <a:bodyPr/>
                    <a:lstStyle/>
                    <a:p>
                      <a:pPr marL="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Goal</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hMerge="1">
                  <a:txBody>
                    <a:bodyPr/>
                    <a:lstStyle/>
                    <a:p>
                      <a:endParaRPr lang="en-US"/>
                    </a:p>
                  </a:txBody>
                  <a:tcPr/>
                </a:tc>
                <a:extLst>
                  <a:ext uri="{0D108BD9-81ED-4DB2-BD59-A6C34878D82A}">
                    <a16:rowId xmlns:a16="http://schemas.microsoft.com/office/drawing/2014/main" val="10000"/>
                  </a:ext>
                </a:extLst>
              </a:tr>
              <a:tr h="333750">
                <a:tc gridSpan="2">
                  <a:txBody>
                    <a:bodyPr/>
                    <a:lstStyle/>
                    <a:p>
                      <a:pPr marL="0" marR="0" lvl="0" indent="0" algn="ctr" rtl="0">
                        <a:lnSpc>
                          <a:spcPct val="115000"/>
                        </a:lnSpc>
                        <a:spcBef>
                          <a:spcPts val="0"/>
                        </a:spcBef>
                        <a:spcAft>
                          <a:spcPts val="0"/>
                        </a:spcAft>
                        <a:buNone/>
                      </a:pPr>
                      <a:r>
                        <a:rPr lang="en" sz="1200">
                          <a:solidFill>
                            <a:schemeClr val="dk1"/>
                          </a:solidFill>
                          <a:latin typeface="Ubuntu"/>
                          <a:ea typeface="Ubuntu"/>
                          <a:cs typeface="Ubuntu"/>
                          <a:sym typeface="Ubuntu"/>
                        </a:rPr>
                        <a:t>Latest Features Adoption</a:t>
                      </a:r>
                      <a:endParaRPr sz="1200" u="none" strike="noStrike" cap="none">
                        <a:solidFill>
                          <a:schemeClr val="dk1"/>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1"/>
                  </a:ext>
                </a:extLst>
              </a:tr>
              <a:tr h="292600">
                <a:tc>
                  <a:txBody>
                    <a:bodyPr/>
                    <a:lstStyle/>
                    <a:p>
                      <a:pPr marL="0" marR="0" lvl="0" indent="0" algn="l"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Activities</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Outcome</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2"/>
                  </a:ext>
                </a:extLst>
              </a:tr>
              <a:tr h="1734400">
                <a:tc>
                  <a:txBody>
                    <a:bodyPr/>
                    <a:lstStyle/>
                    <a:p>
                      <a:pPr marL="0" lvl="0" indent="0" algn="l" rtl="0">
                        <a:lnSpc>
                          <a:spcPct val="115000"/>
                        </a:lnSpc>
                        <a:spcBef>
                          <a:spcPts val="0"/>
                        </a:spcBef>
                        <a:spcAft>
                          <a:spcPts val="0"/>
                        </a:spcAft>
                        <a:buNone/>
                      </a:pPr>
                      <a:r>
                        <a:rPr lang="en" sz="1000">
                          <a:latin typeface="Ubuntu"/>
                          <a:ea typeface="Ubuntu"/>
                          <a:cs typeface="Ubuntu"/>
                          <a:sym typeface="Ubuntu"/>
                        </a:rPr>
                        <a:t>Assisted Accenture in exploring Appian Gen AI features to replace the existing integration systems in the following areas:</a:t>
                      </a:r>
                      <a:endParaRPr sz="1000">
                        <a:latin typeface="Ubuntu"/>
                        <a:ea typeface="Ubuntu"/>
                        <a:cs typeface="Ubuntu"/>
                        <a:sym typeface="Ubuntu"/>
                      </a:endParaRPr>
                    </a:p>
                    <a:p>
                      <a:pPr marL="285750" lvl="0" indent="-215900" algn="l" rtl="0">
                        <a:lnSpc>
                          <a:spcPct val="115000"/>
                        </a:lnSpc>
                        <a:spcBef>
                          <a:spcPts val="500"/>
                        </a:spcBef>
                        <a:spcAft>
                          <a:spcPts val="0"/>
                        </a:spcAft>
                        <a:buSzPts val="700"/>
                        <a:buFont typeface="Tahoma"/>
                        <a:buChar char="●"/>
                      </a:pPr>
                      <a:r>
                        <a:rPr lang="en" sz="1000">
                          <a:latin typeface="Ubuntu"/>
                          <a:ea typeface="Ubuntu"/>
                          <a:cs typeface="Ubuntu"/>
                          <a:sym typeface="Ubuntu"/>
                        </a:rPr>
                        <a:t>Comparison of journal details with accounts payable</a:t>
                      </a:r>
                      <a:endParaRPr sz="1000">
                        <a:latin typeface="Ubuntu"/>
                        <a:ea typeface="Ubuntu"/>
                        <a:cs typeface="Ubuntu"/>
                        <a:sym typeface="Ubuntu"/>
                      </a:endParaRPr>
                    </a:p>
                    <a:p>
                      <a:pPr marL="285750" lvl="0" indent="-215900" algn="l" rtl="0">
                        <a:lnSpc>
                          <a:spcPct val="115000"/>
                        </a:lnSpc>
                        <a:spcBef>
                          <a:spcPts val="500"/>
                        </a:spcBef>
                        <a:spcAft>
                          <a:spcPts val="0"/>
                        </a:spcAft>
                        <a:buSzPts val="700"/>
                        <a:buFont typeface="Tahoma"/>
                        <a:buChar char="●"/>
                      </a:pPr>
                      <a:r>
                        <a:rPr lang="en" sz="1000">
                          <a:latin typeface="Ubuntu"/>
                          <a:ea typeface="Ubuntu"/>
                          <a:cs typeface="Ubuntu"/>
                          <a:sym typeface="Ubuntu"/>
                        </a:rPr>
                        <a:t>Extraction of bank statement details</a:t>
                      </a:r>
                      <a:endParaRPr sz="1000">
                        <a:latin typeface="Ubuntu"/>
                        <a:ea typeface="Ubuntu"/>
                        <a:cs typeface="Ubuntu"/>
                        <a:sym typeface="Ubuntu"/>
                      </a:endParaRPr>
                    </a:p>
                    <a:p>
                      <a:pPr marL="285750" lvl="0" indent="-215900" algn="l" rtl="0">
                        <a:lnSpc>
                          <a:spcPct val="115000"/>
                        </a:lnSpc>
                        <a:spcBef>
                          <a:spcPts val="500"/>
                        </a:spcBef>
                        <a:spcAft>
                          <a:spcPts val="0"/>
                        </a:spcAft>
                        <a:buSzPts val="700"/>
                        <a:buFont typeface="Tahoma"/>
                        <a:buChar char="●"/>
                      </a:pPr>
                      <a:r>
                        <a:rPr lang="en" sz="1000">
                          <a:latin typeface="Ubuntu"/>
                          <a:ea typeface="Ubuntu"/>
                          <a:cs typeface="Ubuntu"/>
                          <a:sym typeface="Ubuntu"/>
                        </a:rPr>
                        <a:t>Co-Pilot Assistant to guide business users through the next steps required to complete complex dynamic forms</a:t>
                      </a:r>
                      <a:endParaRPr sz="1000">
                        <a:latin typeface="Ubuntu"/>
                        <a:ea typeface="Ubuntu"/>
                        <a:cs typeface="Ubuntu"/>
                        <a:sym typeface="Ubuntu"/>
                      </a:endParaRPr>
                    </a:p>
                    <a:p>
                      <a:pPr marL="285750" lvl="0" indent="-215900" algn="l" rtl="0">
                        <a:lnSpc>
                          <a:spcPct val="115000"/>
                        </a:lnSpc>
                        <a:spcBef>
                          <a:spcPts val="500"/>
                        </a:spcBef>
                        <a:spcAft>
                          <a:spcPts val="500"/>
                        </a:spcAft>
                        <a:buSzPts val="700"/>
                        <a:buFont typeface="Tahoma"/>
                        <a:buChar char="●"/>
                      </a:pPr>
                      <a:r>
                        <a:rPr lang="en" sz="1000">
                          <a:latin typeface="Ubuntu"/>
                          <a:ea typeface="Ubuntu"/>
                          <a:cs typeface="Ubuntu"/>
                          <a:sym typeface="Ubuntu"/>
                        </a:rPr>
                        <a:t>Email ingestion and processing</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Ubuntu"/>
                          <a:ea typeface="Ubuntu"/>
                          <a:cs typeface="Ubuntu"/>
                          <a:sym typeface="Ubuntu"/>
                        </a:rPr>
                        <a:t>Set up of the AI Analytics (AIA) solution in the Accenture environment for building the Accenture required use cases.</a:t>
                      </a:r>
                      <a:endParaRPr sz="1000">
                        <a:latin typeface="Ubuntu"/>
                        <a:ea typeface="Ubuntu"/>
                        <a:cs typeface="Ubuntu"/>
                        <a:sym typeface="Ubuntu"/>
                      </a:endParaRPr>
                    </a:p>
                    <a:p>
                      <a:pPr marL="0" lvl="0" indent="0" algn="l" rtl="0">
                        <a:lnSpc>
                          <a:spcPct val="115000"/>
                        </a:lnSpc>
                        <a:spcBef>
                          <a:spcPts val="500"/>
                        </a:spcBef>
                        <a:spcAft>
                          <a:spcPts val="0"/>
                        </a:spcAft>
                        <a:buNone/>
                      </a:pPr>
                      <a:r>
                        <a:rPr lang="en" sz="1000">
                          <a:latin typeface="Ubuntu"/>
                          <a:ea typeface="Ubuntu"/>
                          <a:cs typeface="Ubuntu"/>
                          <a:sym typeface="Ubuntu"/>
                        </a:rPr>
                        <a:t>Implemented a proof of concept for each use case, demonstrated the solution to Accenture, and validation by Accenture is currently in progress.</a:t>
                      </a:r>
                      <a:endParaRPr sz="1000">
                        <a:latin typeface="Ubuntu"/>
                        <a:ea typeface="Ubuntu"/>
                        <a:cs typeface="Ubuntu"/>
                        <a:sym typeface="Ubuntu"/>
                      </a:endParaRPr>
                    </a:p>
                    <a:p>
                      <a:pPr marL="0" lvl="0" indent="0" algn="l" rtl="0">
                        <a:lnSpc>
                          <a:spcPct val="115000"/>
                        </a:lnSpc>
                        <a:spcBef>
                          <a:spcPts val="500"/>
                        </a:spcBef>
                        <a:spcAft>
                          <a:spcPts val="500"/>
                        </a:spcAft>
                        <a:buNone/>
                      </a:pPr>
                      <a:r>
                        <a:rPr lang="en" sz="1000">
                          <a:highlight>
                            <a:schemeClr val="lt1"/>
                          </a:highlight>
                          <a:latin typeface="Ubuntu"/>
                          <a:ea typeface="Ubuntu"/>
                          <a:cs typeface="Ubuntu"/>
                          <a:sym typeface="Ubuntu"/>
                        </a:rPr>
                        <a:t>This solution incorporates Appian components viz.  Prompt Builder AI Skill, Document classification, Document extraction, Advanced IDP Tools and MS Graph Email Poller plugin.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99900">
                <a:tc gridSpan="2">
                  <a:txBody>
                    <a:bodyPr/>
                    <a:lstStyle/>
                    <a:p>
                      <a:pPr marL="0" lvl="0" indent="0" algn="ctr" rtl="0">
                        <a:lnSpc>
                          <a:spcPct val="115000"/>
                        </a:lnSpc>
                        <a:spcBef>
                          <a:spcPts val="0"/>
                        </a:spcBef>
                        <a:spcAft>
                          <a:spcPts val="0"/>
                        </a:spcAft>
                        <a:buNone/>
                      </a:pPr>
                      <a:r>
                        <a:rPr lang="en" sz="1200" b="1">
                          <a:solidFill>
                            <a:schemeClr val="dk2"/>
                          </a:solidFill>
                          <a:latin typeface="Ubuntu"/>
                          <a:ea typeface="Ubuntu"/>
                          <a:cs typeface="Ubuntu"/>
                          <a:sym typeface="Ubuntu"/>
                        </a:rPr>
                        <a:t>Impact</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4"/>
                  </a:ext>
                </a:extLst>
              </a:tr>
              <a:tr h="715750">
                <a:tc gridSpan="2">
                  <a:txBody>
                    <a:bodyPr/>
                    <a:lstStyle/>
                    <a:p>
                      <a:pPr marL="0" lvl="0" indent="0" algn="l" rtl="0">
                        <a:lnSpc>
                          <a:spcPct val="115000"/>
                        </a:lnSpc>
                        <a:spcBef>
                          <a:spcPts val="0"/>
                        </a:spcBef>
                        <a:spcAft>
                          <a:spcPts val="0"/>
                        </a:spcAft>
                        <a:buNone/>
                      </a:pPr>
                      <a:r>
                        <a:rPr lang="en" sz="1000">
                          <a:latin typeface="Ubuntu"/>
                          <a:ea typeface="Ubuntu"/>
                          <a:cs typeface="Ubuntu"/>
                          <a:sym typeface="Ubuntu"/>
                        </a:rPr>
                        <a:t>AI Analytics (AIA) solution developed by Appian enables easy prototyping of AI models, significantly reducing development effort, addressing token character limitation issues and monitoring within the solution.</a:t>
                      </a:r>
                      <a:endParaRPr sz="1000">
                        <a:latin typeface="Ubuntu"/>
                        <a:ea typeface="Ubuntu"/>
                        <a:cs typeface="Ubuntu"/>
                        <a:sym typeface="Ubuntu"/>
                      </a:endParaRPr>
                    </a:p>
                    <a:p>
                      <a:pPr marL="0" lvl="0" indent="0" algn="l" rtl="0">
                        <a:lnSpc>
                          <a:spcPct val="115000"/>
                        </a:lnSpc>
                        <a:spcBef>
                          <a:spcPts val="500"/>
                        </a:spcBef>
                        <a:spcAft>
                          <a:spcPts val="500"/>
                        </a:spcAft>
                        <a:buNone/>
                      </a:pPr>
                      <a:r>
                        <a:rPr lang="en" sz="1000">
                          <a:latin typeface="Ubuntu"/>
                          <a:ea typeface="Ubuntu"/>
                          <a:cs typeface="Ubuntu"/>
                          <a:sym typeface="Ubuntu"/>
                        </a:rPr>
                        <a:t>Accenture can leverage Appian AI features to replace external systems, which will help reduce costs and manage technical debt.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373" name="Google Shape;373;g325ae4aafdc_0_27">
            <a:extLst>
              <a:ext uri="{FF2B5EF4-FFF2-40B4-BE49-F238E27FC236}">
                <a16:creationId xmlns:a16="http://schemas.microsoft.com/office/drawing/2014/main" id="{1D09DABB-A769-6629-F976-2CDA124B3C1C}"/>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52</a:t>
            </a:fld>
            <a:endParaRPr/>
          </a:p>
        </p:txBody>
      </p:sp>
      <p:pic>
        <p:nvPicPr>
          <p:cNvPr id="374" name="Google Shape;374;g325ae4aafdc_0_27">
            <a:extLst>
              <a:ext uri="{FF2B5EF4-FFF2-40B4-BE49-F238E27FC236}">
                <a16:creationId xmlns:a16="http://schemas.microsoft.com/office/drawing/2014/main" id="{E1BDF274-FCE5-CD19-38AD-772F7D6219C6}"/>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375" name="Google Shape;375;g325ae4aafdc_0_27">
            <a:extLst>
              <a:ext uri="{FF2B5EF4-FFF2-40B4-BE49-F238E27FC236}">
                <a16:creationId xmlns:a16="http://schemas.microsoft.com/office/drawing/2014/main" id="{00B963B6-5516-22DE-4AFB-5796DB7DFED1}"/>
              </a:ext>
            </a:extLst>
          </p:cNvPr>
          <p:cNvSpPr txBox="1"/>
          <p:nvPr/>
        </p:nvSpPr>
        <p:spPr>
          <a:xfrm>
            <a:off x="429700" y="371475"/>
            <a:ext cx="8285700" cy="42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Progress and Impact</a:t>
            </a:r>
            <a:endParaRPr sz="2600" b="1">
              <a:solidFill>
                <a:srgbClr val="020A51"/>
              </a:solidFill>
              <a:latin typeface="Ubuntu"/>
              <a:ea typeface="Ubuntu"/>
              <a:cs typeface="Ubuntu"/>
              <a:sym typeface="Ubuntu"/>
            </a:endParaRPr>
          </a:p>
        </p:txBody>
      </p:sp>
    </p:spTree>
    <p:extLst>
      <p:ext uri="{BB962C8B-B14F-4D97-AF65-F5344CB8AC3E}">
        <p14:creationId xmlns:p14="http://schemas.microsoft.com/office/powerpoint/2010/main" val="4596266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C98BB213-C4AD-A926-4519-258774BCD235}"/>
            </a:ext>
          </a:extLst>
        </p:cNvPr>
        <p:cNvGrpSpPr/>
        <p:nvPr/>
      </p:nvGrpSpPr>
      <p:grpSpPr>
        <a:xfrm>
          <a:off x="0" y="0"/>
          <a:ext cx="0" cy="0"/>
          <a:chOff x="0" y="0"/>
          <a:chExt cx="0" cy="0"/>
        </a:xfrm>
      </p:grpSpPr>
      <p:sp>
        <p:nvSpPr>
          <p:cNvPr id="381" name="Google Shape;381;g325ae4aafdc_0_36">
            <a:extLst>
              <a:ext uri="{FF2B5EF4-FFF2-40B4-BE49-F238E27FC236}">
                <a16:creationId xmlns:a16="http://schemas.microsoft.com/office/drawing/2014/main" id="{64E731D1-B971-CA00-E83B-5B74B4ED3222}"/>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53</a:t>
            </a:fld>
            <a:endParaRPr/>
          </a:p>
        </p:txBody>
      </p:sp>
      <p:graphicFrame>
        <p:nvGraphicFramePr>
          <p:cNvPr id="382" name="Google Shape;382;g325ae4aafdc_0_36">
            <a:extLst>
              <a:ext uri="{FF2B5EF4-FFF2-40B4-BE49-F238E27FC236}">
                <a16:creationId xmlns:a16="http://schemas.microsoft.com/office/drawing/2014/main" id="{B871C401-F2E2-0CE5-0418-3D88B4A8BE7C}"/>
              </a:ext>
            </a:extLst>
          </p:cNvPr>
          <p:cNvGraphicFramePr/>
          <p:nvPr/>
        </p:nvGraphicFramePr>
        <p:xfrm>
          <a:off x="429688" y="991288"/>
          <a:ext cx="3000000" cy="3000000"/>
        </p:xfrm>
        <a:graphic>
          <a:graphicData uri="http://schemas.openxmlformats.org/drawingml/2006/table">
            <a:tbl>
              <a:tblPr bandRow="1">
                <a:noFill/>
                <a:tableStyleId>{5342E76C-094B-419B-B42E-AED802BB35B9}</a:tableStyleId>
              </a:tblPr>
              <a:tblGrid>
                <a:gridCol w="3877900">
                  <a:extLst>
                    <a:ext uri="{9D8B030D-6E8A-4147-A177-3AD203B41FA5}">
                      <a16:colId xmlns:a16="http://schemas.microsoft.com/office/drawing/2014/main" val="20000"/>
                    </a:ext>
                  </a:extLst>
                </a:gridCol>
                <a:gridCol w="4407800">
                  <a:extLst>
                    <a:ext uri="{9D8B030D-6E8A-4147-A177-3AD203B41FA5}">
                      <a16:colId xmlns:a16="http://schemas.microsoft.com/office/drawing/2014/main" val="20001"/>
                    </a:ext>
                  </a:extLst>
                </a:gridCol>
              </a:tblGrid>
              <a:tr h="333750">
                <a:tc gridSpan="2">
                  <a:txBody>
                    <a:bodyPr/>
                    <a:lstStyle/>
                    <a:p>
                      <a:pPr marL="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Goal</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hMerge="1">
                  <a:txBody>
                    <a:bodyPr/>
                    <a:lstStyle/>
                    <a:p>
                      <a:endParaRPr lang="en-US"/>
                    </a:p>
                  </a:txBody>
                  <a:tcPr/>
                </a:tc>
                <a:extLst>
                  <a:ext uri="{0D108BD9-81ED-4DB2-BD59-A6C34878D82A}">
                    <a16:rowId xmlns:a16="http://schemas.microsoft.com/office/drawing/2014/main" val="10000"/>
                  </a:ext>
                </a:extLst>
              </a:tr>
              <a:tr h="320025">
                <a:tc gridSpan="2">
                  <a:txBody>
                    <a:bodyPr/>
                    <a:lstStyle/>
                    <a:p>
                      <a:pPr marL="0" marR="0" lvl="0" indent="0" algn="ctr" rtl="0">
                        <a:lnSpc>
                          <a:spcPct val="115000"/>
                        </a:lnSpc>
                        <a:spcBef>
                          <a:spcPts val="0"/>
                        </a:spcBef>
                        <a:spcAft>
                          <a:spcPts val="0"/>
                        </a:spcAft>
                        <a:buNone/>
                      </a:pPr>
                      <a:r>
                        <a:rPr lang="en" sz="1200">
                          <a:solidFill>
                            <a:schemeClr val="dk1"/>
                          </a:solidFill>
                          <a:latin typeface="Ubuntu"/>
                          <a:ea typeface="Ubuntu"/>
                          <a:cs typeface="Ubuntu"/>
                          <a:sym typeface="Ubuntu"/>
                        </a:rPr>
                        <a:t>Capacity Planning</a:t>
                      </a:r>
                      <a:endParaRPr sz="1200" u="none" strike="noStrike" cap="none">
                        <a:solidFill>
                          <a:schemeClr val="dk1"/>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1"/>
                  </a:ext>
                </a:extLst>
              </a:tr>
              <a:tr h="310675">
                <a:tc>
                  <a:txBody>
                    <a:bodyPr/>
                    <a:lstStyle/>
                    <a:p>
                      <a:pPr marL="0" marR="0" lvl="0" indent="0" algn="l"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Activities</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Outcome</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2"/>
                  </a:ext>
                </a:extLst>
              </a:tr>
              <a:tr h="803725">
                <a:tc>
                  <a:txBody>
                    <a:bodyPr/>
                    <a:lstStyle/>
                    <a:p>
                      <a:pPr marL="0" lvl="0" indent="0" algn="l" rtl="0">
                        <a:lnSpc>
                          <a:spcPct val="115000"/>
                        </a:lnSpc>
                        <a:spcBef>
                          <a:spcPts val="1200"/>
                        </a:spcBef>
                        <a:spcAft>
                          <a:spcPts val="1200"/>
                        </a:spcAft>
                        <a:buNone/>
                      </a:pPr>
                      <a:r>
                        <a:rPr lang="en" sz="1000">
                          <a:latin typeface="Ubuntu"/>
                          <a:ea typeface="Ubuntu"/>
                          <a:cs typeface="Ubuntu"/>
                          <a:sym typeface="Ubuntu"/>
                        </a:rPr>
                        <a:t>Initiated the capacity planning exercise for the RTR application to optimize performance and resource allocation.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400"/>
                        <a:buFont typeface="Arial"/>
                        <a:buNone/>
                      </a:pPr>
                      <a:r>
                        <a:rPr lang="en" sz="1000">
                          <a:latin typeface="Ubuntu"/>
                          <a:ea typeface="Ubuntu"/>
                          <a:cs typeface="Ubuntu"/>
                          <a:sym typeface="Ubuntu"/>
                        </a:rPr>
                        <a:t>Accenture in in the process of providing the required information in the Hardware Sizing survey. Once this is done, the Accelerate team will carry out a server sizing exercise and provide their recommendations. </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47475">
                <a:tc gridSpan="2">
                  <a:txBody>
                    <a:bodyPr/>
                    <a:lstStyle/>
                    <a:p>
                      <a:pPr marL="0" lvl="0" indent="0" algn="ctr" rtl="0">
                        <a:lnSpc>
                          <a:spcPct val="115000"/>
                        </a:lnSpc>
                        <a:spcBef>
                          <a:spcPts val="0"/>
                        </a:spcBef>
                        <a:spcAft>
                          <a:spcPts val="0"/>
                        </a:spcAft>
                        <a:buNone/>
                      </a:pPr>
                      <a:r>
                        <a:rPr lang="en" sz="1200" b="1">
                          <a:solidFill>
                            <a:schemeClr val="dk2"/>
                          </a:solidFill>
                          <a:latin typeface="Ubuntu"/>
                          <a:ea typeface="Ubuntu"/>
                          <a:cs typeface="Ubuntu"/>
                          <a:sym typeface="Ubuntu"/>
                        </a:rPr>
                        <a:t>Impact</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4"/>
                  </a:ext>
                </a:extLst>
              </a:tr>
              <a:tr h="432375">
                <a:tc gridSpan="2">
                  <a:txBody>
                    <a:bodyPr/>
                    <a:lstStyle/>
                    <a:p>
                      <a:pPr marL="0" lvl="0" indent="0" algn="l" rtl="0">
                        <a:spcBef>
                          <a:spcPts val="0"/>
                        </a:spcBef>
                        <a:spcAft>
                          <a:spcPts val="0"/>
                        </a:spcAft>
                        <a:buNone/>
                      </a:pPr>
                      <a:r>
                        <a:rPr lang="en" sz="1000">
                          <a:latin typeface="Ubuntu"/>
                          <a:ea typeface="Ubuntu"/>
                          <a:cs typeface="Ubuntu"/>
                          <a:sym typeface="Ubuntu"/>
                        </a:rPr>
                        <a:t>This will ensure better resource allocation, improved system efficiency, and scalability to support future growth.</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bl>
          </a:graphicData>
        </a:graphic>
      </p:graphicFrame>
      <p:pic>
        <p:nvPicPr>
          <p:cNvPr id="383" name="Google Shape;383;g325ae4aafdc_0_36">
            <a:extLst>
              <a:ext uri="{FF2B5EF4-FFF2-40B4-BE49-F238E27FC236}">
                <a16:creationId xmlns:a16="http://schemas.microsoft.com/office/drawing/2014/main" id="{E8462F5D-E2F1-9D10-9ECC-60FBEC4ED6D9}"/>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384" name="Google Shape;384;g325ae4aafdc_0_36">
            <a:extLst>
              <a:ext uri="{FF2B5EF4-FFF2-40B4-BE49-F238E27FC236}">
                <a16:creationId xmlns:a16="http://schemas.microsoft.com/office/drawing/2014/main" id="{9A0BA62E-1175-A2E3-8AD7-4CE8C0A27AA1}"/>
              </a:ext>
            </a:extLst>
          </p:cNvPr>
          <p:cNvSpPr txBox="1"/>
          <p:nvPr/>
        </p:nvSpPr>
        <p:spPr>
          <a:xfrm>
            <a:off x="429700" y="371475"/>
            <a:ext cx="8285700" cy="42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Progress and Impact</a:t>
            </a:r>
            <a:endParaRPr sz="2600" b="1">
              <a:solidFill>
                <a:srgbClr val="020A51"/>
              </a:solidFill>
              <a:latin typeface="Ubuntu"/>
              <a:ea typeface="Ubuntu"/>
              <a:cs typeface="Ubuntu"/>
              <a:sym typeface="Ubuntu"/>
            </a:endParaRPr>
          </a:p>
        </p:txBody>
      </p:sp>
    </p:spTree>
    <p:extLst>
      <p:ext uri="{BB962C8B-B14F-4D97-AF65-F5344CB8AC3E}">
        <p14:creationId xmlns:p14="http://schemas.microsoft.com/office/powerpoint/2010/main" val="18339246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0E2387D2-A3F7-94FF-82A6-0DAA540C4697}"/>
            </a:ext>
          </a:extLst>
        </p:cNvPr>
        <p:cNvGrpSpPr/>
        <p:nvPr/>
      </p:nvGrpSpPr>
      <p:grpSpPr>
        <a:xfrm>
          <a:off x="0" y="0"/>
          <a:ext cx="0" cy="0"/>
          <a:chOff x="0" y="0"/>
          <a:chExt cx="0" cy="0"/>
        </a:xfrm>
      </p:grpSpPr>
      <p:sp>
        <p:nvSpPr>
          <p:cNvPr id="390" name="Google Shape;390;g325ae4aafdc_0_45">
            <a:extLst>
              <a:ext uri="{FF2B5EF4-FFF2-40B4-BE49-F238E27FC236}">
                <a16:creationId xmlns:a16="http://schemas.microsoft.com/office/drawing/2014/main" id="{F9DD84D3-BFE2-1093-D6D9-064A28B93255}"/>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54</a:t>
            </a:fld>
            <a:endParaRPr/>
          </a:p>
        </p:txBody>
      </p:sp>
      <p:graphicFrame>
        <p:nvGraphicFramePr>
          <p:cNvPr id="391" name="Google Shape;391;g325ae4aafdc_0_45">
            <a:extLst>
              <a:ext uri="{FF2B5EF4-FFF2-40B4-BE49-F238E27FC236}">
                <a16:creationId xmlns:a16="http://schemas.microsoft.com/office/drawing/2014/main" id="{9D4782EE-7A38-7786-7960-91A57E260119}"/>
              </a:ext>
            </a:extLst>
          </p:cNvPr>
          <p:cNvGraphicFramePr/>
          <p:nvPr/>
        </p:nvGraphicFramePr>
        <p:xfrm>
          <a:off x="429700" y="967113"/>
          <a:ext cx="3000000" cy="3000000"/>
        </p:xfrm>
        <a:graphic>
          <a:graphicData uri="http://schemas.openxmlformats.org/drawingml/2006/table">
            <a:tbl>
              <a:tblPr bandRow="1">
                <a:noFill/>
                <a:tableStyleId>{5342E76C-094B-419B-B42E-AED802BB35B9}</a:tableStyleId>
              </a:tblPr>
              <a:tblGrid>
                <a:gridCol w="4466675">
                  <a:extLst>
                    <a:ext uri="{9D8B030D-6E8A-4147-A177-3AD203B41FA5}">
                      <a16:colId xmlns:a16="http://schemas.microsoft.com/office/drawing/2014/main" val="20000"/>
                    </a:ext>
                  </a:extLst>
                </a:gridCol>
                <a:gridCol w="3819025">
                  <a:extLst>
                    <a:ext uri="{9D8B030D-6E8A-4147-A177-3AD203B41FA5}">
                      <a16:colId xmlns:a16="http://schemas.microsoft.com/office/drawing/2014/main" val="20001"/>
                    </a:ext>
                  </a:extLst>
                </a:gridCol>
              </a:tblGrid>
              <a:tr h="347475">
                <a:tc gridSpan="2">
                  <a:txBody>
                    <a:bodyPr/>
                    <a:lstStyle/>
                    <a:p>
                      <a:pPr marL="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Additional Activities</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hMerge="1">
                  <a:txBody>
                    <a:bodyPr/>
                    <a:lstStyle/>
                    <a:p>
                      <a:endParaRPr lang="en-US"/>
                    </a:p>
                  </a:txBody>
                  <a:tcPr/>
                </a:tc>
                <a:extLst>
                  <a:ext uri="{0D108BD9-81ED-4DB2-BD59-A6C34878D82A}">
                    <a16:rowId xmlns:a16="http://schemas.microsoft.com/office/drawing/2014/main" val="10000"/>
                  </a:ext>
                </a:extLst>
              </a:tr>
              <a:tr h="2074375">
                <a:tc gridSpan="2">
                  <a:txBody>
                    <a:bodyPr/>
                    <a:lstStyle/>
                    <a:p>
                      <a:pPr marL="457200" lvl="0" indent="-292100" algn="l" rtl="0">
                        <a:lnSpc>
                          <a:spcPct val="115000"/>
                        </a:lnSpc>
                        <a:spcBef>
                          <a:spcPts val="1200"/>
                        </a:spcBef>
                        <a:spcAft>
                          <a:spcPts val="0"/>
                        </a:spcAft>
                        <a:buSzPts val="1000"/>
                        <a:buFont typeface="Ubuntu"/>
                        <a:buAutoNum type="arabicPeriod"/>
                      </a:pPr>
                      <a:r>
                        <a:rPr lang="en" sz="1000">
                          <a:latin typeface="Ubuntu"/>
                          <a:ea typeface="Ubuntu"/>
                          <a:cs typeface="Ubuntu"/>
                          <a:sym typeface="Ubuntu"/>
                        </a:rPr>
                        <a:t>Implementing a proof of concept (POC) to evaluate the feasibility of integrating Power BI reports with Appian. (WIP)</a:t>
                      </a:r>
                      <a:endParaRPr sz="1000">
                        <a:latin typeface="Ubuntu"/>
                        <a:ea typeface="Ubuntu"/>
                        <a:cs typeface="Ubuntu"/>
                        <a:sym typeface="Ubuntu"/>
                      </a:endParaRPr>
                    </a:p>
                    <a:p>
                      <a:pPr marL="457200" lvl="0" indent="-292100" algn="l" rtl="0">
                        <a:lnSpc>
                          <a:spcPct val="115000"/>
                        </a:lnSpc>
                        <a:spcBef>
                          <a:spcPts val="1000"/>
                        </a:spcBef>
                        <a:spcAft>
                          <a:spcPts val="0"/>
                        </a:spcAft>
                        <a:buSzPts val="1000"/>
                        <a:buFont typeface="Ubuntu"/>
                        <a:buAutoNum type="arabicPeriod"/>
                      </a:pPr>
                      <a:r>
                        <a:rPr lang="en" sz="1000">
                          <a:latin typeface="Ubuntu"/>
                          <a:ea typeface="Ubuntu"/>
                          <a:cs typeface="Ubuntu"/>
                          <a:sym typeface="Ubuntu"/>
                        </a:rPr>
                        <a:t>Supported Accenture in resolving technical issues, including file translation, text translation, and popup requirements.</a:t>
                      </a:r>
                      <a:endParaRPr sz="1000">
                        <a:latin typeface="Ubuntu"/>
                        <a:ea typeface="Ubuntu"/>
                        <a:cs typeface="Ubuntu"/>
                        <a:sym typeface="Ubuntu"/>
                      </a:endParaRPr>
                    </a:p>
                    <a:p>
                      <a:pPr marL="457200" lvl="0" indent="-292100" algn="l" rtl="0">
                        <a:lnSpc>
                          <a:spcPct val="115000"/>
                        </a:lnSpc>
                        <a:spcBef>
                          <a:spcPts val="1000"/>
                        </a:spcBef>
                        <a:spcAft>
                          <a:spcPts val="0"/>
                        </a:spcAft>
                        <a:buSzPts val="1000"/>
                        <a:buFont typeface="Ubuntu"/>
                        <a:buAutoNum type="arabicPeriod"/>
                      </a:pPr>
                      <a:r>
                        <a:rPr lang="en" sz="1000">
                          <a:latin typeface="Ubuntu"/>
                          <a:ea typeface="Ubuntu"/>
                          <a:cs typeface="Ubuntu"/>
                          <a:sym typeface="Ubuntu"/>
                        </a:rPr>
                        <a:t>Developed a POC to import Excel files and extract data from specific rows and columns.</a:t>
                      </a:r>
                      <a:endParaRPr sz="1000">
                        <a:latin typeface="Ubuntu"/>
                        <a:ea typeface="Ubuntu"/>
                        <a:cs typeface="Ubuntu"/>
                        <a:sym typeface="Ubuntu"/>
                      </a:endParaRPr>
                    </a:p>
                    <a:p>
                      <a:pPr marL="457200" lvl="0" indent="-292100" algn="l" rtl="0">
                        <a:lnSpc>
                          <a:spcPct val="115000"/>
                        </a:lnSpc>
                        <a:spcBef>
                          <a:spcPts val="1000"/>
                        </a:spcBef>
                        <a:spcAft>
                          <a:spcPts val="0"/>
                        </a:spcAft>
                        <a:buSzPts val="1000"/>
                        <a:buFont typeface="Ubuntu"/>
                        <a:buAutoNum type="arabicPeriod"/>
                      </a:pPr>
                      <a:r>
                        <a:rPr lang="en" sz="1000">
                          <a:latin typeface="Ubuntu"/>
                          <a:ea typeface="Ubuntu"/>
                          <a:cs typeface="Ubuntu"/>
                          <a:sym typeface="Ubuntu"/>
                        </a:rPr>
                        <a:t>Contributed to the implementation of Blackline external system integration and template conversion.</a:t>
                      </a:r>
                      <a:endParaRPr sz="1000">
                        <a:latin typeface="Ubuntu"/>
                        <a:ea typeface="Ubuntu"/>
                        <a:cs typeface="Ubuntu"/>
                        <a:sym typeface="Ubuntu"/>
                      </a:endParaRPr>
                    </a:p>
                    <a:p>
                      <a:pPr marL="457200" lvl="0" indent="-292100" algn="l" rtl="0">
                        <a:lnSpc>
                          <a:spcPct val="115000"/>
                        </a:lnSpc>
                        <a:spcBef>
                          <a:spcPts val="1200"/>
                        </a:spcBef>
                        <a:spcAft>
                          <a:spcPts val="0"/>
                        </a:spcAft>
                        <a:buSzPts val="1000"/>
                        <a:buFont typeface="Ubuntu"/>
                        <a:buAutoNum type="arabicPeriod"/>
                      </a:pPr>
                      <a:r>
                        <a:rPr lang="en" sz="1000">
                          <a:latin typeface="Ubuntu"/>
                          <a:ea typeface="Ubuntu"/>
                          <a:cs typeface="Ubuntu"/>
                          <a:sym typeface="Ubuntu"/>
                        </a:rPr>
                        <a:t>Assisting  in exploring the new requirement in Trading Partner Relationship module in the Intercompany Recon application. (WIP)</a:t>
                      </a:r>
                      <a:endParaRPr sz="1000">
                        <a:latin typeface="Ubuntu"/>
                        <a:ea typeface="Ubuntu"/>
                        <a:cs typeface="Ubuntu"/>
                        <a:sym typeface="Ubuntu"/>
                      </a:endParaRPr>
                    </a:p>
                    <a:p>
                      <a:pPr marL="457200" lvl="0" indent="-292100" algn="l" rtl="0">
                        <a:lnSpc>
                          <a:spcPct val="115000"/>
                        </a:lnSpc>
                        <a:spcBef>
                          <a:spcPts val="1200"/>
                        </a:spcBef>
                        <a:spcAft>
                          <a:spcPts val="1000"/>
                        </a:spcAft>
                        <a:buSzPts val="1000"/>
                        <a:buFont typeface="Ubuntu"/>
                        <a:buAutoNum type="arabicPeriod"/>
                      </a:pPr>
                      <a:r>
                        <a:rPr lang="en" sz="1000">
                          <a:latin typeface="Ubuntu"/>
                          <a:ea typeface="Ubuntu"/>
                          <a:cs typeface="Ubuntu"/>
                          <a:sym typeface="Ubuntu"/>
                        </a:rPr>
                        <a:t>Ad hoc technical support and guidance to the Accenture development team on an ongoing basis. </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308900">
                <a:tc gridSpan="2">
                  <a:txBody>
                    <a:bodyPr/>
                    <a:lstStyle/>
                    <a:p>
                      <a:pPr marL="0" lvl="0" indent="0" algn="ctr" rtl="0">
                        <a:lnSpc>
                          <a:spcPct val="115000"/>
                        </a:lnSpc>
                        <a:spcBef>
                          <a:spcPts val="1200"/>
                        </a:spcBef>
                        <a:spcAft>
                          <a:spcPts val="1200"/>
                        </a:spcAft>
                        <a:buNone/>
                      </a:pPr>
                      <a:r>
                        <a:rPr lang="en" sz="1200" b="1">
                          <a:solidFill>
                            <a:schemeClr val="dk2"/>
                          </a:solidFill>
                          <a:latin typeface="Ubuntu"/>
                          <a:ea typeface="Ubuntu"/>
                          <a:cs typeface="Ubuntu"/>
                          <a:sym typeface="Ubuntu"/>
                        </a:rPr>
                        <a:t>Impact</a:t>
                      </a:r>
                      <a:endParaRPr sz="1200" b="1">
                        <a:solidFill>
                          <a:schemeClr val="dk2"/>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2"/>
                  </a:ext>
                </a:extLst>
              </a:tr>
              <a:tr h="670500">
                <a:tc gridSpan="2">
                  <a:txBody>
                    <a:bodyPr/>
                    <a:lstStyle/>
                    <a:p>
                      <a:pPr marL="57150" lvl="0" indent="0" algn="l" rtl="0">
                        <a:lnSpc>
                          <a:spcPct val="115000"/>
                        </a:lnSpc>
                        <a:spcBef>
                          <a:spcPts val="1200"/>
                        </a:spcBef>
                        <a:spcAft>
                          <a:spcPts val="1200"/>
                        </a:spcAft>
                        <a:buNone/>
                      </a:pPr>
                      <a:r>
                        <a:rPr lang="en" sz="1000">
                          <a:latin typeface="Ubuntu"/>
                          <a:ea typeface="Ubuntu"/>
                          <a:cs typeface="Ubuntu"/>
                          <a:sym typeface="Ubuntu"/>
                        </a:rPr>
                        <a:t>Continually helping Accenture overcome technical challenges and bottlenecks, contributing to better decision-making and standardization   of existing and new applications as well as schedule adherence. Also contributing to upskilling of the Accenture development team. </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bl>
          </a:graphicData>
        </a:graphic>
      </p:graphicFrame>
      <p:pic>
        <p:nvPicPr>
          <p:cNvPr id="392" name="Google Shape;392;g325ae4aafdc_0_45">
            <a:extLst>
              <a:ext uri="{FF2B5EF4-FFF2-40B4-BE49-F238E27FC236}">
                <a16:creationId xmlns:a16="http://schemas.microsoft.com/office/drawing/2014/main" id="{3B7E1741-08A5-F85D-38CF-1D88EF7E2249}"/>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393" name="Google Shape;393;g325ae4aafdc_0_45">
            <a:extLst>
              <a:ext uri="{FF2B5EF4-FFF2-40B4-BE49-F238E27FC236}">
                <a16:creationId xmlns:a16="http://schemas.microsoft.com/office/drawing/2014/main" id="{E0338937-C856-17D4-4D30-0337BEE6D0A5}"/>
              </a:ext>
            </a:extLst>
          </p:cNvPr>
          <p:cNvSpPr txBox="1"/>
          <p:nvPr/>
        </p:nvSpPr>
        <p:spPr>
          <a:xfrm>
            <a:off x="429700" y="371475"/>
            <a:ext cx="8285700" cy="42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Progress and Impact</a:t>
            </a:r>
            <a:endParaRPr sz="2600" b="1">
              <a:solidFill>
                <a:srgbClr val="020A51"/>
              </a:solidFill>
              <a:latin typeface="Ubuntu"/>
              <a:ea typeface="Ubuntu"/>
              <a:cs typeface="Ubuntu"/>
              <a:sym typeface="Ubuntu"/>
            </a:endParaRPr>
          </a:p>
        </p:txBody>
      </p:sp>
    </p:spTree>
    <p:extLst>
      <p:ext uri="{BB962C8B-B14F-4D97-AF65-F5344CB8AC3E}">
        <p14:creationId xmlns:p14="http://schemas.microsoft.com/office/powerpoint/2010/main" val="1509694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7">
          <a:extLst>
            <a:ext uri="{FF2B5EF4-FFF2-40B4-BE49-F238E27FC236}">
              <a16:creationId xmlns:a16="http://schemas.microsoft.com/office/drawing/2014/main" id="{F542CE83-11FD-ED51-7F10-FA7A5F178D26}"/>
            </a:ext>
          </a:extLst>
        </p:cNvPr>
        <p:cNvGrpSpPr/>
        <p:nvPr/>
      </p:nvGrpSpPr>
      <p:grpSpPr>
        <a:xfrm>
          <a:off x="0" y="0"/>
          <a:ext cx="0" cy="0"/>
          <a:chOff x="0" y="0"/>
          <a:chExt cx="0" cy="0"/>
        </a:xfrm>
      </p:grpSpPr>
      <p:sp>
        <p:nvSpPr>
          <p:cNvPr id="398" name="Google Shape;398;g2827e65ead6_0_140">
            <a:extLst>
              <a:ext uri="{FF2B5EF4-FFF2-40B4-BE49-F238E27FC236}">
                <a16:creationId xmlns:a16="http://schemas.microsoft.com/office/drawing/2014/main" id="{3E0F74CF-4A15-82B7-E337-19DB19FA1FD4}"/>
              </a:ext>
            </a:extLst>
          </p:cNvPr>
          <p:cNvSpPr txBox="1">
            <a:spLocks noGrp="1"/>
          </p:cNvSpPr>
          <p:nvPr>
            <p:ph type="title"/>
          </p:nvPr>
        </p:nvSpPr>
        <p:spPr>
          <a:xfrm>
            <a:off x="3552100" y="1970400"/>
            <a:ext cx="3839400" cy="2476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556"/>
              <a:buNone/>
            </a:pPr>
            <a:r>
              <a:rPr lang="en" b="1"/>
              <a:t>Appian Features Update</a:t>
            </a:r>
            <a:endParaRPr sz="1400" b="1"/>
          </a:p>
        </p:txBody>
      </p:sp>
      <p:pic>
        <p:nvPicPr>
          <p:cNvPr id="399" name="Google Shape;399;g2827e65ead6_0_140">
            <a:extLst>
              <a:ext uri="{FF2B5EF4-FFF2-40B4-BE49-F238E27FC236}">
                <a16:creationId xmlns:a16="http://schemas.microsoft.com/office/drawing/2014/main" id="{307DBB1D-DC04-C8A3-98C5-3BEB3BD6810E}"/>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12599967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172D8AC7-6118-D3E8-7DC3-9E2E41D455E7}"/>
            </a:ext>
          </a:extLst>
        </p:cNvPr>
        <p:cNvGrpSpPr/>
        <p:nvPr/>
      </p:nvGrpSpPr>
      <p:grpSpPr>
        <a:xfrm>
          <a:off x="0" y="0"/>
          <a:ext cx="0" cy="0"/>
          <a:chOff x="0" y="0"/>
          <a:chExt cx="0" cy="0"/>
        </a:xfrm>
      </p:grpSpPr>
      <p:sp>
        <p:nvSpPr>
          <p:cNvPr id="404" name="Google Shape;404;g32c08df7a2f_0_2384">
            <a:extLst>
              <a:ext uri="{FF2B5EF4-FFF2-40B4-BE49-F238E27FC236}">
                <a16:creationId xmlns:a16="http://schemas.microsoft.com/office/drawing/2014/main" id="{26B42B3F-E316-A388-4E82-EC734AA299C7}"/>
              </a:ext>
            </a:extLst>
          </p:cNvPr>
          <p:cNvSpPr txBox="1">
            <a:spLocks noGrp="1"/>
          </p:cNvSpPr>
          <p:nvPr>
            <p:ph type="title"/>
          </p:nvPr>
        </p:nvSpPr>
        <p:spPr>
          <a:xfrm>
            <a:off x="239525" y="306325"/>
            <a:ext cx="6957300" cy="4590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Features Spotlight - Appian AI.</a:t>
            </a:r>
            <a:endParaRPr sz="2400" b="1"/>
          </a:p>
        </p:txBody>
      </p:sp>
      <p:sp>
        <p:nvSpPr>
          <p:cNvPr id="405" name="Google Shape;405;g32c08df7a2f_0_2384">
            <a:extLst>
              <a:ext uri="{FF2B5EF4-FFF2-40B4-BE49-F238E27FC236}">
                <a16:creationId xmlns:a16="http://schemas.microsoft.com/office/drawing/2014/main" id="{59156A22-E0D1-EACF-2C55-BA244ECF11B2}"/>
              </a:ext>
            </a:extLst>
          </p:cNvPr>
          <p:cNvSpPr txBox="1">
            <a:spLocks noGrp="1"/>
          </p:cNvSpPr>
          <p:nvPr>
            <p:ph type="sldNum" idx="12"/>
          </p:nvPr>
        </p:nvSpPr>
        <p:spPr>
          <a:xfrm>
            <a:off x="239530" y="483986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700"/>
              <a:buNone/>
            </a:pPr>
            <a:fld id="{00000000-1234-1234-1234-123412341234}" type="slidenum">
              <a:rPr lang="en" sz="600">
                <a:solidFill>
                  <a:srgbClr val="000000"/>
                </a:solidFill>
              </a:rPr>
              <a:t>56</a:t>
            </a:fld>
            <a:endParaRPr sz="600">
              <a:solidFill>
                <a:srgbClr val="000000"/>
              </a:solidFill>
            </a:endParaRPr>
          </a:p>
        </p:txBody>
      </p:sp>
      <p:pic>
        <p:nvPicPr>
          <p:cNvPr id="406" name="Google Shape;406;g32c08df7a2f_0_2384">
            <a:extLst>
              <a:ext uri="{FF2B5EF4-FFF2-40B4-BE49-F238E27FC236}">
                <a16:creationId xmlns:a16="http://schemas.microsoft.com/office/drawing/2014/main" id="{13E3B55B-D676-88FE-9935-24A3BB581C1B}"/>
              </a:ext>
            </a:extLst>
          </p:cNvPr>
          <p:cNvPicPr preferRelativeResize="0"/>
          <p:nvPr/>
        </p:nvPicPr>
        <p:blipFill rotWithShape="1">
          <a:blip r:embed="rId3">
            <a:alphaModFix/>
          </a:blip>
          <a:srcRect/>
          <a:stretch/>
        </p:blipFill>
        <p:spPr>
          <a:xfrm>
            <a:off x="2459012" y="848788"/>
            <a:ext cx="4225976" cy="3256075"/>
          </a:xfrm>
          <a:prstGeom prst="rect">
            <a:avLst/>
          </a:prstGeom>
          <a:noFill/>
          <a:ln>
            <a:noFill/>
          </a:ln>
        </p:spPr>
      </p:pic>
      <p:sp>
        <p:nvSpPr>
          <p:cNvPr id="407" name="Google Shape;407;g32c08df7a2f_0_2384">
            <a:extLst>
              <a:ext uri="{FF2B5EF4-FFF2-40B4-BE49-F238E27FC236}">
                <a16:creationId xmlns:a16="http://schemas.microsoft.com/office/drawing/2014/main" id="{BCCBA8B0-40D2-9544-5BB8-1613FF421724}"/>
              </a:ext>
            </a:extLst>
          </p:cNvPr>
          <p:cNvSpPr txBox="1"/>
          <p:nvPr/>
        </p:nvSpPr>
        <p:spPr>
          <a:xfrm>
            <a:off x="194300" y="1720675"/>
            <a:ext cx="2162400" cy="30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2"/>
                </a:solidFill>
                <a:latin typeface="Tahoma"/>
                <a:ea typeface="Tahoma"/>
                <a:cs typeface="Tahoma"/>
                <a:sym typeface="Tahoma"/>
              </a:rPr>
              <a:t>Appian AI Skills:</a:t>
            </a:r>
            <a:endParaRPr sz="1000" b="1" i="0" u="none" strike="noStrike" cap="none">
              <a:solidFill>
                <a:schemeClr val="dk2"/>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Tahoma"/>
                <a:ea typeface="Tahoma"/>
                <a:cs typeface="Tahoma"/>
                <a:sym typeface="Tahoma"/>
              </a:rPr>
              <a:t>Leverage native AI and machine learning (ML) services to make high-volume and routine tasks simple. </a:t>
            </a:r>
            <a:endParaRPr sz="7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Tahoma"/>
                <a:ea typeface="Tahoma"/>
                <a:cs typeface="Tahoma"/>
                <a:sym typeface="Tahoma"/>
              </a:rPr>
              <a:t>Document classification</a:t>
            </a:r>
            <a:r>
              <a:rPr lang="en" sz="700" b="0" i="0" u="none" strike="noStrike" cap="none">
                <a:solidFill>
                  <a:srgbClr val="000000"/>
                </a:solidFill>
                <a:latin typeface="Tahoma"/>
                <a:ea typeface="Tahoma"/>
                <a:cs typeface="Tahoma"/>
                <a:sym typeface="Tahoma"/>
              </a:rPr>
              <a:t>: Identify information within PDFs to classify document types, route them to the appropriate people, and ready them for processing with a custom-trained model. </a:t>
            </a:r>
            <a:endParaRPr sz="1500" b="0" i="0" u="none" strike="noStrike" cap="none">
              <a:solidFill>
                <a:srgbClr val="000000"/>
              </a:solidFill>
              <a:latin typeface="Tahoma"/>
              <a:ea typeface="Tahoma"/>
              <a:cs typeface="Tahoma"/>
              <a:sym typeface="Tahoma"/>
            </a:endParaRPr>
          </a:p>
        </p:txBody>
      </p:sp>
      <p:sp>
        <p:nvSpPr>
          <p:cNvPr id="408" name="Google Shape;408;g32c08df7a2f_0_2384">
            <a:extLst>
              <a:ext uri="{FF2B5EF4-FFF2-40B4-BE49-F238E27FC236}">
                <a16:creationId xmlns:a16="http://schemas.microsoft.com/office/drawing/2014/main" id="{8217B0DC-783E-3C6B-5614-64818E6A51E6}"/>
              </a:ext>
            </a:extLst>
          </p:cNvPr>
          <p:cNvSpPr txBox="1"/>
          <p:nvPr/>
        </p:nvSpPr>
        <p:spPr>
          <a:xfrm>
            <a:off x="194300" y="2942300"/>
            <a:ext cx="2162400" cy="68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Tahoma"/>
                <a:ea typeface="Tahoma"/>
                <a:cs typeface="Tahoma"/>
                <a:sym typeface="Tahoma"/>
              </a:rPr>
              <a:t>Email classification</a:t>
            </a:r>
            <a:r>
              <a:rPr lang="en" sz="700" b="0" i="0" u="none" strike="noStrike" cap="none">
                <a:solidFill>
                  <a:srgbClr val="000000"/>
                </a:solidFill>
                <a:latin typeface="Tahoma"/>
                <a:ea typeface="Tahoma"/>
                <a:cs typeface="Tahoma"/>
                <a:sym typeface="Tahoma"/>
              </a:rPr>
              <a:t>: Interpret and classify emails to automate communications like customer questions, feedback, and requests with your custom-trained model. </a:t>
            </a:r>
            <a:endParaRPr sz="7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Tahoma"/>
              <a:ea typeface="Tahoma"/>
              <a:cs typeface="Tahoma"/>
              <a:sym typeface="Tahoma"/>
            </a:endParaRPr>
          </a:p>
        </p:txBody>
      </p:sp>
      <p:sp>
        <p:nvSpPr>
          <p:cNvPr id="409" name="Google Shape;409;g32c08df7a2f_0_2384">
            <a:extLst>
              <a:ext uri="{FF2B5EF4-FFF2-40B4-BE49-F238E27FC236}">
                <a16:creationId xmlns:a16="http://schemas.microsoft.com/office/drawing/2014/main" id="{CEF10C12-1B4E-5D05-E94C-712B7FCD2FAD}"/>
              </a:ext>
            </a:extLst>
          </p:cNvPr>
          <p:cNvSpPr txBox="1"/>
          <p:nvPr/>
        </p:nvSpPr>
        <p:spPr>
          <a:xfrm>
            <a:off x="212093" y="3489275"/>
            <a:ext cx="2212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Tahoma"/>
                <a:ea typeface="Tahoma"/>
                <a:cs typeface="Tahoma"/>
                <a:sym typeface="Tahoma"/>
              </a:rPr>
              <a:t>Document extraction:</a:t>
            </a:r>
            <a:r>
              <a:rPr lang="en" sz="700" b="0" i="0" u="none" strike="noStrike" cap="none">
                <a:solidFill>
                  <a:srgbClr val="000000"/>
                </a:solidFill>
                <a:latin typeface="Tahoma"/>
                <a:ea typeface="Tahoma"/>
                <a:cs typeface="Tahoma"/>
                <a:sym typeface="Tahoma"/>
              </a:rPr>
              <a:t> Automatically pull critical information from semi-structured documents to make them usable in your applications, reducing manual entry and errors with a pre-built model.</a:t>
            </a:r>
            <a:endParaRPr sz="700" b="0" i="0" u="none" strike="noStrike" cap="none">
              <a:solidFill>
                <a:srgbClr val="000000"/>
              </a:solidFill>
              <a:latin typeface="Tahoma"/>
              <a:ea typeface="Tahoma"/>
              <a:cs typeface="Tahoma"/>
              <a:sym typeface="Tahoma"/>
            </a:endParaRPr>
          </a:p>
        </p:txBody>
      </p:sp>
      <p:sp>
        <p:nvSpPr>
          <p:cNvPr id="410" name="Google Shape;410;g32c08df7a2f_0_2384">
            <a:extLst>
              <a:ext uri="{FF2B5EF4-FFF2-40B4-BE49-F238E27FC236}">
                <a16:creationId xmlns:a16="http://schemas.microsoft.com/office/drawing/2014/main" id="{880D23ED-5240-894C-549C-166AD3197F8C}"/>
              </a:ext>
            </a:extLst>
          </p:cNvPr>
          <p:cNvSpPr txBox="1"/>
          <p:nvPr/>
        </p:nvSpPr>
        <p:spPr>
          <a:xfrm>
            <a:off x="6794800" y="1702325"/>
            <a:ext cx="2162400" cy="965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600"/>
              <a:buFont typeface="Lato"/>
              <a:buNone/>
            </a:pPr>
            <a:r>
              <a:rPr lang="en" sz="1000" b="1" i="0" u="none" strike="noStrike" cap="none">
                <a:solidFill>
                  <a:schemeClr val="dk2"/>
                </a:solidFill>
                <a:latin typeface="Tahoma"/>
                <a:ea typeface="Tahoma"/>
                <a:cs typeface="Tahoma"/>
                <a:sym typeface="Tahoma"/>
              </a:rPr>
              <a:t>Appian Generative AI Plug-ins:</a:t>
            </a:r>
            <a:endParaRPr sz="600" b="0" i="0" u="none" strike="noStrike" cap="none">
              <a:solidFill>
                <a:schemeClr val="dk2"/>
              </a:solidFill>
              <a:latin typeface="Tahoma"/>
              <a:ea typeface="Tahoma"/>
              <a:cs typeface="Tahoma"/>
              <a:sym typeface="Tahoma"/>
            </a:endParaRPr>
          </a:p>
          <a:p>
            <a:pPr marL="0" marR="0" lvl="0" indent="0" algn="l" rtl="0">
              <a:lnSpc>
                <a:spcPct val="115000"/>
              </a:lnSpc>
              <a:spcBef>
                <a:spcPts val="0"/>
              </a:spcBef>
              <a:spcAft>
                <a:spcPts val="0"/>
              </a:spcAft>
              <a:buClr>
                <a:srgbClr val="000000"/>
              </a:buClr>
              <a:buSzPts val="700"/>
              <a:buFont typeface="Lato"/>
              <a:buNone/>
            </a:pPr>
            <a:endParaRPr sz="700" b="0" i="0" u="none" strike="noStrike" cap="none">
              <a:solidFill>
                <a:srgbClr val="000000"/>
              </a:solidFill>
              <a:latin typeface="Tahoma"/>
              <a:ea typeface="Tahoma"/>
              <a:cs typeface="Tahoma"/>
              <a:sym typeface="Tahoma"/>
            </a:endParaRPr>
          </a:p>
          <a:p>
            <a:pPr marL="0" marR="0" lvl="0" indent="0" algn="l" rtl="0">
              <a:lnSpc>
                <a:spcPct val="115000"/>
              </a:lnSpc>
              <a:spcBef>
                <a:spcPts val="0"/>
              </a:spcBef>
              <a:spcAft>
                <a:spcPts val="0"/>
              </a:spcAft>
              <a:buClr>
                <a:srgbClr val="000000"/>
              </a:buClr>
              <a:buSzPts val="700"/>
              <a:buFont typeface="Lato"/>
              <a:buNone/>
            </a:pPr>
            <a:r>
              <a:rPr lang="en" sz="700" b="0" i="0" u="none" strike="noStrike" cap="none">
                <a:solidFill>
                  <a:srgbClr val="000000"/>
                </a:solidFill>
                <a:latin typeface="Tahoma"/>
                <a:ea typeface="Tahoma"/>
                <a:cs typeface="Tahoma"/>
                <a:sym typeface="Tahoma"/>
              </a:rPr>
              <a:t>Leverage Appian and third-party services to build their own end-user AI capabilities, such as chatbots and custom search, in their applications. Plug-ins are available in the Appian AppMarket. </a:t>
            </a:r>
            <a:endParaRPr sz="700" b="0" i="0" u="none" strike="noStrike" cap="none">
              <a:solidFill>
                <a:srgbClr val="000000"/>
              </a:solidFill>
              <a:latin typeface="Tahoma"/>
              <a:ea typeface="Tahoma"/>
              <a:cs typeface="Tahoma"/>
              <a:sym typeface="Tahoma"/>
            </a:endParaRPr>
          </a:p>
        </p:txBody>
      </p:sp>
      <p:sp>
        <p:nvSpPr>
          <p:cNvPr id="411" name="Google Shape;411;g32c08df7a2f_0_2384">
            <a:extLst>
              <a:ext uri="{FF2B5EF4-FFF2-40B4-BE49-F238E27FC236}">
                <a16:creationId xmlns:a16="http://schemas.microsoft.com/office/drawing/2014/main" id="{E9B5C827-AB60-2C31-50C1-A223627F38D2}"/>
              </a:ext>
            </a:extLst>
          </p:cNvPr>
          <p:cNvSpPr txBox="1"/>
          <p:nvPr/>
        </p:nvSpPr>
        <p:spPr>
          <a:xfrm>
            <a:off x="6787300" y="2789900"/>
            <a:ext cx="2288400" cy="841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600"/>
              <a:buFont typeface="Lato"/>
              <a:buNone/>
            </a:pPr>
            <a:r>
              <a:rPr lang="en" sz="1000" b="1" i="0" u="none" strike="noStrike" cap="none">
                <a:solidFill>
                  <a:schemeClr val="dk2"/>
                </a:solidFill>
                <a:latin typeface="Tahoma"/>
                <a:ea typeface="Tahoma"/>
                <a:cs typeface="Tahoma"/>
                <a:sym typeface="Tahoma"/>
              </a:rPr>
              <a:t>Appian AI Copilot:</a:t>
            </a:r>
            <a:endParaRPr sz="600" b="0" i="0" u="none" strike="noStrike" cap="none">
              <a:solidFill>
                <a:schemeClr val="dk2"/>
              </a:solidFill>
              <a:highlight>
                <a:srgbClr val="FFFFFF"/>
              </a:highlight>
              <a:latin typeface="Merriweather"/>
              <a:ea typeface="Merriweather"/>
              <a:cs typeface="Merriweather"/>
              <a:sym typeface="Merriweather"/>
            </a:endParaRPr>
          </a:p>
          <a:p>
            <a:pPr marL="0" marR="0" lvl="0" indent="0" algn="l" rtl="0">
              <a:lnSpc>
                <a:spcPct val="115000"/>
              </a:lnSpc>
              <a:spcBef>
                <a:spcPts val="0"/>
              </a:spcBef>
              <a:spcAft>
                <a:spcPts val="0"/>
              </a:spcAft>
              <a:buClr>
                <a:srgbClr val="000000"/>
              </a:buClr>
              <a:buSzPts val="700"/>
              <a:buFont typeface="Lato"/>
              <a:buNone/>
            </a:pPr>
            <a:endParaRPr sz="700" b="0" i="0" u="none" strike="noStrike" cap="none">
              <a:solidFill>
                <a:srgbClr val="000000"/>
              </a:solidFill>
              <a:latin typeface="Tahoma"/>
              <a:ea typeface="Tahoma"/>
              <a:cs typeface="Tahoma"/>
              <a:sym typeface="Tahoma"/>
            </a:endParaRPr>
          </a:p>
          <a:p>
            <a:pPr marL="0" marR="0" lvl="0" indent="0" algn="l" rtl="0">
              <a:lnSpc>
                <a:spcPct val="115000"/>
              </a:lnSpc>
              <a:spcBef>
                <a:spcPts val="0"/>
              </a:spcBef>
              <a:spcAft>
                <a:spcPts val="0"/>
              </a:spcAft>
              <a:buClr>
                <a:srgbClr val="000000"/>
              </a:buClr>
              <a:buSzPts val="700"/>
              <a:buFont typeface="Lato"/>
              <a:buNone/>
            </a:pPr>
            <a:r>
              <a:rPr lang="en" sz="700" b="0" i="0" u="none" strike="noStrike" cap="none">
                <a:solidFill>
                  <a:srgbClr val="000000"/>
                </a:solidFill>
                <a:latin typeface="Tahoma"/>
                <a:ea typeface="Tahoma"/>
                <a:cs typeface="Tahoma"/>
                <a:sym typeface="Tahoma"/>
              </a:rPr>
              <a:t>A design assistant in Appian Designer that leverages generative AI to accelerate the delivery of new applications. </a:t>
            </a:r>
            <a:endParaRPr sz="1500" b="0" i="0" u="none" strike="noStrike" cap="none">
              <a:solidFill>
                <a:srgbClr val="000000"/>
              </a:solidFill>
              <a:latin typeface="Arial"/>
              <a:ea typeface="Arial"/>
              <a:cs typeface="Arial"/>
              <a:sym typeface="Arial"/>
            </a:endParaRPr>
          </a:p>
        </p:txBody>
      </p:sp>
      <p:sp>
        <p:nvSpPr>
          <p:cNvPr id="412" name="Google Shape;412;g32c08df7a2f_0_2384">
            <a:extLst>
              <a:ext uri="{FF2B5EF4-FFF2-40B4-BE49-F238E27FC236}">
                <a16:creationId xmlns:a16="http://schemas.microsoft.com/office/drawing/2014/main" id="{8E058725-C88A-4271-A3D8-CBC8364D25D2}"/>
              </a:ext>
            </a:extLst>
          </p:cNvPr>
          <p:cNvSpPr txBox="1"/>
          <p:nvPr/>
        </p:nvSpPr>
        <p:spPr>
          <a:xfrm>
            <a:off x="1985875" y="540125"/>
            <a:ext cx="5255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94118"/>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3" name="Google Shape;413;g32c08df7a2f_0_2384">
            <a:extLst>
              <a:ext uri="{FF2B5EF4-FFF2-40B4-BE49-F238E27FC236}">
                <a16:creationId xmlns:a16="http://schemas.microsoft.com/office/drawing/2014/main" id="{9C71D0A9-4437-45E5-9C4B-08FDFF743190}"/>
              </a:ext>
            </a:extLst>
          </p:cNvPr>
          <p:cNvPicPr preferRelativeResize="0"/>
          <p:nvPr/>
        </p:nvPicPr>
        <p:blipFill rotWithShape="1">
          <a:blip r:embed="rId4">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7044841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7">
          <a:extLst>
            <a:ext uri="{FF2B5EF4-FFF2-40B4-BE49-F238E27FC236}">
              <a16:creationId xmlns:a16="http://schemas.microsoft.com/office/drawing/2014/main" id="{90712CC4-C8A4-3539-8BC2-63ACF5F64B1C}"/>
            </a:ext>
          </a:extLst>
        </p:cNvPr>
        <p:cNvGrpSpPr/>
        <p:nvPr/>
      </p:nvGrpSpPr>
      <p:grpSpPr>
        <a:xfrm>
          <a:off x="0" y="0"/>
          <a:ext cx="0" cy="0"/>
          <a:chOff x="0" y="0"/>
          <a:chExt cx="0" cy="0"/>
        </a:xfrm>
      </p:grpSpPr>
      <p:sp>
        <p:nvSpPr>
          <p:cNvPr id="418" name="Google Shape;418;g2827e65ead6_0_53">
            <a:extLst>
              <a:ext uri="{FF2B5EF4-FFF2-40B4-BE49-F238E27FC236}">
                <a16:creationId xmlns:a16="http://schemas.microsoft.com/office/drawing/2014/main" id="{30D3CA32-39E7-D653-86E5-A05E20886E8F}"/>
              </a:ext>
            </a:extLst>
          </p:cNvPr>
          <p:cNvSpPr txBox="1">
            <a:spLocks noGrp="1"/>
          </p:cNvSpPr>
          <p:nvPr>
            <p:ph type="title"/>
          </p:nvPr>
        </p:nvSpPr>
        <p:spPr>
          <a:xfrm>
            <a:off x="357925" y="266700"/>
            <a:ext cx="7768200" cy="459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400"/>
              <a:buNone/>
            </a:pPr>
            <a:r>
              <a:rPr lang="en" sz="2400" b="1"/>
              <a:t>Accenture AI Use Cases</a:t>
            </a:r>
            <a:endParaRPr sz="2400" b="1"/>
          </a:p>
        </p:txBody>
      </p:sp>
      <p:sp>
        <p:nvSpPr>
          <p:cNvPr id="419" name="Google Shape;419;g2827e65ead6_0_53">
            <a:extLst>
              <a:ext uri="{FF2B5EF4-FFF2-40B4-BE49-F238E27FC236}">
                <a16:creationId xmlns:a16="http://schemas.microsoft.com/office/drawing/2014/main" id="{FAA037FA-B69F-4F1F-CCCD-A5D33EC1D7BD}"/>
              </a:ext>
            </a:extLst>
          </p:cNvPr>
          <p:cNvSpPr txBox="1">
            <a:spLocks noGrp="1"/>
          </p:cNvSpPr>
          <p:nvPr>
            <p:ph type="sldNum" idx="12"/>
          </p:nvPr>
        </p:nvSpPr>
        <p:spPr>
          <a:xfrm>
            <a:off x="239530" y="483986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700"/>
              <a:buNone/>
            </a:pPr>
            <a:fld id="{00000000-1234-1234-1234-123412341234}" type="slidenum">
              <a:rPr lang="en"/>
              <a:t>57</a:t>
            </a:fld>
            <a:endParaRPr/>
          </a:p>
        </p:txBody>
      </p:sp>
      <p:graphicFrame>
        <p:nvGraphicFramePr>
          <p:cNvPr id="420" name="Google Shape;420;g2827e65ead6_0_53">
            <a:extLst>
              <a:ext uri="{FF2B5EF4-FFF2-40B4-BE49-F238E27FC236}">
                <a16:creationId xmlns:a16="http://schemas.microsoft.com/office/drawing/2014/main" id="{D1E0DC97-C469-DEA7-1BE7-C02222A0A0DE}"/>
              </a:ext>
            </a:extLst>
          </p:cNvPr>
          <p:cNvGraphicFramePr/>
          <p:nvPr/>
        </p:nvGraphicFramePr>
        <p:xfrm>
          <a:off x="357925" y="869600"/>
          <a:ext cx="3000000" cy="3000000"/>
        </p:xfrm>
        <a:graphic>
          <a:graphicData uri="http://schemas.openxmlformats.org/drawingml/2006/table">
            <a:tbl>
              <a:tblPr>
                <a:noFill/>
                <a:tableStyleId>{B606C591-869F-4ADA-BF4F-D2B1F8E89CE5}</a:tableStyleId>
              </a:tblPr>
              <a:tblGrid>
                <a:gridCol w="893800">
                  <a:extLst>
                    <a:ext uri="{9D8B030D-6E8A-4147-A177-3AD203B41FA5}">
                      <a16:colId xmlns:a16="http://schemas.microsoft.com/office/drawing/2014/main" val="20000"/>
                    </a:ext>
                  </a:extLst>
                </a:gridCol>
                <a:gridCol w="3660200">
                  <a:extLst>
                    <a:ext uri="{9D8B030D-6E8A-4147-A177-3AD203B41FA5}">
                      <a16:colId xmlns:a16="http://schemas.microsoft.com/office/drawing/2014/main" val="20001"/>
                    </a:ext>
                  </a:extLst>
                </a:gridCol>
                <a:gridCol w="36247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dk2"/>
                          </a:solidFill>
                        </a:rPr>
                        <a:t>Feature</a:t>
                      </a:r>
                      <a:endParaRPr sz="1000" b="1" u="none" strike="noStrike" cap="none">
                        <a:solidFill>
                          <a:schemeClr val="dk2"/>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dk2"/>
                          </a:solidFill>
                        </a:rPr>
                        <a:t>Use Cases </a:t>
                      </a:r>
                      <a:endParaRPr sz="1400" u="none" strike="noStrike" cap="none">
                        <a:solidFill>
                          <a:schemeClr val="dk2"/>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dk2"/>
                          </a:solidFill>
                        </a:rPr>
                        <a:t>Solution </a:t>
                      </a:r>
                      <a:endParaRPr sz="1400" u="none" strike="noStrike" cap="none">
                        <a:solidFill>
                          <a:srgbClr val="FF0000"/>
                        </a:solidFill>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t>AI</a:t>
                      </a:r>
                      <a:endParaRPr sz="1200" b="1" u="none" strike="noStrike" cap="none"/>
                    </a:p>
                  </a:txBody>
                  <a:tcPr marL="91425" marR="91425" marT="91425" marB="91425"/>
                </a:tc>
                <a:tc>
                  <a:txBody>
                    <a:bodyPr/>
                    <a:lstStyle/>
                    <a:p>
                      <a:pPr marL="228600" marR="0" lvl="0" indent="-222250" algn="l" rtl="0">
                        <a:lnSpc>
                          <a:spcPct val="115000"/>
                        </a:lnSpc>
                        <a:spcBef>
                          <a:spcPts val="0"/>
                        </a:spcBef>
                        <a:spcAft>
                          <a:spcPts val="0"/>
                        </a:spcAft>
                        <a:buClr>
                          <a:srgbClr val="1F1F1F"/>
                        </a:buClr>
                        <a:buSzPts val="800"/>
                        <a:buFont typeface="Arial"/>
                        <a:buChar char="●"/>
                      </a:pPr>
                      <a:r>
                        <a:rPr lang="en" sz="800" b="1">
                          <a:solidFill>
                            <a:srgbClr val="1F1F1F"/>
                          </a:solidFill>
                          <a:highlight>
                            <a:schemeClr val="lt1"/>
                          </a:highlight>
                        </a:rPr>
                        <a:t>Reconciliation</a:t>
                      </a:r>
                      <a:r>
                        <a:rPr lang="en" sz="800" u="none" strike="noStrike" cap="none">
                          <a:solidFill>
                            <a:srgbClr val="1F1F1F"/>
                          </a:solidFill>
                          <a:highlight>
                            <a:schemeClr val="lt1"/>
                          </a:highlight>
                        </a:rPr>
                        <a:t>:</a:t>
                      </a:r>
                      <a:r>
                        <a:rPr lang="en" sz="800" u="none" strike="noStrike" cap="none">
                          <a:solidFill>
                            <a:srgbClr val="1F1F1F"/>
                          </a:solidFill>
                        </a:rPr>
                        <a:t>In the RTR application, users upload a support file to match open items from the system. The extracted records from the support file and selected open items are passed to Gen AI for automated matching. Once the matching is complete, the system displays a user interface for reviewing, verifying, and approving the matched data.</a:t>
                      </a:r>
                      <a:endParaRPr/>
                    </a:p>
                    <a:p>
                      <a:pPr marL="228600" marR="0" lvl="0" indent="-171450" algn="l" rtl="0">
                        <a:lnSpc>
                          <a:spcPct val="115000"/>
                        </a:lnSpc>
                        <a:spcBef>
                          <a:spcPts val="0"/>
                        </a:spcBef>
                        <a:spcAft>
                          <a:spcPts val="0"/>
                        </a:spcAft>
                        <a:buClr>
                          <a:srgbClr val="1F1F1F"/>
                        </a:buClr>
                        <a:buSzPts val="800"/>
                        <a:buFont typeface="Arial"/>
                        <a:buNone/>
                      </a:pPr>
                      <a:endParaRPr sz="800" b="1" u="none" strike="noStrike" cap="none">
                        <a:solidFill>
                          <a:srgbClr val="1F1F1F"/>
                        </a:solidFill>
                      </a:endParaRPr>
                    </a:p>
                    <a:p>
                      <a:pPr marL="228600" marR="0" lvl="0" indent="-222250" algn="l" rtl="0">
                        <a:lnSpc>
                          <a:spcPct val="115000"/>
                        </a:lnSpc>
                        <a:spcBef>
                          <a:spcPts val="0"/>
                        </a:spcBef>
                        <a:spcAft>
                          <a:spcPts val="0"/>
                        </a:spcAft>
                        <a:buClr>
                          <a:srgbClr val="1F1F1F"/>
                        </a:buClr>
                        <a:buSzPts val="800"/>
                        <a:buFont typeface="Arial"/>
                        <a:buChar char="●"/>
                      </a:pPr>
                      <a:r>
                        <a:rPr lang="en" sz="800" b="1" u="none" strike="noStrike" cap="none">
                          <a:solidFill>
                            <a:srgbClr val="1F1F1F"/>
                          </a:solidFill>
                          <a:highlight>
                            <a:schemeClr val="lt1"/>
                          </a:highlight>
                        </a:rPr>
                        <a:t>Bank Statement Extraction</a:t>
                      </a:r>
                      <a:r>
                        <a:rPr lang="en" sz="800" u="none" strike="noStrike" cap="none">
                          <a:solidFill>
                            <a:srgbClr val="1F1F1F"/>
                          </a:solidFill>
                          <a:highlight>
                            <a:schemeClr val="lt1"/>
                          </a:highlight>
                        </a:rPr>
                        <a:t>: </a:t>
                      </a:r>
                      <a:r>
                        <a:rPr lang="en" sz="800">
                          <a:solidFill>
                            <a:srgbClr val="1F1F1F"/>
                          </a:solidFill>
                          <a:highlight>
                            <a:schemeClr val="lt1"/>
                          </a:highlight>
                        </a:rPr>
                        <a:t>Extract bank statement details from various clients, handling differently structured statements to ensure accurate data extraction.</a:t>
                      </a:r>
                      <a:endParaRPr sz="800">
                        <a:solidFill>
                          <a:srgbClr val="1F1F1F"/>
                        </a:solidFill>
                        <a:highlight>
                          <a:schemeClr val="lt1"/>
                        </a:highlight>
                      </a:endParaRPr>
                    </a:p>
                    <a:p>
                      <a:pPr marL="6350" marR="0" lvl="0" indent="0" algn="l" rtl="0">
                        <a:lnSpc>
                          <a:spcPct val="115000"/>
                        </a:lnSpc>
                        <a:spcBef>
                          <a:spcPts val="0"/>
                        </a:spcBef>
                        <a:spcAft>
                          <a:spcPts val="0"/>
                        </a:spcAft>
                        <a:buClr>
                          <a:srgbClr val="1F1F1F"/>
                        </a:buClr>
                        <a:buSzPts val="800"/>
                        <a:buFont typeface="Arial"/>
                        <a:buNone/>
                      </a:pPr>
                      <a:endParaRPr sz="800" u="none" strike="noStrike" cap="none">
                        <a:solidFill>
                          <a:srgbClr val="1F1F1F"/>
                        </a:solidFill>
                        <a:highlight>
                          <a:srgbClr val="FF0000"/>
                        </a:highlight>
                      </a:endParaRPr>
                    </a:p>
                    <a:p>
                      <a:pPr marL="228600" marR="0" lvl="0" indent="-222250" algn="l" rtl="0">
                        <a:lnSpc>
                          <a:spcPct val="115000"/>
                        </a:lnSpc>
                        <a:spcBef>
                          <a:spcPts val="0"/>
                        </a:spcBef>
                        <a:spcAft>
                          <a:spcPts val="0"/>
                        </a:spcAft>
                        <a:buClr>
                          <a:srgbClr val="1F1F1F"/>
                        </a:buClr>
                        <a:buSzPts val="800"/>
                        <a:buFont typeface="Arial"/>
                        <a:buChar char="●"/>
                      </a:pPr>
                      <a:r>
                        <a:rPr lang="en" sz="800" b="1" i="0" u="none" strike="noStrike" cap="none">
                          <a:solidFill>
                            <a:srgbClr val="1F1F1F"/>
                          </a:solidFill>
                          <a:highlight>
                            <a:schemeClr val="lt1"/>
                          </a:highlight>
                          <a:latin typeface="Arial"/>
                          <a:ea typeface="Arial"/>
                          <a:cs typeface="Arial"/>
                          <a:sym typeface="Arial"/>
                        </a:rPr>
                        <a:t>Copilot Assistant: </a:t>
                      </a:r>
                      <a:r>
                        <a:rPr lang="en" sz="1400" b="0" i="0" u="none" strike="noStrike" cap="none">
                          <a:solidFill>
                            <a:srgbClr val="000000"/>
                          </a:solidFill>
                          <a:highlight>
                            <a:schemeClr val="lt1"/>
                          </a:highlight>
                          <a:latin typeface="Arial"/>
                          <a:ea typeface="Arial"/>
                          <a:cs typeface="Arial"/>
                          <a:sym typeface="Arial"/>
                        </a:rPr>
                        <a:t> </a:t>
                      </a:r>
                      <a:r>
                        <a:rPr lang="en" sz="800">
                          <a:solidFill>
                            <a:srgbClr val="1F1F1F"/>
                          </a:solidFill>
                          <a:highlight>
                            <a:schemeClr val="lt1"/>
                          </a:highlight>
                        </a:rPr>
                        <a:t>Copilot assistant to guide business users through the next steps needed to complete complex, dynamic forms by providing real-time instructions, context-aware tips, and validation checks.</a:t>
                      </a:r>
                      <a:endParaRPr/>
                    </a:p>
                    <a:p>
                      <a:pPr marL="6350" marR="0" lvl="0" indent="0" algn="l" rtl="0">
                        <a:lnSpc>
                          <a:spcPct val="115000"/>
                        </a:lnSpc>
                        <a:spcBef>
                          <a:spcPts val="0"/>
                        </a:spcBef>
                        <a:spcAft>
                          <a:spcPts val="0"/>
                        </a:spcAft>
                        <a:buClr>
                          <a:srgbClr val="1F1F1F"/>
                        </a:buClr>
                        <a:buSzPts val="800"/>
                        <a:buFont typeface="Arial"/>
                        <a:buNone/>
                      </a:pPr>
                      <a:endParaRPr sz="800" b="0" i="0" u="none" strike="noStrike" cap="none">
                        <a:solidFill>
                          <a:srgbClr val="1F1F1F"/>
                        </a:solidFill>
                        <a:highlight>
                          <a:schemeClr val="lt1"/>
                        </a:highlight>
                        <a:latin typeface="Arial"/>
                        <a:ea typeface="Arial"/>
                        <a:cs typeface="Arial"/>
                        <a:sym typeface="Arial"/>
                      </a:endParaRPr>
                    </a:p>
                    <a:p>
                      <a:pPr marL="228600" marR="0" lvl="0" indent="-222250" algn="l" rtl="0">
                        <a:lnSpc>
                          <a:spcPct val="115000"/>
                        </a:lnSpc>
                        <a:spcBef>
                          <a:spcPts val="0"/>
                        </a:spcBef>
                        <a:spcAft>
                          <a:spcPts val="0"/>
                        </a:spcAft>
                        <a:buClr>
                          <a:srgbClr val="1F1F1F"/>
                        </a:buClr>
                        <a:buSzPts val="800"/>
                        <a:buFont typeface="Arial"/>
                        <a:buChar char="●"/>
                      </a:pPr>
                      <a:r>
                        <a:rPr lang="en" sz="800" b="1" i="0" u="none" strike="noStrike" cap="none">
                          <a:solidFill>
                            <a:srgbClr val="1F1F1F"/>
                          </a:solidFill>
                          <a:highlight>
                            <a:schemeClr val="lt1"/>
                          </a:highlight>
                          <a:latin typeface="Arial"/>
                          <a:ea typeface="Arial"/>
                          <a:cs typeface="Arial"/>
                          <a:sym typeface="Arial"/>
                        </a:rPr>
                        <a:t>Email Ingestion: </a:t>
                      </a:r>
                      <a:r>
                        <a:rPr lang="en" sz="800">
                          <a:solidFill>
                            <a:srgbClr val="1F1F1F"/>
                          </a:solidFill>
                          <a:highlight>
                            <a:schemeClr val="lt1"/>
                          </a:highlight>
                        </a:rPr>
                        <a:t>Read emails from a shared Outlook mailbox, extract the email content along with any attachments, and send an acknowledgment response through the same shared mailbox.</a:t>
                      </a:r>
                      <a:endParaRPr sz="800">
                        <a:solidFill>
                          <a:srgbClr val="1F1F1F"/>
                        </a:solidFill>
                        <a:highlight>
                          <a:schemeClr val="lt1"/>
                        </a:highlight>
                      </a:endParaRPr>
                    </a:p>
                    <a:p>
                      <a:pPr marL="457200" marR="0" lvl="0" indent="0" algn="l" rtl="0">
                        <a:lnSpc>
                          <a:spcPct val="115000"/>
                        </a:lnSpc>
                        <a:spcBef>
                          <a:spcPts val="0"/>
                        </a:spcBef>
                        <a:spcAft>
                          <a:spcPts val="0"/>
                        </a:spcAft>
                        <a:buNone/>
                      </a:pPr>
                      <a:endParaRPr sz="800">
                        <a:solidFill>
                          <a:srgbClr val="1F1F1F"/>
                        </a:solidFill>
                        <a:highlight>
                          <a:schemeClr val="lt1"/>
                        </a:highlight>
                      </a:endParaRPr>
                    </a:p>
                    <a:p>
                      <a:pPr marL="228600" marR="0" lvl="0" indent="-171450" algn="l" rtl="0">
                        <a:lnSpc>
                          <a:spcPct val="115000"/>
                        </a:lnSpc>
                        <a:spcBef>
                          <a:spcPts val="0"/>
                        </a:spcBef>
                        <a:spcAft>
                          <a:spcPts val="0"/>
                        </a:spcAft>
                        <a:buClr>
                          <a:srgbClr val="1F1F1F"/>
                        </a:buClr>
                        <a:buSzPts val="800"/>
                        <a:buFont typeface="Arial"/>
                        <a:buNone/>
                      </a:pPr>
                      <a:endParaRPr sz="900" u="none" strike="noStrike" cap="none">
                        <a:solidFill>
                          <a:srgbClr val="1F1F1F"/>
                        </a:solidFill>
                        <a:highlight>
                          <a:schemeClr val="lt1"/>
                        </a:highlight>
                      </a:endParaRPr>
                    </a:p>
                  </a:txBody>
                  <a:tcPr marL="91425" marR="91425" marT="91425" marB="91425"/>
                </a:tc>
                <a:tc>
                  <a:txBody>
                    <a:bodyPr/>
                    <a:lstStyle/>
                    <a:p>
                      <a:pPr marL="457200" lvl="0" indent="-279400" algn="l" rtl="0">
                        <a:lnSpc>
                          <a:spcPct val="115000"/>
                        </a:lnSpc>
                        <a:spcBef>
                          <a:spcPts val="0"/>
                        </a:spcBef>
                        <a:spcAft>
                          <a:spcPts val="0"/>
                        </a:spcAft>
                        <a:buSzPts val="800"/>
                        <a:buChar char="●"/>
                      </a:pPr>
                      <a:r>
                        <a:rPr lang="en" sz="800">
                          <a:highlight>
                            <a:schemeClr val="lt1"/>
                          </a:highlight>
                        </a:rPr>
                        <a:t>The </a:t>
                      </a:r>
                      <a:r>
                        <a:rPr lang="en" sz="800" b="1">
                          <a:highlight>
                            <a:schemeClr val="lt1"/>
                          </a:highlight>
                        </a:rPr>
                        <a:t>Prompt Builder AI Skill</a:t>
                      </a:r>
                      <a:r>
                        <a:rPr lang="en" sz="800">
                          <a:highlight>
                            <a:schemeClr val="lt1"/>
                          </a:highlight>
                        </a:rPr>
                        <a:t> allows users to create generative AI prompts for their processes. It's part of Appian's Private AI umbrella, which lets users use AI and machine learning (ML) while maintaining control over their AI processing.</a:t>
                      </a:r>
                      <a:br>
                        <a:rPr lang="en" sz="800">
                          <a:highlight>
                            <a:schemeClr val="lt1"/>
                          </a:highlight>
                        </a:rPr>
                      </a:b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Document classification</a:t>
                      </a:r>
                      <a:r>
                        <a:rPr lang="en" sz="800">
                          <a:highlight>
                            <a:schemeClr val="lt1"/>
                          </a:highlight>
                        </a:rPr>
                        <a:t>: Identify information within PDFs to classify document types, route them to the appropriate people, and ready them for processing with a custom-trained model. </a:t>
                      </a:r>
                      <a:endParaRPr sz="800">
                        <a:highlight>
                          <a:schemeClr val="lt1"/>
                        </a:highlight>
                      </a:endParaRPr>
                    </a:p>
                    <a:p>
                      <a:pPr marL="0" lvl="0" indent="0" algn="l" rtl="0">
                        <a:lnSpc>
                          <a:spcPct val="115000"/>
                        </a:lnSpc>
                        <a:spcBef>
                          <a:spcPts val="0"/>
                        </a:spcBef>
                        <a:spcAft>
                          <a:spcPts val="0"/>
                        </a:spcAft>
                        <a:buNone/>
                      </a:pP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Document extraction</a:t>
                      </a:r>
                      <a:r>
                        <a:rPr lang="en" sz="800">
                          <a:highlight>
                            <a:schemeClr val="lt1"/>
                          </a:highlight>
                        </a:rPr>
                        <a:t>: Automatically pull critical information from semi-structured documents to make them usable in your applications, reducing manual entry and errors with a pre-built model.</a:t>
                      </a:r>
                      <a:br>
                        <a:rPr lang="en" sz="800">
                          <a:highlight>
                            <a:schemeClr val="lt1"/>
                          </a:highlight>
                        </a:rPr>
                      </a:b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Advanced IDP Tools </a:t>
                      </a:r>
                      <a:r>
                        <a:rPr lang="en" sz="800">
                          <a:highlight>
                            <a:schemeClr val="lt1"/>
                          </a:highlight>
                        </a:rPr>
                        <a:t>: Automatically pull critical information from unstructured complex  documents to make them usable in your applications, reducing manual entry and errors.</a:t>
                      </a:r>
                      <a:endParaRPr sz="800">
                        <a:highlight>
                          <a:schemeClr val="lt1"/>
                        </a:highlight>
                      </a:endParaRPr>
                    </a:p>
                    <a:p>
                      <a:pPr marL="457200" lvl="0" indent="0" algn="l" rtl="0">
                        <a:lnSpc>
                          <a:spcPct val="115000"/>
                        </a:lnSpc>
                        <a:spcBef>
                          <a:spcPts val="0"/>
                        </a:spcBef>
                        <a:spcAft>
                          <a:spcPts val="0"/>
                        </a:spcAft>
                        <a:buNone/>
                      </a:pP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MS Mail Email Graph</a:t>
                      </a:r>
                      <a:r>
                        <a:rPr lang="en" sz="800">
                          <a:highlight>
                            <a:schemeClr val="lt1"/>
                          </a:highlight>
                        </a:rPr>
                        <a:t> Plugin  to connect to  extract the data from the Microsoft Exchange server using the MS Graph API</a:t>
                      </a:r>
                      <a:endParaRPr sz="800">
                        <a:highlight>
                          <a:schemeClr val="lt1"/>
                        </a:highlight>
                      </a:endParaRPr>
                    </a:p>
                    <a:p>
                      <a:pPr marL="457200" marR="0" lvl="0" indent="0" algn="l" rtl="0">
                        <a:lnSpc>
                          <a:spcPct val="115000"/>
                        </a:lnSpc>
                        <a:spcBef>
                          <a:spcPts val="0"/>
                        </a:spcBef>
                        <a:spcAft>
                          <a:spcPts val="0"/>
                        </a:spcAft>
                        <a:buNone/>
                      </a:pPr>
                      <a:endParaRPr sz="800">
                        <a:highlight>
                          <a:schemeClr val="lt1"/>
                        </a:highlight>
                      </a:endParaRPr>
                    </a:p>
                  </a:txBody>
                  <a:tcPr marL="91425" marR="91425" marT="91425" marB="91425"/>
                </a:tc>
                <a:extLst>
                  <a:ext uri="{0D108BD9-81ED-4DB2-BD59-A6C34878D82A}">
                    <a16:rowId xmlns:a16="http://schemas.microsoft.com/office/drawing/2014/main" val="10001"/>
                  </a:ext>
                </a:extLst>
              </a:tr>
            </a:tbl>
          </a:graphicData>
        </a:graphic>
      </p:graphicFrame>
      <p:pic>
        <p:nvPicPr>
          <p:cNvPr id="421" name="Google Shape;421;g2827e65ead6_0_53">
            <a:extLst>
              <a:ext uri="{FF2B5EF4-FFF2-40B4-BE49-F238E27FC236}">
                <a16:creationId xmlns:a16="http://schemas.microsoft.com/office/drawing/2014/main" id="{CEA8D277-E282-0C61-EC0B-91886A667AFC}"/>
              </a:ext>
            </a:extLst>
          </p:cNvPr>
          <p:cNvPicPr preferRelativeResize="0"/>
          <p:nvPr/>
        </p:nvPicPr>
        <p:blipFill rotWithShape="1">
          <a:blip r:embed="rId3">
            <a:alphaModFix/>
          </a:blip>
          <a:srcRect/>
          <a:stretch/>
        </p:blipFill>
        <p:spPr>
          <a:xfrm>
            <a:off x="357922" y="2185100"/>
            <a:ext cx="559200" cy="561900"/>
          </a:xfrm>
          <a:prstGeom prst="rect">
            <a:avLst/>
          </a:prstGeom>
          <a:noFill/>
          <a:ln>
            <a:noFill/>
          </a:ln>
        </p:spPr>
      </p:pic>
      <p:pic>
        <p:nvPicPr>
          <p:cNvPr id="422" name="Google Shape;422;g2827e65ead6_0_53">
            <a:extLst>
              <a:ext uri="{FF2B5EF4-FFF2-40B4-BE49-F238E27FC236}">
                <a16:creationId xmlns:a16="http://schemas.microsoft.com/office/drawing/2014/main" id="{5856964B-594E-B38E-2DBC-32CC7DEB287F}"/>
              </a:ext>
            </a:extLst>
          </p:cNvPr>
          <p:cNvPicPr preferRelativeResize="0"/>
          <p:nvPr/>
        </p:nvPicPr>
        <p:blipFill rotWithShape="1">
          <a:blip r:embed="rId4">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29122109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54949499-D877-6CA6-7FD5-924A30E5FC91}"/>
            </a:ext>
          </a:extLst>
        </p:cNvPr>
        <p:cNvGrpSpPr/>
        <p:nvPr/>
      </p:nvGrpSpPr>
      <p:grpSpPr>
        <a:xfrm>
          <a:off x="0" y="0"/>
          <a:ext cx="0" cy="0"/>
          <a:chOff x="0" y="0"/>
          <a:chExt cx="0" cy="0"/>
        </a:xfrm>
      </p:grpSpPr>
      <p:sp>
        <p:nvSpPr>
          <p:cNvPr id="427" name="Google Shape;427;g32c08df7a2f_0_2250">
            <a:extLst>
              <a:ext uri="{FF2B5EF4-FFF2-40B4-BE49-F238E27FC236}">
                <a16:creationId xmlns:a16="http://schemas.microsoft.com/office/drawing/2014/main" id="{3197BC30-BD75-EBF2-B14F-7A2B9F07843E}"/>
              </a:ext>
            </a:extLst>
          </p:cNvPr>
          <p:cNvSpPr txBox="1">
            <a:spLocks noGrp="1"/>
          </p:cNvSpPr>
          <p:nvPr>
            <p:ph type="title"/>
          </p:nvPr>
        </p:nvSpPr>
        <p:spPr>
          <a:xfrm>
            <a:off x="443475" y="251450"/>
            <a:ext cx="7682700" cy="459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400"/>
              <a:buNone/>
            </a:pPr>
            <a:r>
              <a:rPr lang="en" sz="2400" b="1"/>
              <a:t>Process HQ</a:t>
            </a:r>
            <a:endParaRPr sz="2400" b="1"/>
          </a:p>
        </p:txBody>
      </p:sp>
      <p:sp>
        <p:nvSpPr>
          <p:cNvPr id="428" name="Google Shape;428;g32c08df7a2f_0_2250">
            <a:extLst>
              <a:ext uri="{FF2B5EF4-FFF2-40B4-BE49-F238E27FC236}">
                <a16:creationId xmlns:a16="http://schemas.microsoft.com/office/drawing/2014/main" id="{9244DEEF-401A-6CA3-C66B-14B8E8A933C2}"/>
              </a:ext>
            </a:extLst>
          </p:cNvPr>
          <p:cNvSpPr txBox="1">
            <a:spLocks noGrp="1"/>
          </p:cNvSpPr>
          <p:nvPr>
            <p:ph type="sldNum" idx="12"/>
          </p:nvPr>
        </p:nvSpPr>
        <p:spPr>
          <a:xfrm>
            <a:off x="239530" y="483986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700"/>
              <a:buNone/>
            </a:pPr>
            <a:fld id="{00000000-1234-1234-1234-123412341234}" type="slidenum">
              <a:rPr lang="en"/>
              <a:t>58</a:t>
            </a:fld>
            <a:endParaRPr/>
          </a:p>
        </p:txBody>
      </p:sp>
      <p:pic>
        <p:nvPicPr>
          <p:cNvPr id="429" name="Google Shape;429;g32c08df7a2f_0_2250">
            <a:extLst>
              <a:ext uri="{FF2B5EF4-FFF2-40B4-BE49-F238E27FC236}">
                <a16:creationId xmlns:a16="http://schemas.microsoft.com/office/drawing/2014/main" id="{B3BBC529-A4EE-6055-CA7C-96A8048D7233}"/>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430" name="Google Shape;430;g32c08df7a2f_0_2250">
            <a:extLst>
              <a:ext uri="{FF2B5EF4-FFF2-40B4-BE49-F238E27FC236}">
                <a16:creationId xmlns:a16="http://schemas.microsoft.com/office/drawing/2014/main" id="{CA2FBF47-D416-680E-9831-EA38B8880E1D}"/>
              </a:ext>
            </a:extLst>
          </p:cNvPr>
          <p:cNvSpPr txBox="1"/>
          <p:nvPr/>
        </p:nvSpPr>
        <p:spPr>
          <a:xfrm>
            <a:off x="2296812" y="3415124"/>
            <a:ext cx="20754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solidFill>
                <a:schemeClr val="lt1"/>
              </a:solidFill>
              <a:latin typeface="Ubuntu"/>
              <a:ea typeface="Ubuntu"/>
              <a:cs typeface="Ubuntu"/>
              <a:sym typeface="Ubuntu"/>
            </a:endParaRPr>
          </a:p>
          <a:p>
            <a:pPr marL="0" lvl="0" indent="0" algn="ctr" rtl="0">
              <a:spcBef>
                <a:spcPts val="0"/>
              </a:spcBef>
              <a:spcAft>
                <a:spcPts val="0"/>
              </a:spcAft>
              <a:buNone/>
            </a:pPr>
            <a:endParaRPr>
              <a:solidFill>
                <a:schemeClr val="lt1"/>
              </a:solidFill>
              <a:latin typeface="Ubuntu"/>
              <a:ea typeface="Ubuntu"/>
              <a:cs typeface="Ubuntu"/>
              <a:sym typeface="Ubuntu"/>
            </a:endParaRPr>
          </a:p>
          <a:p>
            <a:pPr marL="0" lvl="0" indent="0" algn="ctr" rtl="0">
              <a:spcBef>
                <a:spcPts val="0"/>
              </a:spcBef>
              <a:spcAft>
                <a:spcPts val="0"/>
              </a:spcAft>
              <a:buNone/>
            </a:pPr>
            <a:endParaRPr>
              <a:solidFill>
                <a:schemeClr val="lt1"/>
              </a:solidFill>
              <a:latin typeface="Ubuntu"/>
              <a:ea typeface="Ubuntu"/>
              <a:cs typeface="Ubuntu"/>
              <a:sym typeface="Ubuntu"/>
            </a:endParaRPr>
          </a:p>
        </p:txBody>
      </p:sp>
      <p:pic>
        <p:nvPicPr>
          <p:cNvPr id="431" name="Google Shape;431;g32c08df7a2f_0_2250">
            <a:extLst>
              <a:ext uri="{FF2B5EF4-FFF2-40B4-BE49-F238E27FC236}">
                <a16:creationId xmlns:a16="http://schemas.microsoft.com/office/drawing/2014/main" id="{723DFC91-466E-10BF-5973-B1E878933C36}"/>
              </a:ext>
            </a:extLst>
          </p:cNvPr>
          <p:cNvPicPr preferRelativeResize="0"/>
          <p:nvPr/>
        </p:nvPicPr>
        <p:blipFill rotWithShape="1">
          <a:blip r:embed="rId4">
            <a:alphaModFix/>
          </a:blip>
          <a:srcRect r="25909"/>
          <a:stretch/>
        </p:blipFill>
        <p:spPr>
          <a:xfrm>
            <a:off x="4839752" y="1237375"/>
            <a:ext cx="4304252" cy="3168276"/>
          </a:xfrm>
          <a:prstGeom prst="rect">
            <a:avLst/>
          </a:prstGeom>
          <a:noFill/>
          <a:ln>
            <a:noFill/>
          </a:ln>
        </p:spPr>
      </p:pic>
      <p:grpSp>
        <p:nvGrpSpPr>
          <p:cNvPr id="432" name="Google Shape;432;g32c08df7a2f_0_2250">
            <a:extLst>
              <a:ext uri="{FF2B5EF4-FFF2-40B4-BE49-F238E27FC236}">
                <a16:creationId xmlns:a16="http://schemas.microsoft.com/office/drawing/2014/main" id="{53EF85E0-A720-69BA-9DC6-4A95F3B867D4}"/>
              </a:ext>
            </a:extLst>
          </p:cNvPr>
          <p:cNvGrpSpPr/>
          <p:nvPr/>
        </p:nvGrpSpPr>
        <p:grpSpPr>
          <a:xfrm>
            <a:off x="576425" y="1532713"/>
            <a:ext cx="1572900" cy="2577500"/>
            <a:chOff x="571550" y="1427150"/>
            <a:chExt cx="1572900" cy="2577500"/>
          </a:xfrm>
        </p:grpSpPr>
        <p:sp>
          <p:nvSpPr>
            <p:cNvPr id="433" name="Google Shape;433;g32c08df7a2f_0_2250">
              <a:extLst>
                <a:ext uri="{FF2B5EF4-FFF2-40B4-BE49-F238E27FC236}">
                  <a16:creationId xmlns:a16="http://schemas.microsoft.com/office/drawing/2014/main" id="{A572E4D0-A2A6-250F-12F9-CE7E90D94C84}"/>
                </a:ext>
              </a:extLst>
            </p:cNvPr>
            <p:cNvSpPr txBox="1"/>
            <p:nvPr/>
          </p:nvSpPr>
          <p:spPr>
            <a:xfrm>
              <a:off x="571550" y="1427150"/>
              <a:ext cx="1572900" cy="5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dk2"/>
                  </a:solidFill>
                  <a:latin typeface="Ubuntu"/>
                  <a:ea typeface="Ubuntu"/>
                  <a:cs typeface="Ubuntu"/>
                  <a:sym typeface="Ubuntu"/>
                </a:rPr>
                <a:t>Discover</a:t>
              </a:r>
              <a:endParaRPr sz="2400">
                <a:solidFill>
                  <a:schemeClr val="dk2"/>
                </a:solidFill>
                <a:latin typeface="Ubuntu"/>
                <a:ea typeface="Ubuntu"/>
                <a:cs typeface="Ubuntu"/>
                <a:sym typeface="Ubuntu"/>
              </a:endParaRPr>
            </a:p>
          </p:txBody>
        </p:sp>
        <p:sp>
          <p:nvSpPr>
            <p:cNvPr id="434" name="Google Shape;434;g32c08df7a2f_0_2250">
              <a:extLst>
                <a:ext uri="{FF2B5EF4-FFF2-40B4-BE49-F238E27FC236}">
                  <a16:creationId xmlns:a16="http://schemas.microsoft.com/office/drawing/2014/main" id="{0138F850-3AEA-FD19-0374-789031BED7FA}"/>
                </a:ext>
              </a:extLst>
            </p:cNvPr>
            <p:cNvSpPr txBox="1"/>
            <p:nvPr/>
          </p:nvSpPr>
          <p:spPr>
            <a:xfrm>
              <a:off x="571550" y="2437966"/>
              <a:ext cx="1572900" cy="5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dk2"/>
                  </a:solidFill>
                  <a:latin typeface="Ubuntu"/>
                  <a:ea typeface="Ubuntu"/>
                  <a:cs typeface="Ubuntu"/>
                  <a:sym typeface="Ubuntu"/>
                </a:rPr>
                <a:t>Improve</a:t>
              </a:r>
              <a:endParaRPr sz="2400">
                <a:solidFill>
                  <a:schemeClr val="dk2"/>
                </a:solidFill>
                <a:latin typeface="Ubuntu"/>
                <a:ea typeface="Ubuntu"/>
                <a:cs typeface="Ubuntu"/>
                <a:sym typeface="Ubuntu"/>
              </a:endParaRPr>
            </a:p>
          </p:txBody>
        </p:sp>
        <p:sp>
          <p:nvSpPr>
            <p:cNvPr id="435" name="Google Shape;435;g32c08df7a2f_0_2250">
              <a:extLst>
                <a:ext uri="{FF2B5EF4-FFF2-40B4-BE49-F238E27FC236}">
                  <a16:creationId xmlns:a16="http://schemas.microsoft.com/office/drawing/2014/main" id="{E539561A-AF77-07CF-8E2A-7C67CE9307F4}"/>
                </a:ext>
              </a:extLst>
            </p:cNvPr>
            <p:cNvSpPr txBox="1"/>
            <p:nvPr/>
          </p:nvSpPr>
          <p:spPr>
            <a:xfrm>
              <a:off x="571550" y="3502750"/>
              <a:ext cx="1572900" cy="5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dk2"/>
                  </a:solidFill>
                  <a:latin typeface="Ubuntu"/>
                  <a:ea typeface="Ubuntu"/>
                  <a:cs typeface="Ubuntu"/>
                  <a:sym typeface="Ubuntu"/>
                </a:rPr>
                <a:t>Achieve</a:t>
              </a:r>
              <a:endParaRPr sz="2400">
                <a:solidFill>
                  <a:schemeClr val="dk2"/>
                </a:solidFill>
                <a:latin typeface="Ubuntu"/>
                <a:ea typeface="Ubuntu"/>
                <a:cs typeface="Ubuntu"/>
                <a:sym typeface="Ubuntu"/>
              </a:endParaRPr>
            </a:p>
          </p:txBody>
        </p:sp>
      </p:grpSp>
      <p:sp>
        <p:nvSpPr>
          <p:cNvPr id="436" name="Google Shape;436;g32c08df7a2f_0_2250">
            <a:extLst>
              <a:ext uri="{FF2B5EF4-FFF2-40B4-BE49-F238E27FC236}">
                <a16:creationId xmlns:a16="http://schemas.microsoft.com/office/drawing/2014/main" id="{718F45D1-B866-B0A5-57F0-FADAADD1F009}"/>
              </a:ext>
            </a:extLst>
          </p:cNvPr>
          <p:cNvSpPr txBox="1"/>
          <p:nvPr/>
        </p:nvSpPr>
        <p:spPr>
          <a:xfrm>
            <a:off x="2205275" y="2605975"/>
            <a:ext cx="2878200" cy="43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Ubuntu Light"/>
                <a:ea typeface="Ubuntu Light"/>
                <a:cs typeface="Ubuntu Light"/>
                <a:sym typeface="Ubuntu Light"/>
              </a:rPr>
              <a:t>With automated process insights.</a:t>
            </a:r>
            <a:endParaRPr sz="1600">
              <a:solidFill>
                <a:schemeClr val="dk1"/>
              </a:solidFill>
              <a:latin typeface="Ubuntu Light"/>
              <a:ea typeface="Ubuntu Light"/>
              <a:cs typeface="Ubuntu Light"/>
              <a:sym typeface="Ubuntu Light"/>
            </a:endParaRPr>
          </a:p>
        </p:txBody>
      </p:sp>
      <p:sp>
        <p:nvSpPr>
          <p:cNvPr id="437" name="Google Shape;437;g32c08df7a2f_0_2250">
            <a:extLst>
              <a:ext uri="{FF2B5EF4-FFF2-40B4-BE49-F238E27FC236}">
                <a16:creationId xmlns:a16="http://schemas.microsoft.com/office/drawing/2014/main" id="{ED891225-A959-F320-760B-C68394984E0A}"/>
              </a:ext>
            </a:extLst>
          </p:cNvPr>
          <p:cNvSpPr txBox="1"/>
          <p:nvPr/>
        </p:nvSpPr>
        <p:spPr>
          <a:xfrm>
            <a:off x="2205275" y="3520775"/>
            <a:ext cx="3015600" cy="67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Ubuntu Light"/>
                <a:ea typeface="Ubuntu Light"/>
                <a:cs typeface="Ubuntu Light"/>
                <a:sym typeface="Ubuntu Light"/>
              </a:rPr>
              <a:t>Intelligent process optimization.</a:t>
            </a:r>
            <a:endParaRPr sz="1600">
              <a:solidFill>
                <a:schemeClr val="dk1"/>
              </a:solidFill>
              <a:latin typeface="Ubuntu Light"/>
              <a:ea typeface="Ubuntu Light"/>
              <a:cs typeface="Ubuntu Light"/>
              <a:sym typeface="Ubuntu Light"/>
            </a:endParaRPr>
          </a:p>
        </p:txBody>
      </p:sp>
      <p:sp>
        <p:nvSpPr>
          <p:cNvPr id="438" name="Google Shape;438;g32c08df7a2f_0_2250">
            <a:extLst>
              <a:ext uri="{FF2B5EF4-FFF2-40B4-BE49-F238E27FC236}">
                <a16:creationId xmlns:a16="http://schemas.microsoft.com/office/drawing/2014/main" id="{607D78E5-1CE2-AB53-0522-60309D9B05EE}"/>
              </a:ext>
            </a:extLst>
          </p:cNvPr>
          <p:cNvSpPr txBox="1"/>
          <p:nvPr/>
        </p:nvSpPr>
        <p:spPr>
          <a:xfrm>
            <a:off x="2205275" y="1446350"/>
            <a:ext cx="2878200" cy="67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Ubuntu Light"/>
                <a:ea typeface="Ubuntu Light"/>
                <a:cs typeface="Ubuntu Light"/>
                <a:sym typeface="Ubuntu Light"/>
              </a:rPr>
              <a:t>Enterprise data and processes.</a:t>
            </a:r>
            <a:endParaRPr sz="1600">
              <a:solidFill>
                <a:schemeClr val="dk1"/>
              </a:solidFill>
              <a:latin typeface="Ubuntu Light"/>
              <a:ea typeface="Ubuntu Light"/>
              <a:cs typeface="Ubuntu Light"/>
              <a:sym typeface="Ubuntu Light"/>
            </a:endParaRPr>
          </a:p>
        </p:txBody>
      </p:sp>
      <p:pic>
        <p:nvPicPr>
          <p:cNvPr id="439" name="Google Shape;439;g32c08df7a2f_0_2250" title="1) Process Insights Main.png">
            <a:extLst>
              <a:ext uri="{FF2B5EF4-FFF2-40B4-BE49-F238E27FC236}">
                <a16:creationId xmlns:a16="http://schemas.microsoft.com/office/drawing/2014/main" id="{23AD048D-A437-F09C-D485-813E2599EAFF}"/>
              </a:ext>
            </a:extLst>
          </p:cNvPr>
          <p:cNvPicPr preferRelativeResize="0"/>
          <p:nvPr/>
        </p:nvPicPr>
        <p:blipFill rotWithShape="1">
          <a:blip r:embed="rId5">
            <a:alphaModFix/>
          </a:blip>
          <a:srcRect r="10554"/>
          <a:stretch/>
        </p:blipFill>
        <p:spPr>
          <a:xfrm>
            <a:off x="5542600" y="1441625"/>
            <a:ext cx="3601398" cy="2516451"/>
          </a:xfrm>
          <a:prstGeom prst="rect">
            <a:avLst/>
          </a:prstGeom>
          <a:noFill/>
          <a:ln>
            <a:noFill/>
          </a:ln>
        </p:spPr>
      </p:pic>
    </p:spTree>
    <p:extLst>
      <p:ext uri="{BB962C8B-B14F-4D97-AF65-F5344CB8AC3E}">
        <p14:creationId xmlns:p14="http://schemas.microsoft.com/office/powerpoint/2010/main" val="4082231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8F113668-65DD-1FAD-0033-8CF5C770AFD4}"/>
            </a:ext>
          </a:extLst>
        </p:cNvPr>
        <p:cNvGrpSpPr/>
        <p:nvPr/>
      </p:nvGrpSpPr>
      <p:grpSpPr>
        <a:xfrm>
          <a:off x="0" y="0"/>
          <a:ext cx="0" cy="0"/>
          <a:chOff x="0" y="0"/>
          <a:chExt cx="0" cy="0"/>
        </a:xfrm>
      </p:grpSpPr>
      <p:sp>
        <p:nvSpPr>
          <p:cNvPr id="445" name="Google Shape;445;g32c08df7a2f_0_2487">
            <a:extLst>
              <a:ext uri="{FF2B5EF4-FFF2-40B4-BE49-F238E27FC236}">
                <a16:creationId xmlns:a16="http://schemas.microsoft.com/office/drawing/2014/main" id="{774E436B-428C-D379-93C5-A9958B64673D}"/>
              </a:ext>
            </a:extLst>
          </p:cNvPr>
          <p:cNvSpPr txBox="1">
            <a:spLocks noGrp="1"/>
          </p:cNvSpPr>
          <p:nvPr>
            <p:ph type="title"/>
          </p:nvPr>
        </p:nvSpPr>
        <p:spPr>
          <a:xfrm>
            <a:off x="411487" y="544830"/>
            <a:ext cx="8270100" cy="476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600">
                <a:solidFill>
                  <a:srgbClr val="020A51"/>
                </a:solidFill>
              </a:rPr>
              <a:t>Improve Any Process, Inform Any Decision</a:t>
            </a:r>
            <a:endParaRPr sz="2800"/>
          </a:p>
        </p:txBody>
      </p:sp>
      <p:sp>
        <p:nvSpPr>
          <p:cNvPr id="446" name="Google Shape;446;g32c08df7a2f_0_2487">
            <a:extLst>
              <a:ext uri="{FF2B5EF4-FFF2-40B4-BE49-F238E27FC236}">
                <a16:creationId xmlns:a16="http://schemas.microsoft.com/office/drawing/2014/main" id="{35C36CB0-33CF-0F86-19B3-085BD3C156AA}"/>
              </a:ext>
            </a:extLst>
          </p:cNvPr>
          <p:cNvSpPr txBox="1">
            <a:spLocks noGrp="1"/>
          </p:cNvSpPr>
          <p:nvPr>
            <p:ph type="title" idx="2"/>
          </p:nvPr>
        </p:nvSpPr>
        <p:spPr>
          <a:xfrm>
            <a:off x="5184094" y="2855214"/>
            <a:ext cx="3033600" cy="870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100">
                <a:solidFill>
                  <a:schemeClr val="dk2"/>
                </a:solidFill>
              </a:rPr>
              <a:t>Data Fabric</a:t>
            </a:r>
            <a:br>
              <a:rPr lang="en" sz="2100">
                <a:solidFill>
                  <a:schemeClr val="dk2"/>
                </a:solidFill>
              </a:rPr>
            </a:br>
            <a:r>
              <a:rPr lang="en" sz="2100">
                <a:solidFill>
                  <a:schemeClr val="dk2"/>
                </a:solidFill>
              </a:rPr>
              <a:t>Insights</a:t>
            </a:r>
            <a:endParaRPr sz="2100">
              <a:solidFill>
                <a:schemeClr val="dk2"/>
              </a:solidFill>
            </a:endParaRPr>
          </a:p>
        </p:txBody>
      </p:sp>
      <p:sp>
        <p:nvSpPr>
          <p:cNvPr id="447" name="Google Shape;447;g32c08df7a2f_0_2487">
            <a:extLst>
              <a:ext uri="{FF2B5EF4-FFF2-40B4-BE49-F238E27FC236}">
                <a16:creationId xmlns:a16="http://schemas.microsoft.com/office/drawing/2014/main" id="{409688DF-224B-636A-9598-D89E886D7457}"/>
              </a:ext>
            </a:extLst>
          </p:cNvPr>
          <p:cNvSpPr txBox="1">
            <a:spLocks noGrp="1"/>
          </p:cNvSpPr>
          <p:nvPr>
            <p:ph type="title" idx="3"/>
          </p:nvPr>
        </p:nvSpPr>
        <p:spPr>
          <a:xfrm>
            <a:off x="925688" y="2855214"/>
            <a:ext cx="3033600" cy="870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100">
                <a:solidFill>
                  <a:schemeClr val="dk2"/>
                </a:solidFill>
              </a:rPr>
              <a:t>Process </a:t>
            </a:r>
            <a:endParaRPr sz="2100">
              <a:solidFill>
                <a:schemeClr val="dk2"/>
              </a:solidFill>
            </a:endParaRPr>
          </a:p>
          <a:p>
            <a:pPr marL="0" lvl="0" indent="0" algn="ctr" rtl="0">
              <a:spcBef>
                <a:spcPts val="0"/>
              </a:spcBef>
              <a:spcAft>
                <a:spcPts val="0"/>
              </a:spcAft>
              <a:buNone/>
            </a:pPr>
            <a:r>
              <a:rPr lang="en" sz="2100">
                <a:solidFill>
                  <a:schemeClr val="dk2"/>
                </a:solidFill>
              </a:rPr>
              <a:t>Insights</a:t>
            </a:r>
            <a:endParaRPr sz="2100">
              <a:solidFill>
                <a:schemeClr val="dk2"/>
              </a:solidFill>
            </a:endParaRPr>
          </a:p>
        </p:txBody>
      </p:sp>
      <p:pic>
        <p:nvPicPr>
          <p:cNvPr id="448" name="Google Shape;448;g32c08df7a2f_0_2487">
            <a:extLst>
              <a:ext uri="{FF2B5EF4-FFF2-40B4-BE49-F238E27FC236}">
                <a16:creationId xmlns:a16="http://schemas.microsoft.com/office/drawing/2014/main" id="{ED840CFB-C658-A8D8-041F-397183098F95}"/>
              </a:ext>
            </a:extLst>
          </p:cNvPr>
          <p:cNvPicPr preferRelativeResize="0"/>
          <p:nvPr/>
        </p:nvPicPr>
        <p:blipFill>
          <a:blip r:embed="rId3">
            <a:alphaModFix/>
          </a:blip>
          <a:stretch>
            <a:fillRect/>
          </a:stretch>
        </p:blipFill>
        <p:spPr>
          <a:xfrm>
            <a:off x="1842340" y="1600198"/>
            <a:ext cx="1200150" cy="1205886"/>
          </a:xfrm>
          <a:prstGeom prst="rect">
            <a:avLst/>
          </a:prstGeom>
          <a:noFill/>
          <a:ln>
            <a:noFill/>
          </a:ln>
        </p:spPr>
      </p:pic>
      <p:pic>
        <p:nvPicPr>
          <p:cNvPr id="449" name="Google Shape;449;g32c08df7a2f_0_2487">
            <a:extLst>
              <a:ext uri="{FF2B5EF4-FFF2-40B4-BE49-F238E27FC236}">
                <a16:creationId xmlns:a16="http://schemas.microsoft.com/office/drawing/2014/main" id="{1221A4DD-9D75-117D-DC19-ED28931F79DF}"/>
              </a:ext>
            </a:extLst>
          </p:cNvPr>
          <p:cNvPicPr preferRelativeResize="0"/>
          <p:nvPr/>
        </p:nvPicPr>
        <p:blipFill>
          <a:blip r:embed="rId4">
            <a:alphaModFix/>
          </a:blip>
          <a:stretch>
            <a:fillRect/>
          </a:stretch>
        </p:blipFill>
        <p:spPr>
          <a:xfrm>
            <a:off x="6100736" y="1600199"/>
            <a:ext cx="1194668" cy="1200150"/>
          </a:xfrm>
          <a:prstGeom prst="rect">
            <a:avLst/>
          </a:prstGeom>
          <a:noFill/>
          <a:ln>
            <a:noFill/>
          </a:ln>
        </p:spPr>
      </p:pic>
      <p:pic>
        <p:nvPicPr>
          <p:cNvPr id="450" name="Google Shape;450;g32c08df7a2f_0_2487">
            <a:extLst>
              <a:ext uri="{FF2B5EF4-FFF2-40B4-BE49-F238E27FC236}">
                <a16:creationId xmlns:a16="http://schemas.microsoft.com/office/drawing/2014/main" id="{E77A5DC2-AFA5-2C49-4BAA-B9FE93453895}"/>
              </a:ext>
            </a:extLst>
          </p:cNvPr>
          <p:cNvPicPr preferRelativeResize="0"/>
          <p:nvPr/>
        </p:nvPicPr>
        <p:blipFill rotWithShape="1">
          <a:blip r:embed="rId5">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369137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6</a:t>
            </a:fld>
            <a:endParaRPr/>
          </a:p>
        </p:txBody>
      </p:sp>
      <p:graphicFrame>
        <p:nvGraphicFramePr>
          <p:cNvPr id="355" name="Google Shape;355;p2"/>
          <p:cNvGraphicFramePr/>
          <p:nvPr/>
        </p:nvGraphicFramePr>
        <p:xfrm>
          <a:off x="429700" y="925088"/>
          <a:ext cx="3000000" cy="3000000"/>
        </p:xfrm>
        <a:graphic>
          <a:graphicData uri="http://schemas.openxmlformats.org/drawingml/2006/table">
            <a:tbl>
              <a:tblPr bandRow="1">
                <a:noFill/>
                <a:tableStyleId>{5342E76C-094B-419B-B42E-AED802BB35B9}</a:tableStyleId>
              </a:tblPr>
              <a:tblGrid>
                <a:gridCol w="3588875">
                  <a:extLst>
                    <a:ext uri="{9D8B030D-6E8A-4147-A177-3AD203B41FA5}">
                      <a16:colId xmlns:a16="http://schemas.microsoft.com/office/drawing/2014/main" val="20000"/>
                    </a:ext>
                  </a:extLst>
                </a:gridCol>
                <a:gridCol w="4696825">
                  <a:extLst>
                    <a:ext uri="{9D8B030D-6E8A-4147-A177-3AD203B41FA5}">
                      <a16:colId xmlns:a16="http://schemas.microsoft.com/office/drawing/2014/main" val="20001"/>
                    </a:ext>
                  </a:extLst>
                </a:gridCol>
              </a:tblGrid>
              <a:tr h="302200">
                <a:tc gridSpan="2">
                  <a:txBody>
                    <a:bodyPr/>
                    <a:lstStyle/>
                    <a:p>
                      <a:pPr marL="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Goal</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hMerge="1">
                  <a:txBody>
                    <a:bodyPr/>
                    <a:lstStyle/>
                    <a:p>
                      <a:endParaRPr lang="en-US"/>
                    </a:p>
                  </a:txBody>
                  <a:tcPr/>
                </a:tc>
                <a:extLst>
                  <a:ext uri="{0D108BD9-81ED-4DB2-BD59-A6C34878D82A}">
                    <a16:rowId xmlns:a16="http://schemas.microsoft.com/office/drawing/2014/main" val="10000"/>
                  </a:ext>
                </a:extLst>
              </a:tr>
              <a:tr h="315950">
                <a:tc gridSpan="2">
                  <a:txBody>
                    <a:bodyPr/>
                    <a:lstStyle/>
                    <a:p>
                      <a:pPr marL="0" marR="0" lvl="0" indent="0" algn="ctr" rtl="0">
                        <a:lnSpc>
                          <a:spcPct val="115000"/>
                        </a:lnSpc>
                        <a:spcBef>
                          <a:spcPts val="0"/>
                        </a:spcBef>
                        <a:spcAft>
                          <a:spcPts val="0"/>
                        </a:spcAft>
                        <a:buNone/>
                      </a:pPr>
                      <a:r>
                        <a:rPr lang="en" sz="1200">
                          <a:solidFill>
                            <a:schemeClr val="dk1"/>
                          </a:solidFill>
                          <a:latin typeface="Ubuntu"/>
                          <a:ea typeface="Ubuntu"/>
                          <a:cs typeface="Ubuntu"/>
                          <a:sym typeface="Ubuntu"/>
                        </a:rPr>
                        <a:t>Improve Application and Platform Performance</a:t>
                      </a:r>
                      <a:endParaRPr sz="1200" u="none" strike="noStrike" cap="none">
                        <a:solidFill>
                          <a:schemeClr val="dk1"/>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1"/>
                  </a:ext>
                </a:extLst>
              </a:tr>
              <a:tr h="288525">
                <a:tc>
                  <a:txBody>
                    <a:bodyPr/>
                    <a:lstStyle/>
                    <a:p>
                      <a:pPr marL="0" marR="0" lvl="0" indent="0" algn="l"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Activities</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Outcome</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2"/>
                  </a:ext>
                </a:extLst>
              </a:tr>
              <a:tr h="437375">
                <a:tc>
                  <a:txBody>
                    <a:bodyPr/>
                    <a:lstStyle/>
                    <a:p>
                      <a:pPr marL="0" lvl="0" indent="0" algn="l" rtl="0">
                        <a:lnSpc>
                          <a:spcPct val="115000"/>
                        </a:lnSpc>
                        <a:spcBef>
                          <a:spcPts val="1200"/>
                        </a:spcBef>
                        <a:spcAft>
                          <a:spcPts val="1200"/>
                        </a:spcAft>
                        <a:buNone/>
                      </a:pPr>
                      <a:r>
                        <a:rPr lang="en" sz="1000">
                          <a:latin typeface="Ubuntu"/>
                          <a:ea typeface="Ubuntu"/>
                          <a:cs typeface="Ubuntu"/>
                          <a:sym typeface="Ubuntu"/>
                        </a:rPr>
                        <a:t>Enabled the Health Check Run in the Production Environment, analyzed the results, and shared observations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500"/>
                        </a:spcBef>
                        <a:spcAft>
                          <a:spcPts val="500"/>
                        </a:spcAft>
                        <a:buNone/>
                      </a:pPr>
                      <a:r>
                        <a:rPr lang="en" sz="1000">
                          <a:latin typeface="Ubuntu"/>
                          <a:ea typeface="Ubuntu"/>
                          <a:cs typeface="Ubuntu"/>
                          <a:sym typeface="Ubuntu"/>
                        </a:rPr>
                        <a:t>Accenture has prioritized addressing the observations from the health check review</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1026625">
                <a:tc>
                  <a:txBody>
                    <a:bodyPr/>
                    <a:lstStyle/>
                    <a:p>
                      <a:pPr marL="0" lvl="0" indent="0" algn="l" rtl="0">
                        <a:lnSpc>
                          <a:spcPct val="115000"/>
                        </a:lnSpc>
                        <a:spcBef>
                          <a:spcPts val="500"/>
                        </a:spcBef>
                        <a:spcAft>
                          <a:spcPts val="500"/>
                        </a:spcAft>
                        <a:buNone/>
                      </a:pPr>
                      <a:r>
                        <a:rPr lang="en" sz="1000">
                          <a:latin typeface="Ubuntu"/>
                          <a:ea typeface="Ubuntu"/>
                          <a:cs typeface="Ubuntu"/>
                          <a:sym typeface="Ubuntu"/>
                        </a:rPr>
                        <a:t>Assisted in Troubleshooting High Memory Utilization in the Production Environment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Ubuntu"/>
                          <a:ea typeface="Ubuntu"/>
                          <a:cs typeface="Ubuntu"/>
                          <a:sym typeface="Ubuntu"/>
                        </a:rPr>
                        <a:t>As part of the memory analysis and health check report review, a detailed analysis of the memory utilization was provided. </a:t>
                      </a:r>
                      <a:endParaRPr sz="1000">
                        <a:latin typeface="Ubuntu"/>
                        <a:ea typeface="Ubuntu"/>
                        <a:cs typeface="Ubuntu"/>
                        <a:sym typeface="Ubuntu"/>
                      </a:endParaRPr>
                    </a:p>
                    <a:p>
                      <a:pPr marL="0" lvl="0" indent="0" algn="l" rtl="0">
                        <a:lnSpc>
                          <a:spcPct val="115000"/>
                        </a:lnSpc>
                        <a:spcBef>
                          <a:spcPts val="500"/>
                        </a:spcBef>
                        <a:spcAft>
                          <a:spcPts val="500"/>
                        </a:spcAft>
                        <a:buNone/>
                      </a:pPr>
                      <a:r>
                        <a:rPr lang="en" sz="1000">
                          <a:latin typeface="Ubuntu"/>
                          <a:ea typeface="Ubuntu"/>
                          <a:cs typeface="Ubuntu"/>
                          <a:sym typeface="Ubuntu"/>
                        </a:rPr>
                        <a:t>It was also identified that a server sizing exercise had not been previously conducted for this environment. A recommendation has been made to perform this exercise to ensure optimal server configuration.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78525">
                <a:tc>
                  <a:txBody>
                    <a:bodyPr/>
                    <a:lstStyle/>
                    <a:p>
                      <a:pPr marL="0" lvl="0" indent="0" algn="l" rtl="0">
                        <a:lnSpc>
                          <a:spcPct val="115000"/>
                        </a:lnSpc>
                        <a:spcBef>
                          <a:spcPts val="500"/>
                        </a:spcBef>
                        <a:spcAft>
                          <a:spcPts val="500"/>
                        </a:spcAft>
                        <a:buNone/>
                      </a:pPr>
                      <a:r>
                        <a:rPr lang="en" sz="1000">
                          <a:latin typeface="Ubuntu"/>
                          <a:ea typeface="Ubuntu"/>
                          <a:cs typeface="Ubuntu"/>
                          <a:sym typeface="Ubuntu"/>
                        </a:rPr>
                        <a:t>Validated the Design Review of the Previous Accelerate engagement </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000">
                          <a:latin typeface="Ubuntu"/>
                          <a:ea typeface="Ubuntu"/>
                          <a:cs typeface="Ubuntu"/>
                          <a:sym typeface="Ubuntu"/>
                        </a:rPr>
                        <a:t>Most of the observations have not been fixed. Addressing this has been prioritized by Accenture.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72100">
                <a:tc gridSpan="2">
                  <a:txBody>
                    <a:bodyPr/>
                    <a:lstStyle/>
                    <a:p>
                      <a:pPr marL="0" lvl="0" indent="0" algn="ctr" rtl="0">
                        <a:lnSpc>
                          <a:spcPct val="115000"/>
                        </a:lnSpc>
                        <a:spcBef>
                          <a:spcPts val="0"/>
                        </a:spcBef>
                        <a:spcAft>
                          <a:spcPts val="0"/>
                        </a:spcAft>
                        <a:buNone/>
                      </a:pPr>
                      <a:r>
                        <a:rPr lang="en" sz="1200" b="1">
                          <a:solidFill>
                            <a:schemeClr val="dk2"/>
                          </a:solidFill>
                          <a:latin typeface="Ubuntu"/>
                          <a:ea typeface="Ubuntu"/>
                          <a:cs typeface="Ubuntu"/>
                          <a:sym typeface="Ubuntu"/>
                        </a:rPr>
                        <a:t>Impact</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6"/>
                  </a:ext>
                </a:extLst>
              </a:tr>
              <a:tr h="644150">
                <a:tc gridSpan="2">
                  <a:txBody>
                    <a:bodyPr/>
                    <a:lstStyle/>
                    <a:p>
                      <a:pPr marL="0" lvl="0" indent="0" algn="l" rtl="0">
                        <a:spcBef>
                          <a:spcPts val="0"/>
                        </a:spcBef>
                        <a:spcAft>
                          <a:spcPts val="0"/>
                        </a:spcAft>
                        <a:buNone/>
                      </a:pPr>
                      <a:r>
                        <a:rPr lang="en" sz="1000">
                          <a:latin typeface="Ubuntu"/>
                          <a:ea typeface="Ubuntu"/>
                          <a:cs typeface="Ubuntu"/>
                          <a:sym typeface="Ubuntu"/>
                        </a:rPr>
                        <a:t>Provides clear view of system health, identifies areas for improvement, and helps resolve issues proactively, ensuring a stable and reliable system.</a:t>
                      </a:r>
                      <a:endParaRPr sz="1000">
                        <a:latin typeface="Ubuntu"/>
                        <a:ea typeface="Ubuntu"/>
                        <a:cs typeface="Ubuntu"/>
                        <a:sym typeface="Ubuntu"/>
                      </a:endParaRPr>
                    </a:p>
                    <a:p>
                      <a:pPr marL="0" lvl="0" indent="0" algn="l" rtl="0">
                        <a:spcBef>
                          <a:spcPts val="500"/>
                        </a:spcBef>
                        <a:spcAft>
                          <a:spcPts val="500"/>
                        </a:spcAft>
                        <a:buNone/>
                      </a:pPr>
                      <a:r>
                        <a:rPr lang="en" sz="1000">
                          <a:latin typeface="Ubuntu"/>
                          <a:ea typeface="Ubuntu"/>
                          <a:cs typeface="Ubuntu"/>
                          <a:sym typeface="Ubuntu"/>
                        </a:rPr>
                        <a:t>Ensures adherence to best practices, highlights gaps, and strengthens the system's architecture for scalability and efficiency.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356" name="Google Shape;356;p2"/>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357" name="Google Shape;357;p2"/>
          <p:cNvSpPr txBox="1"/>
          <p:nvPr/>
        </p:nvSpPr>
        <p:spPr>
          <a:xfrm>
            <a:off x="429700" y="371475"/>
            <a:ext cx="8285700" cy="42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Progress and Impact</a:t>
            </a:r>
            <a:endParaRPr sz="2600" b="1">
              <a:solidFill>
                <a:srgbClr val="020A51"/>
              </a:solidFill>
              <a:latin typeface="Ubuntu"/>
              <a:ea typeface="Ubuntu"/>
              <a:cs typeface="Ubuntu"/>
              <a:sym typeface="Ubuntu"/>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CB8829C1-8E21-2696-B03F-7C5A0E5A048E}"/>
            </a:ext>
          </a:extLst>
        </p:cNvPr>
        <p:cNvGrpSpPr/>
        <p:nvPr/>
      </p:nvGrpSpPr>
      <p:grpSpPr>
        <a:xfrm>
          <a:off x="0" y="0"/>
          <a:ext cx="0" cy="0"/>
          <a:chOff x="0" y="0"/>
          <a:chExt cx="0" cy="0"/>
        </a:xfrm>
      </p:grpSpPr>
      <p:sp>
        <p:nvSpPr>
          <p:cNvPr id="455" name="Google Shape;455;g32c08df7a2f_0_1565">
            <a:extLst>
              <a:ext uri="{FF2B5EF4-FFF2-40B4-BE49-F238E27FC236}">
                <a16:creationId xmlns:a16="http://schemas.microsoft.com/office/drawing/2014/main" id="{45754FA1-D3EF-FC4C-C04A-B3699DDCA89F}"/>
              </a:ext>
            </a:extLst>
          </p:cNvPr>
          <p:cNvSpPr txBox="1">
            <a:spLocks noGrp="1"/>
          </p:cNvSpPr>
          <p:nvPr>
            <p:ph type="body" idx="1"/>
          </p:nvPr>
        </p:nvSpPr>
        <p:spPr>
          <a:xfrm>
            <a:off x="249242" y="1143000"/>
            <a:ext cx="4533300" cy="3913200"/>
          </a:xfrm>
          <a:prstGeom prst="rect">
            <a:avLst/>
          </a:prstGeom>
        </p:spPr>
        <p:txBody>
          <a:bodyPr spcFirstLastPara="1" wrap="square" lIns="68575" tIns="34275" rIns="68575" bIns="34275" anchor="t" anchorCtr="0">
            <a:normAutofit/>
          </a:bodyPr>
          <a:lstStyle/>
          <a:p>
            <a:pPr marL="457200" lvl="0" indent="-323850" algn="l" rtl="0">
              <a:lnSpc>
                <a:spcPct val="100000"/>
              </a:lnSpc>
              <a:spcBef>
                <a:spcPts val="600"/>
              </a:spcBef>
              <a:spcAft>
                <a:spcPts val="0"/>
              </a:spcAft>
              <a:buSzPts val="1500"/>
              <a:buFont typeface="Ubuntu"/>
              <a:buChar char="●"/>
            </a:pPr>
            <a:r>
              <a:rPr lang="en" sz="1900">
                <a:latin typeface="Ubuntu"/>
                <a:ea typeface="Ubuntu"/>
                <a:cs typeface="Ubuntu"/>
                <a:sym typeface="Ubuntu"/>
              </a:rPr>
              <a:t>Prep data for mining from </a:t>
            </a:r>
            <a:br>
              <a:rPr lang="en" sz="1900">
                <a:latin typeface="Ubuntu"/>
                <a:ea typeface="Ubuntu"/>
                <a:cs typeface="Ubuntu"/>
                <a:sym typeface="Ubuntu"/>
              </a:rPr>
            </a:br>
            <a:r>
              <a:rPr lang="en" sz="1900">
                <a:latin typeface="Ubuntu"/>
                <a:ea typeface="Ubuntu"/>
                <a:cs typeface="Ubuntu"/>
                <a:sym typeface="Ubuntu"/>
              </a:rPr>
              <a:t>multiple sources with low-code.</a:t>
            </a:r>
            <a:br>
              <a:rPr lang="en" sz="1900">
                <a:latin typeface="Ubuntu"/>
                <a:ea typeface="Ubuntu"/>
                <a:cs typeface="Ubuntu"/>
                <a:sym typeface="Ubuntu"/>
              </a:rPr>
            </a:br>
            <a:endParaRPr sz="1900">
              <a:latin typeface="Ubuntu"/>
              <a:ea typeface="Ubuntu"/>
              <a:cs typeface="Ubuntu"/>
              <a:sym typeface="Ubuntu"/>
            </a:endParaRPr>
          </a:p>
          <a:p>
            <a:pPr marL="457200" lvl="0" indent="-323850" algn="l" rtl="0">
              <a:lnSpc>
                <a:spcPct val="100000"/>
              </a:lnSpc>
              <a:spcBef>
                <a:spcPts val="800"/>
              </a:spcBef>
              <a:spcAft>
                <a:spcPts val="0"/>
              </a:spcAft>
              <a:buSzPts val="1500"/>
              <a:buFont typeface="Ubuntu"/>
              <a:buChar char="●"/>
            </a:pPr>
            <a:r>
              <a:rPr lang="en" sz="1900">
                <a:latin typeface="Ubuntu"/>
                <a:ea typeface="Ubuntu"/>
                <a:cs typeface="Ubuntu"/>
                <a:sym typeface="Ubuntu"/>
              </a:rPr>
              <a:t>Follow a guided experience to identify process problems. </a:t>
            </a:r>
            <a:br>
              <a:rPr lang="en" sz="1900">
                <a:latin typeface="Ubuntu"/>
                <a:ea typeface="Ubuntu"/>
                <a:cs typeface="Ubuntu"/>
                <a:sym typeface="Ubuntu"/>
              </a:rPr>
            </a:br>
            <a:endParaRPr sz="1900">
              <a:latin typeface="Ubuntu"/>
              <a:ea typeface="Ubuntu"/>
              <a:cs typeface="Ubuntu"/>
              <a:sym typeface="Ubuntu"/>
            </a:endParaRPr>
          </a:p>
          <a:p>
            <a:pPr marL="457200" lvl="0" indent="-323850" algn="l" rtl="0">
              <a:lnSpc>
                <a:spcPct val="100000"/>
              </a:lnSpc>
              <a:spcBef>
                <a:spcPts val="800"/>
              </a:spcBef>
              <a:spcAft>
                <a:spcPts val="0"/>
              </a:spcAft>
              <a:buSzPts val="1500"/>
              <a:buFont typeface="Ubuntu"/>
              <a:buChar char="●"/>
            </a:pPr>
            <a:r>
              <a:rPr lang="en" sz="1900">
                <a:latin typeface="Ubuntu"/>
                <a:ea typeface="Ubuntu"/>
                <a:cs typeface="Ubuntu"/>
                <a:sym typeface="Ubuntu"/>
              </a:rPr>
              <a:t>Take action with intelligent recommendations.</a:t>
            </a:r>
            <a:br>
              <a:rPr lang="en" sz="1900">
                <a:latin typeface="Ubuntu"/>
                <a:ea typeface="Ubuntu"/>
                <a:cs typeface="Ubuntu"/>
                <a:sym typeface="Ubuntu"/>
              </a:rPr>
            </a:br>
            <a:endParaRPr sz="1900">
              <a:latin typeface="Ubuntu"/>
              <a:ea typeface="Ubuntu"/>
              <a:cs typeface="Ubuntu"/>
              <a:sym typeface="Ubuntu"/>
            </a:endParaRPr>
          </a:p>
          <a:p>
            <a:pPr marL="457200" lvl="0" indent="-323850" algn="l" rtl="0">
              <a:lnSpc>
                <a:spcPct val="100000"/>
              </a:lnSpc>
              <a:spcBef>
                <a:spcPts val="600"/>
              </a:spcBef>
              <a:spcAft>
                <a:spcPts val="0"/>
              </a:spcAft>
              <a:buSzPts val="1500"/>
              <a:buFont typeface="Ubuntu"/>
              <a:buChar char="●"/>
            </a:pPr>
            <a:r>
              <a:rPr lang="en" sz="1900">
                <a:latin typeface="Ubuntu"/>
                <a:ea typeface="Ubuntu"/>
                <a:cs typeface="Ubuntu"/>
                <a:sym typeface="Ubuntu"/>
              </a:rPr>
              <a:t>Track process performance </a:t>
            </a:r>
            <a:br>
              <a:rPr lang="en" sz="1900">
                <a:latin typeface="Ubuntu"/>
                <a:ea typeface="Ubuntu"/>
                <a:cs typeface="Ubuntu"/>
                <a:sym typeface="Ubuntu"/>
              </a:rPr>
            </a:br>
            <a:r>
              <a:rPr lang="en" sz="1900">
                <a:latin typeface="Ubuntu"/>
                <a:ea typeface="Ubuntu"/>
                <a:cs typeface="Ubuntu"/>
                <a:sym typeface="Ubuntu"/>
              </a:rPr>
              <a:t>with executive dashboards. </a:t>
            </a:r>
            <a:endParaRPr sz="1600"/>
          </a:p>
        </p:txBody>
      </p:sp>
      <p:sp>
        <p:nvSpPr>
          <p:cNvPr id="456" name="Google Shape;456;g32c08df7a2f_0_1565">
            <a:extLst>
              <a:ext uri="{FF2B5EF4-FFF2-40B4-BE49-F238E27FC236}">
                <a16:creationId xmlns:a16="http://schemas.microsoft.com/office/drawing/2014/main" id="{2E07CB25-C2CE-D959-C481-CEE14550387A}"/>
              </a:ext>
            </a:extLst>
          </p:cNvPr>
          <p:cNvSpPr txBox="1">
            <a:spLocks noGrp="1"/>
          </p:cNvSpPr>
          <p:nvPr>
            <p:ph type="title"/>
          </p:nvPr>
        </p:nvSpPr>
        <p:spPr>
          <a:xfrm>
            <a:off x="354600" y="246975"/>
            <a:ext cx="8434800" cy="519300"/>
          </a:xfrm>
          <a:prstGeom prst="rect">
            <a:avLst/>
          </a:prstGeom>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rPr>
              <a:t>Process Insights</a:t>
            </a:r>
            <a:endParaRPr/>
          </a:p>
        </p:txBody>
      </p:sp>
      <p:pic>
        <p:nvPicPr>
          <p:cNvPr id="457" name="Google Shape;457;g32c08df7a2f_0_1565">
            <a:extLst>
              <a:ext uri="{FF2B5EF4-FFF2-40B4-BE49-F238E27FC236}">
                <a16:creationId xmlns:a16="http://schemas.microsoft.com/office/drawing/2014/main" id="{682B7EF0-E33E-740A-4BD6-F031CBD41A8D}"/>
              </a:ext>
            </a:extLst>
          </p:cNvPr>
          <p:cNvPicPr preferRelativeResize="0"/>
          <p:nvPr/>
        </p:nvPicPr>
        <p:blipFill rotWithShape="1">
          <a:blip r:embed="rId3">
            <a:alphaModFix/>
          </a:blip>
          <a:srcRect l="8327" r="45230" b="30795"/>
          <a:stretch/>
        </p:blipFill>
        <p:spPr>
          <a:xfrm>
            <a:off x="4421275" y="1069725"/>
            <a:ext cx="4722727" cy="4059749"/>
          </a:xfrm>
          <a:prstGeom prst="rect">
            <a:avLst/>
          </a:prstGeom>
          <a:noFill/>
          <a:ln>
            <a:noFill/>
          </a:ln>
        </p:spPr>
      </p:pic>
      <p:pic>
        <p:nvPicPr>
          <p:cNvPr id="458" name="Google Shape;458;g32c08df7a2f_0_1565">
            <a:extLst>
              <a:ext uri="{FF2B5EF4-FFF2-40B4-BE49-F238E27FC236}">
                <a16:creationId xmlns:a16="http://schemas.microsoft.com/office/drawing/2014/main" id="{8310ACB2-A67B-3B91-8F6B-978461ECF2F4}"/>
              </a:ext>
            </a:extLst>
          </p:cNvPr>
          <p:cNvPicPr preferRelativeResize="0"/>
          <p:nvPr/>
        </p:nvPicPr>
        <p:blipFill rotWithShape="1">
          <a:blip r:embed="rId4">
            <a:alphaModFix/>
          </a:blip>
          <a:srcRect r="26389"/>
          <a:stretch/>
        </p:blipFill>
        <p:spPr>
          <a:xfrm>
            <a:off x="4810475" y="1463850"/>
            <a:ext cx="4333527" cy="3679651"/>
          </a:xfrm>
          <a:prstGeom prst="rect">
            <a:avLst/>
          </a:prstGeom>
          <a:noFill/>
          <a:ln>
            <a:noFill/>
          </a:ln>
        </p:spPr>
      </p:pic>
      <p:pic>
        <p:nvPicPr>
          <p:cNvPr id="459" name="Google Shape;459;g32c08df7a2f_0_1565">
            <a:extLst>
              <a:ext uri="{FF2B5EF4-FFF2-40B4-BE49-F238E27FC236}">
                <a16:creationId xmlns:a16="http://schemas.microsoft.com/office/drawing/2014/main" id="{D3F122BE-B738-9923-A0FE-04D655929B37}"/>
              </a:ext>
            </a:extLst>
          </p:cNvPr>
          <p:cNvPicPr preferRelativeResize="0"/>
          <p:nvPr/>
        </p:nvPicPr>
        <p:blipFill rotWithShape="1">
          <a:blip r:embed="rId5">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2634012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78FC0A6D-C5CC-85BA-6202-2B720FFB75CD}"/>
            </a:ext>
          </a:extLst>
        </p:cNvPr>
        <p:cNvGrpSpPr/>
        <p:nvPr/>
      </p:nvGrpSpPr>
      <p:grpSpPr>
        <a:xfrm>
          <a:off x="0" y="0"/>
          <a:ext cx="0" cy="0"/>
          <a:chOff x="0" y="0"/>
          <a:chExt cx="0" cy="0"/>
        </a:xfrm>
      </p:grpSpPr>
      <p:sp>
        <p:nvSpPr>
          <p:cNvPr id="465" name="Google Shape;465;g32c08df7a2f_0_1572">
            <a:extLst>
              <a:ext uri="{FF2B5EF4-FFF2-40B4-BE49-F238E27FC236}">
                <a16:creationId xmlns:a16="http://schemas.microsoft.com/office/drawing/2014/main" id="{B9884772-76DB-29B3-4ED7-2FBF0F52002F}"/>
              </a:ext>
            </a:extLst>
          </p:cNvPr>
          <p:cNvSpPr txBox="1">
            <a:spLocks noGrp="1"/>
          </p:cNvSpPr>
          <p:nvPr>
            <p:ph type="subTitle" idx="1"/>
          </p:nvPr>
        </p:nvSpPr>
        <p:spPr>
          <a:xfrm>
            <a:off x="376638" y="2683750"/>
            <a:ext cx="2743200" cy="10668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sz="2100">
                <a:solidFill>
                  <a:schemeClr val="dk2"/>
                </a:solidFill>
              </a:rPr>
              <a:t>Easy to </a:t>
            </a:r>
            <a:endParaRPr sz="2100">
              <a:solidFill>
                <a:schemeClr val="dk2"/>
              </a:solidFill>
            </a:endParaRPr>
          </a:p>
          <a:p>
            <a:pPr marL="0" lvl="0" indent="0" algn="ctr" rtl="0">
              <a:spcBef>
                <a:spcPts val="800"/>
              </a:spcBef>
              <a:spcAft>
                <a:spcPts val="0"/>
              </a:spcAft>
              <a:buNone/>
            </a:pPr>
            <a:r>
              <a:rPr lang="en" sz="2100">
                <a:solidFill>
                  <a:schemeClr val="dk2"/>
                </a:solidFill>
              </a:rPr>
              <a:t>mine </a:t>
            </a:r>
            <a:endParaRPr sz="2100">
              <a:solidFill>
                <a:schemeClr val="dk2"/>
              </a:solidFill>
            </a:endParaRPr>
          </a:p>
        </p:txBody>
      </p:sp>
      <p:sp>
        <p:nvSpPr>
          <p:cNvPr id="466" name="Google Shape;466;g32c08df7a2f_0_1572">
            <a:extLst>
              <a:ext uri="{FF2B5EF4-FFF2-40B4-BE49-F238E27FC236}">
                <a16:creationId xmlns:a16="http://schemas.microsoft.com/office/drawing/2014/main" id="{B68C57F3-CC53-731C-6B13-7F8A4F78B4FD}"/>
              </a:ext>
            </a:extLst>
          </p:cNvPr>
          <p:cNvSpPr txBox="1">
            <a:spLocks noGrp="1"/>
          </p:cNvSpPr>
          <p:nvPr>
            <p:ph type="title"/>
          </p:nvPr>
        </p:nvSpPr>
        <p:spPr>
          <a:xfrm>
            <a:off x="354600" y="583775"/>
            <a:ext cx="8434800" cy="5193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sz="2600" b="1">
                <a:solidFill>
                  <a:srgbClr val="020A51"/>
                </a:solidFill>
              </a:rPr>
              <a:t>Process Insights Makes Process Mining Easy</a:t>
            </a:r>
            <a:endParaRPr/>
          </a:p>
        </p:txBody>
      </p:sp>
      <p:sp>
        <p:nvSpPr>
          <p:cNvPr id="467" name="Google Shape;467;g32c08df7a2f_0_1572">
            <a:extLst>
              <a:ext uri="{FF2B5EF4-FFF2-40B4-BE49-F238E27FC236}">
                <a16:creationId xmlns:a16="http://schemas.microsoft.com/office/drawing/2014/main" id="{D20B17E7-6988-8BB8-D15D-C93C158EBF4D}"/>
              </a:ext>
            </a:extLst>
          </p:cNvPr>
          <p:cNvSpPr txBox="1">
            <a:spLocks noGrp="1"/>
          </p:cNvSpPr>
          <p:nvPr>
            <p:ph type="subTitle" idx="2"/>
          </p:nvPr>
        </p:nvSpPr>
        <p:spPr>
          <a:xfrm>
            <a:off x="3200400" y="2683750"/>
            <a:ext cx="2743200" cy="10668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sz="2100">
                <a:solidFill>
                  <a:schemeClr val="dk2"/>
                </a:solidFill>
              </a:rPr>
              <a:t>Easy to </a:t>
            </a:r>
            <a:endParaRPr sz="2100">
              <a:solidFill>
                <a:schemeClr val="dk2"/>
              </a:solidFill>
            </a:endParaRPr>
          </a:p>
          <a:p>
            <a:pPr marL="0" lvl="0" indent="0" algn="ctr" rtl="0">
              <a:spcBef>
                <a:spcPts val="800"/>
              </a:spcBef>
              <a:spcAft>
                <a:spcPts val="0"/>
              </a:spcAft>
              <a:buNone/>
            </a:pPr>
            <a:r>
              <a:rPr lang="en" sz="2100">
                <a:solidFill>
                  <a:schemeClr val="dk2"/>
                </a:solidFill>
              </a:rPr>
              <a:t>gain insights</a:t>
            </a:r>
            <a:endParaRPr sz="2100">
              <a:solidFill>
                <a:schemeClr val="dk2"/>
              </a:solidFill>
            </a:endParaRPr>
          </a:p>
        </p:txBody>
      </p:sp>
      <p:sp>
        <p:nvSpPr>
          <p:cNvPr id="468" name="Google Shape;468;g32c08df7a2f_0_1572">
            <a:extLst>
              <a:ext uri="{FF2B5EF4-FFF2-40B4-BE49-F238E27FC236}">
                <a16:creationId xmlns:a16="http://schemas.microsoft.com/office/drawing/2014/main" id="{65C59228-D9A9-3E94-7C7F-6774AC426536}"/>
              </a:ext>
            </a:extLst>
          </p:cNvPr>
          <p:cNvSpPr txBox="1">
            <a:spLocks noGrp="1"/>
          </p:cNvSpPr>
          <p:nvPr>
            <p:ph type="subTitle" idx="3"/>
          </p:nvPr>
        </p:nvSpPr>
        <p:spPr>
          <a:xfrm>
            <a:off x="6024138" y="2683750"/>
            <a:ext cx="2743200" cy="10668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sz="2100">
                <a:solidFill>
                  <a:schemeClr val="dk2"/>
                </a:solidFill>
              </a:rPr>
              <a:t>Easy to </a:t>
            </a:r>
            <a:endParaRPr sz="2100">
              <a:solidFill>
                <a:schemeClr val="dk2"/>
              </a:solidFill>
            </a:endParaRPr>
          </a:p>
          <a:p>
            <a:pPr marL="0" marR="0" lvl="0" indent="0" algn="ctr" rtl="0">
              <a:lnSpc>
                <a:spcPct val="90000"/>
              </a:lnSpc>
              <a:spcBef>
                <a:spcPts val="800"/>
              </a:spcBef>
              <a:spcAft>
                <a:spcPts val="0"/>
              </a:spcAft>
              <a:buNone/>
            </a:pPr>
            <a:r>
              <a:rPr lang="en" sz="2100">
                <a:solidFill>
                  <a:schemeClr val="dk2"/>
                </a:solidFill>
              </a:rPr>
              <a:t>drive results</a:t>
            </a:r>
            <a:endParaRPr sz="2100">
              <a:solidFill>
                <a:schemeClr val="dk2"/>
              </a:solidFill>
            </a:endParaRPr>
          </a:p>
        </p:txBody>
      </p:sp>
      <p:pic>
        <p:nvPicPr>
          <p:cNvPr id="469" name="Google Shape;469;g32c08df7a2f_0_1572">
            <a:extLst>
              <a:ext uri="{FF2B5EF4-FFF2-40B4-BE49-F238E27FC236}">
                <a16:creationId xmlns:a16="http://schemas.microsoft.com/office/drawing/2014/main" id="{72979FF6-4459-3FED-00EB-A876F9663F93}"/>
              </a:ext>
            </a:extLst>
          </p:cNvPr>
          <p:cNvPicPr preferRelativeResize="0"/>
          <p:nvPr/>
        </p:nvPicPr>
        <p:blipFill>
          <a:blip r:embed="rId3">
            <a:alphaModFix/>
          </a:blip>
          <a:stretch>
            <a:fillRect/>
          </a:stretch>
        </p:blipFill>
        <p:spPr>
          <a:xfrm>
            <a:off x="1420100" y="1741438"/>
            <a:ext cx="656300" cy="656300"/>
          </a:xfrm>
          <a:prstGeom prst="rect">
            <a:avLst/>
          </a:prstGeom>
          <a:noFill/>
          <a:ln>
            <a:noFill/>
          </a:ln>
        </p:spPr>
      </p:pic>
      <p:pic>
        <p:nvPicPr>
          <p:cNvPr id="470" name="Google Shape;470;g32c08df7a2f_0_1572">
            <a:extLst>
              <a:ext uri="{FF2B5EF4-FFF2-40B4-BE49-F238E27FC236}">
                <a16:creationId xmlns:a16="http://schemas.microsoft.com/office/drawing/2014/main" id="{57CF7B10-5C4B-F5EE-0E2D-14ABF5A45589}"/>
              </a:ext>
            </a:extLst>
          </p:cNvPr>
          <p:cNvPicPr preferRelativeResize="0"/>
          <p:nvPr/>
        </p:nvPicPr>
        <p:blipFill>
          <a:blip r:embed="rId4">
            <a:alphaModFix/>
          </a:blip>
          <a:stretch>
            <a:fillRect/>
          </a:stretch>
        </p:blipFill>
        <p:spPr>
          <a:xfrm>
            <a:off x="3995812" y="1571562"/>
            <a:ext cx="996025" cy="996050"/>
          </a:xfrm>
          <a:prstGeom prst="rect">
            <a:avLst/>
          </a:prstGeom>
          <a:noFill/>
          <a:ln>
            <a:noFill/>
          </a:ln>
        </p:spPr>
      </p:pic>
      <p:pic>
        <p:nvPicPr>
          <p:cNvPr id="471" name="Google Shape;471;g32c08df7a2f_0_1572">
            <a:extLst>
              <a:ext uri="{FF2B5EF4-FFF2-40B4-BE49-F238E27FC236}">
                <a16:creationId xmlns:a16="http://schemas.microsoft.com/office/drawing/2014/main" id="{1D1F58F3-C83D-0FD3-B64B-8C19FBB78720}"/>
              </a:ext>
            </a:extLst>
          </p:cNvPr>
          <p:cNvPicPr preferRelativeResize="0"/>
          <p:nvPr/>
        </p:nvPicPr>
        <p:blipFill>
          <a:blip r:embed="rId5">
            <a:alphaModFix/>
          </a:blip>
          <a:stretch>
            <a:fillRect/>
          </a:stretch>
        </p:blipFill>
        <p:spPr>
          <a:xfrm>
            <a:off x="6911225" y="1633375"/>
            <a:ext cx="868450" cy="872437"/>
          </a:xfrm>
          <a:prstGeom prst="rect">
            <a:avLst/>
          </a:prstGeom>
          <a:noFill/>
          <a:ln>
            <a:noFill/>
          </a:ln>
        </p:spPr>
      </p:pic>
      <p:pic>
        <p:nvPicPr>
          <p:cNvPr id="472" name="Google Shape;472;g32c08df7a2f_0_1572">
            <a:extLst>
              <a:ext uri="{FF2B5EF4-FFF2-40B4-BE49-F238E27FC236}">
                <a16:creationId xmlns:a16="http://schemas.microsoft.com/office/drawing/2014/main" id="{58CCA5C4-C14D-3F4F-2D99-EAB92FAAEDED}"/>
              </a:ext>
            </a:extLst>
          </p:cNvPr>
          <p:cNvPicPr preferRelativeResize="0"/>
          <p:nvPr/>
        </p:nvPicPr>
        <p:blipFill rotWithShape="1">
          <a:blip r:embed="rId6">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13287884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6">
          <a:extLst>
            <a:ext uri="{FF2B5EF4-FFF2-40B4-BE49-F238E27FC236}">
              <a16:creationId xmlns:a16="http://schemas.microsoft.com/office/drawing/2014/main" id="{32F8CDA2-4B64-718A-09BA-372749DF62E3}"/>
            </a:ext>
          </a:extLst>
        </p:cNvPr>
        <p:cNvGrpSpPr/>
        <p:nvPr/>
      </p:nvGrpSpPr>
      <p:grpSpPr>
        <a:xfrm>
          <a:off x="0" y="0"/>
          <a:ext cx="0" cy="0"/>
          <a:chOff x="0" y="0"/>
          <a:chExt cx="0" cy="0"/>
        </a:xfrm>
      </p:grpSpPr>
      <p:sp>
        <p:nvSpPr>
          <p:cNvPr id="477" name="Google Shape;477;g1e40e23bd25_0_716">
            <a:extLst>
              <a:ext uri="{FF2B5EF4-FFF2-40B4-BE49-F238E27FC236}">
                <a16:creationId xmlns:a16="http://schemas.microsoft.com/office/drawing/2014/main" id="{17CFAD55-110A-DE1E-3754-354C9AEAF2D7}"/>
              </a:ext>
            </a:extLst>
          </p:cNvPr>
          <p:cNvSpPr txBox="1">
            <a:spLocks noGrp="1"/>
          </p:cNvSpPr>
          <p:nvPr>
            <p:ph type="title"/>
          </p:nvPr>
        </p:nvSpPr>
        <p:spPr>
          <a:xfrm>
            <a:off x="3552100" y="1970400"/>
            <a:ext cx="3839400" cy="2476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556"/>
              <a:buNone/>
            </a:pPr>
            <a:r>
              <a:rPr lang="en" b="1"/>
              <a:t>Roadmap Ahead</a:t>
            </a:r>
            <a:endParaRPr sz="1400" b="1"/>
          </a:p>
        </p:txBody>
      </p:sp>
      <p:pic>
        <p:nvPicPr>
          <p:cNvPr id="478" name="Google Shape;478;g1e40e23bd25_0_716">
            <a:extLst>
              <a:ext uri="{FF2B5EF4-FFF2-40B4-BE49-F238E27FC236}">
                <a16:creationId xmlns:a16="http://schemas.microsoft.com/office/drawing/2014/main" id="{051B7BEF-8949-5279-9958-45054C7B49E9}"/>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4149025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3">
          <a:extLst>
            <a:ext uri="{FF2B5EF4-FFF2-40B4-BE49-F238E27FC236}">
              <a16:creationId xmlns:a16="http://schemas.microsoft.com/office/drawing/2014/main" id="{0BDB3886-8E6E-1FBA-8BE2-1E06D244BD72}"/>
            </a:ext>
          </a:extLst>
        </p:cNvPr>
        <p:cNvGrpSpPr/>
        <p:nvPr/>
      </p:nvGrpSpPr>
      <p:grpSpPr>
        <a:xfrm>
          <a:off x="0" y="0"/>
          <a:ext cx="0" cy="0"/>
          <a:chOff x="0" y="0"/>
          <a:chExt cx="0" cy="0"/>
        </a:xfrm>
      </p:grpSpPr>
      <p:sp>
        <p:nvSpPr>
          <p:cNvPr id="484" name="Google Shape;484;g3269133c8aa_0_0">
            <a:extLst>
              <a:ext uri="{FF2B5EF4-FFF2-40B4-BE49-F238E27FC236}">
                <a16:creationId xmlns:a16="http://schemas.microsoft.com/office/drawing/2014/main" id="{8A2D1A76-155A-46F9-9C89-281DD8DC1922}"/>
              </a:ext>
            </a:extLst>
          </p:cNvPr>
          <p:cNvSpPr txBox="1">
            <a:spLocks noGrp="1"/>
          </p:cNvSpPr>
          <p:nvPr>
            <p:ph type="title"/>
          </p:nvPr>
        </p:nvSpPr>
        <p:spPr>
          <a:xfrm>
            <a:off x="277625" y="248875"/>
            <a:ext cx="8153100" cy="45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30"/>
              <a:buFont typeface="Tahoma"/>
              <a:buNone/>
            </a:pPr>
            <a:r>
              <a:rPr lang="en" sz="2420" b="1"/>
              <a:t>Forward-looking Focus Areas</a:t>
            </a:r>
            <a:endParaRPr sz="2420" b="1"/>
          </a:p>
        </p:txBody>
      </p:sp>
      <p:sp>
        <p:nvSpPr>
          <p:cNvPr id="485" name="Google Shape;485;g3269133c8aa_0_0">
            <a:extLst>
              <a:ext uri="{FF2B5EF4-FFF2-40B4-BE49-F238E27FC236}">
                <a16:creationId xmlns:a16="http://schemas.microsoft.com/office/drawing/2014/main" id="{61736127-D3A4-C20F-960D-D3099329B32F}"/>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63</a:t>
            </a:fld>
            <a:endParaRPr/>
          </a:p>
        </p:txBody>
      </p:sp>
      <p:pic>
        <p:nvPicPr>
          <p:cNvPr id="486" name="Google Shape;486;g3269133c8aa_0_0">
            <a:extLst>
              <a:ext uri="{FF2B5EF4-FFF2-40B4-BE49-F238E27FC236}">
                <a16:creationId xmlns:a16="http://schemas.microsoft.com/office/drawing/2014/main" id="{3BEF876D-1F67-BC6C-F3BC-1DBD42FCE0F7}"/>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graphicFrame>
        <p:nvGraphicFramePr>
          <p:cNvPr id="487" name="Google Shape;487;g3269133c8aa_0_0">
            <a:extLst>
              <a:ext uri="{FF2B5EF4-FFF2-40B4-BE49-F238E27FC236}">
                <a16:creationId xmlns:a16="http://schemas.microsoft.com/office/drawing/2014/main" id="{A28F9467-7666-ACF9-4A9A-65DF360ABA93}"/>
              </a:ext>
            </a:extLst>
          </p:cNvPr>
          <p:cNvGraphicFramePr/>
          <p:nvPr/>
        </p:nvGraphicFramePr>
        <p:xfrm>
          <a:off x="429150" y="945238"/>
          <a:ext cx="8121125" cy="3471375"/>
        </p:xfrm>
        <a:graphic>
          <a:graphicData uri="http://schemas.openxmlformats.org/drawingml/2006/table">
            <a:tbl>
              <a:tblPr bandRow="1">
                <a:noFill/>
                <a:tableStyleId>{5342E76C-094B-419B-B42E-AED802BB35B9}</a:tableStyleId>
              </a:tblPr>
              <a:tblGrid>
                <a:gridCol w="433975">
                  <a:extLst>
                    <a:ext uri="{9D8B030D-6E8A-4147-A177-3AD203B41FA5}">
                      <a16:colId xmlns:a16="http://schemas.microsoft.com/office/drawing/2014/main" val="20000"/>
                    </a:ext>
                  </a:extLst>
                </a:gridCol>
                <a:gridCol w="2916525">
                  <a:extLst>
                    <a:ext uri="{9D8B030D-6E8A-4147-A177-3AD203B41FA5}">
                      <a16:colId xmlns:a16="http://schemas.microsoft.com/office/drawing/2014/main" val="20001"/>
                    </a:ext>
                  </a:extLst>
                </a:gridCol>
                <a:gridCol w="4770625">
                  <a:extLst>
                    <a:ext uri="{9D8B030D-6E8A-4147-A177-3AD203B41FA5}">
                      <a16:colId xmlns:a16="http://schemas.microsoft.com/office/drawing/2014/main" val="20002"/>
                    </a:ext>
                  </a:extLst>
                </a:gridCol>
              </a:tblGrid>
              <a:tr h="347025">
                <a:tc>
                  <a:txBody>
                    <a:bodyPr/>
                    <a:lstStyle/>
                    <a:p>
                      <a:pPr marL="0" marR="0" lvl="0" indent="0" algn="l" rtl="0">
                        <a:lnSpc>
                          <a:spcPct val="115000"/>
                        </a:lnSpc>
                        <a:spcBef>
                          <a:spcPts val="0"/>
                        </a:spcBef>
                        <a:spcAft>
                          <a:spcPts val="0"/>
                        </a:spcAft>
                        <a:buNone/>
                      </a:pPr>
                      <a:r>
                        <a:rPr lang="en" sz="1200" b="1">
                          <a:solidFill>
                            <a:srgbClr val="2322F0"/>
                          </a:solidFill>
                          <a:latin typeface="Ubuntu"/>
                          <a:ea typeface="Ubuntu"/>
                          <a:cs typeface="Ubuntu"/>
                          <a:sym typeface="Ubuntu"/>
                        </a:rPr>
                        <a:t>#</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l"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Focus Area</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Description</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0"/>
                  </a:ext>
                </a:extLst>
              </a:tr>
              <a:tr h="347150">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1</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Multi tenancy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Enhancements to the Cloning utility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47150">
                <a:tc>
                  <a:txBody>
                    <a:bodyPr/>
                    <a:lstStyle/>
                    <a:p>
                      <a:pPr marL="0" lvl="0" indent="0" algn="l" rtl="0">
                        <a:spcBef>
                          <a:spcPts val="0"/>
                        </a:spcBef>
                        <a:spcAft>
                          <a:spcPts val="0"/>
                        </a:spcAft>
                        <a:buNone/>
                      </a:pPr>
                      <a:r>
                        <a:rPr lang="en" sz="1000">
                          <a:latin typeface="Ubuntu"/>
                          <a:ea typeface="Ubuntu"/>
                          <a:cs typeface="Ubuntu"/>
                          <a:sym typeface="Ubuntu"/>
                        </a:rPr>
                        <a:t>2</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Performance Improvement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000">
                          <a:latin typeface="Ubuntu"/>
                          <a:ea typeface="Ubuntu"/>
                          <a:cs typeface="Ubuntu"/>
                          <a:sym typeface="Ubuntu"/>
                        </a:rPr>
                        <a:t>Assist the Accenture Performance Testing  team with their ongoing performance testing activities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47150">
                <a:tc>
                  <a:txBody>
                    <a:bodyPr/>
                    <a:lstStyle/>
                    <a:p>
                      <a:pPr marL="0" lvl="0" indent="0" algn="l" rtl="0">
                        <a:spcBef>
                          <a:spcPts val="0"/>
                        </a:spcBef>
                        <a:spcAft>
                          <a:spcPts val="0"/>
                        </a:spcAft>
                        <a:buNone/>
                      </a:pPr>
                      <a:r>
                        <a:rPr lang="en" sz="1000">
                          <a:latin typeface="Ubuntu"/>
                          <a:ea typeface="Ubuntu"/>
                          <a:cs typeface="Ubuntu"/>
                          <a:sym typeface="Ubuntu"/>
                        </a:rPr>
                        <a:t>3</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Capacity Planning</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Establish server sizing baseline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47150">
                <a:tc>
                  <a:txBody>
                    <a:bodyPr/>
                    <a:lstStyle/>
                    <a:p>
                      <a:pPr marL="0" lvl="0" indent="0" algn="l" rtl="0">
                        <a:spcBef>
                          <a:spcPts val="0"/>
                        </a:spcBef>
                        <a:spcAft>
                          <a:spcPts val="0"/>
                        </a:spcAft>
                        <a:buNone/>
                      </a:pPr>
                      <a:r>
                        <a:rPr lang="en" sz="1000">
                          <a:latin typeface="Ubuntu"/>
                          <a:ea typeface="Ubuntu"/>
                          <a:cs typeface="Ubuntu"/>
                          <a:sym typeface="Ubuntu"/>
                        </a:rPr>
                        <a:t>4</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Security Audit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Closure of issues raised, triaging with the various teams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47150">
                <a:tc>
                  <a:txBody>
                    <a:bodyPr/>
                    <a:lstStyle/>
                    <a:p>
                      <a:pPr marL="0" lvl="0" indent="0" algn="l" rtl="0">
                        <a:spcBef>
                          <a:spcPts val="0"/>
                        </a:spcBef>
                        <a:spcAft>
                          <a:spcPts val="0"/>
                        </a:spcAft>
                        <a:buNone/>
                      </a:pPr>
                      <a:r>
                        <a:rPr lang="en" sz="1000">
                          <a:latin typeface="Ubuntu"/>
                          <a:ea typeface="Ubuntu"/>
                          <a:cs typeface="Ubuntu"/>
                          <a:sym typeface="Ubuntu"/>
                        </a:rPr>
                        <a:t>5</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ICR Design and Implementation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to the team in the development of the Intercompany Reconciliation application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47150">
                <a:tc>
                  <a:txBody>
                    <a:bodyPr/>
                    <a:lstStyle/>
                    <a:p>
                      <a:pPr marL="0" lvl="0" indent="0" algn="l" rtl="0">
                        <a:spcBef>
                          <a:spcPts val="0"/>
                        </a:spcBef>
                        <a:spcAft>
                          <a:spcPts val="0"/>
                        </a:spcAft>
                        <a:buNone/>
                      </a:pPr>
                      <a:r>
                        <a:rPr lang="en" sz="1000">
                          <a:latin typeface="Ubuntu"/>
                          <a:ea typeface="Ubuntu"/>
                          <a:cs typeface="Ubuntu"/>
                          <a:sym typeface="Ubuntu"/>
                        </a:rPr>
                        <a:t>6</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Journal Processing design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Review and support of Redesign and redevelopment of this module to make it more flexible and configurable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47150">
                <a:tc>
                  <a:txBody>
                    <a:bodyPr/>
                    <a:lstStyle/>
                    <a:p>
                      <a:pPr marL="0" lvl="0" indent="0" algn="l" rtl="0">
                        <a:spcBef>
                          <a:spcPts val="0"/>
                        </a:spcBef>
                        <a:spcAft>
                          <a:spcPts val="0"/>
                        </a:spcAft>
                        <a:buNone/>
                      </a:pPr>
                      <a:r>
                        <a:rPr lang="en" sz="1000">
                          <a:latin typeface="Ubuntu"/>
                          <a:ea typeface="Ubuntu"/>
                          <a:cs typeface="Ubuntu"/>
                          <a:sym typeface="Ubuntu"/>
                        </a:rPr>
                        <a:t>7</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Go-live support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for the upcoming go-live with SBD, Bayer, RIS, RIS, Whirlpool</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47150">
                <a:tc>
                  <a:txBody>
                    <a:bodyPr/>
                    <a:lstStyle/>
                    <a:p>
                      <a:pPr marL="0" lvl="0" indent="0" algn="l" rtl="0">
                        <a:spcBef>
                          <a:spcPts val="0"/>
                        </a:spcBef>
                        <a:spcAft>
                          <a:spcPts val="0"/>
                        </a:spcAft>
                        <a:buNone/>
                      </a:pPr>
                      <a:r>
                        <a:rPr lang="en" sz="1000">
                          <a:latin typeface="Ubuntu"/>
                          <a:ea typeface="Ubuntu"/>
                          <a:cs typeface="Ubuntu"/>
                          <a:sym typeface="Ubuntu"/>
                        </a:rPr>
                        <a:t>8</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New Feature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on GenAI and Process HQ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47150">
                <a:tc>
                  <a:txBody>
                    <a:bodyPr/>
                    <a:lstStyle/>
                    <a:p>
                      <a:pPr marL="0" lvl="0" indent="0" algn="l" rtl="0">
                        <a:spcBef>
                          <a:spcPts val="0"/>
                        </a:spcBef>
                        <a:spcAft>
                          <a:spcPts val="0"/>
                        </a:spcAft>
                        <a:buNone/>
                      </a:pPr>
                      <a:r>
                        <a:rPr lang="en" sz="1000">
                          <a:latin typeface="Ubuntu"/>
                          <a:ea typeface="Ubuntu"/>
                          <a:cs typeface="Ubuntu"/>
                          <a:sym typeface="Ubuntu"/>
                        </a:rPr>
                        <a:t>9</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Upskilling of the team</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Tech sessions and ad-hoc support to the development team on advanced topics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12589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1">
          <a:extLst>
            <a:ext uri="{FF2B5EF4-FFF2-40B4-BE49-F238E27FC236}">
              <a16:creationId xmlns:a16="http://schemas.microsoft.com/office/drawing/2014/main" id="{B82434BE-F2BB-AFDC-5F11-D6FEB55F3716}"/>
            </a:ext>
          </a:extLst>
        </p:cNvPr>
        <p:cNvGrpSpPr/>
        <p:nvPr/>
      </p:nvGrpSpPr>
      <p:grpSpPr>
        <a:xfrm>
          <a:off x="0" y="0"/>
          <a:ext cx="0" cy="0"/>
          <a:chOff x="0" y="0"/>
          <a:chExt cx="0" cy="0"/>
        </a:xfrm>
      </p:grpSpPr>
      <p:sp>
        <p:nvSpPr>
          <p:cNvPr id="492" name="Google Shape;492;g1e40e23bd25_0_1147">
            <a:extLst>
              <a:ext uri="{FF2B5EF4-FFF2-40B4-BE49-F238E27FC236}">
                <a16:creationId xmlns:a16="http://schemas.microsoft.com/office/drawing/2014/main" id="{47273702-7BDF-B8DB-B204-E1EB275CFA29}"/>
              </a:ext>
            </a:extLst>
          </p:cNvPr>
          <p:cNvSpPr txBox="1">
            <a:spLocks noGrp="1"/>
          </p:cNvSpPr>
          <p:nvPr>
            <p:ph type="title"/>
          </p:nvPr>
        </p:nvSpPr>
        <p:spPr>
          <a:xfrm>
            <a:off x="439800" y="294450"/>
            <a:ext cx="1862400" cy="4749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Roadmap</a:t>
            </a:r>
            <a:r>
              <a:rPr lang="en" sz="1800">
                <a:solidFill>
                  <a:srgbClr val="020A51"/>
                </a:solidFill>
                <a:latin typeface="Ubuntu"/>
                <a:ea typeface="Ubuntu"/>
                <a:cs typeface="Ubuntu"/>
                <a:sym typeface="Ubuntu"/>
              </a:rPr>
              <a:t>*</a:t>
            </a:r>
            <a:r>
              <a:rPr lang="en" sz="2600" b="1">
                <a:solidFill>
                  <a:srgbClr val="020A51"/>
                </a:solidFill>
                <a:latin typeface="Ubuntu"/>
                <a:ea typeface="Ubuntu"/>
                <a:cs typeface="Ubuntu"/>
                <a:sym typeface="Ubuntu"/>
              </a:rPr>
              <a:t> </a:t>
            </a:r>
            <a:endParaRPr sz="2600" b="1">
              <a:solidFill>
                <a:srgbClr val="020A51"/>
              </a:solidFill>
              <a:latin typeface="Ubuntu"/>
              <a:ea typeface="Ubuntu"/>
              <a:cs typeface="Ubuntu"/>
              <a:sym typeface="Ubuntu"/>
            </a:endParaRPr>
          </a:p>
        </p:txBody>
      </p:sp>
      <p:sp>
        <p:nvSpPr>
          <p:cNvPr id="493" name="Google Shape;493;g1e40e23bd25_0_1147">
            <a:extLst>
              <a:ext uri="{FF2B5EF4-FFF2-40B4-BE49-F238E27FC236}">
                <a16:creationId xmlns:a16="http://schemas.microsoft.com/office/drawing/2014/main" id="{05324F15-D632-CCBD-7281-3BAD18DC37C5}"/>
              </a:ext>
            </a:extLst>
          </p:cNvPr>
          <p:cNvSpPr/>
          <p:nvPr/>
        </p:nvSpPr>
        <p:spPr>
          <a:xfrm>
            <a:off x="1563075" y="1126813"/>
            <a:ext cx="1602000" cy="253500"/>
          </a:xfrm>
          <a:prstGeom prst="homePlate">
            <a:avLst>
              <a:gd name="adj" fmla="val 39226"/>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4" name="Google Shape;494;g1e40e23bd25_0_1147">
            <a:extLst>
              <a:ext uri="{FF2B5EF4-FFF2-40B4-BE49-F238E27FC236}">
                <a16:creationId xmlns:a16="http://schemas.microsoft.com/office/drawing/2014/main" id="{4603455B-E0EC-7818-2B79-3AF7A84A16B4}"/>
              </a:ext>
            </a:extLst>
          </p:cNvPr>
          <p:cNvSpPr/>
          <p:nvPr/>
        </p:nvSpPr>
        <p:spPr>
          <a:xfrm>
            <a:off x="3190732" y="1126797"/>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5" name="Google Shape;495;g1e40e23bd25_0_1147">
            <a:extLst>
              <a:ext uri="{FF2B5EF4-FFF2-40B4-BE49-F238E27FC236}">
                <a16:creationId xmlns:a16="http://schemas.microsoft.com/office/drawing/2014/main" id="{B2A7CBCA-5BF7-8244-2F0F-441F8472208A}"/>
              </a:ext>
            </a:extLst>
          </p:cNvPr>
          <p:cNvSpPr/>
          <p:nvPr/>
        </p:nvSpPr>
        <p:spPr>
          <a:xfrm>
            <a:off x="4614504"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6" name="Google Shape;496;g1e40e23bd25_0_1147">
            <a:extLst>
              <a:ext uri="{FF2B5EF4-FFF2-40B4-BE49-F238E27FC236}">
                <a16:creationId xmlns:a16="http://schemas.microsoft.com/office/drawing/2014/main" id="{EEDA0F60-0738-01A3-1F73-7D865D826752}"/>
              </a:ext>
            </a:extLst>
          </p:cNvPr>
          <p:cNvSpPr/>
          <p:nvPr/>
        </p:nvSpPr>
        <p:spPr>
          <a:xfrm>
            <a:off x="6038277"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7" name="Google Shape;497;g1e40e23bd25_0_1147">
            <a:extLst>
              <a:ext uri="{FF2B5EF4-FFF2-40B4-BE49-F238E27FC236}">
                <a16:creationId xmlns:a16="http://schemas.microsoft.com/office/drawing/2014/main" id="{33844ABB-BA6D-4C7F-2335-91BA04682A20}"/>
              </a:ext>
            </a:extLst>
          </p:cNvPr>
          <p:cNvSpPr txBox="1"/>
          <p:nvPr/>
        </p:nvSpPr>
        <p:spPr>
          <a:xfrm>
            <a:off x="3467198"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Q2</a:t>
            </a:r>
            <a:endParaRPr sz="1600" b="1" i="0" u="none" strike="noStrike" cap="none">
              <a:solidFill>
                <a:schemeClr val="lt2"/>
              </a:solidFill>
              <a:latin typeface="Arial"/>
              <a:ea typeface="Arial"/>
              <a:cs typeface="Arial"/>
              <a:sym typeface="Arial"/>
            </a:endParaRPr>
          </a:p>
        </p:txBody>
      </p:sp>
      <p:sp>
        <p:nvSpPr>
          <p:cNvPr id="498" name="Google Shape;498;g1e40e23bd25_0_1147">
            <a:extLst>
              <a:ext uri="{FF2B5EF4-FFF2-40B4-BE49-F238E27FC236}">
                <a16:creationId xmlns:a16="http://schemas.microsoft.com/office/drawing/2014/main" id="{D7CCFFED-6C87-4A04-9D09-7F4F85EA7BFE}"/>
              </a:ext>
            </a:extLst>
          </p:cNvPr>
          <p:cNvSpPr txBox="1"/>
          <p:nvPr/>
        </p:nvSpPr>
        <p:spPr>
          <a:xfrm>
            <a:off x="4890970"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Q3</a:t>
            </a:r>
            <a:endParaRPr sz="1600" b="1" i="0" u="none" strike="noStrike" cap="none">
              <a:solidFill>
                <a:schemeClr val="lt2"/>
              </a:solidFill>
              <a:latin typeface="Arial"/>
              <a:ea typeface="Arial"/>
              <a:cs typeface="Arial"/>
              <a:sym typeface="Arial"/>
            </a:endParaRPr>
          </a:p>
        </p:txBody>
      </p:sp>
      <p:sp>
        <p:nvSpPr>
          <p:cNvPr id="499" name="Google Shape;499;g1e40e23bd25_0_1147">
            <a:extLst>
              <a:ext uri="{FF2B5EF4-FFF2-40B4-BE49-F238E27FC236}">
                <a16:creationId xmlns:a16="http://schemas.microsoft.com/office/drawing/2014/main" id="{5D829B1E-3803-E277-9F68-B11C0FD240E0}"/>
              </a:ext>
            </a:extLst>
          </p:cNvPr>
          <p:cNvSpPr/>
          <p:nvPr/>
        </p:nvSpPr>
        <p:spPr>
          <a:xfrm>
            <a:off x="2733273"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Mar</a:t>
            </a:r>
            <a:endParaRPr sz="800" b="0" i="1" u="none" strike="noStrike" cap="none">
              <a:solidFill>
                <a:schemeClr val="lt2"/>
              </a:solidFill>
              <a:latin typeface="Arial"/>
              <a:ea typeface="Arial"/>
              <a:cs typeface="Arial"/>
              <a:sym typeface="Arial"/>
            </a:endParaRPr>
          </a:p>
        </p:txBody>
      </p:sp>
      <p:sp>
        <p:nvSpPr>
          <p:cNvPr id="500" name="Google Shape;500;g1e40e23bd25_0_1147">
            <a:extLst>
              <a:ext uri="{FF2B5EF4-FFF2-40B4-BE49-F238E27FC236}">
                <a16:creationId xmlns:a16="http://schemas.microsoft.com/office/drawing/2014/main" id="{E5C38D8D-2434-2ABE-2FAD-9632BD69FC68}"/>
              </a:ext>
            </a:extLst>
          </p:cNvPr>
          <p:cNvSpPr/>
          <p:nvPr/>
        </p:nvSpPr>
        <p:spPr>
          <a:xfrm>
            <a:off x="4217246"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Jun</a:t>
            </a:r>
            <a:endParaRPr sz="800" b="0" i="1" u="none" strike="noStrike" cap="none">
              <a:solidFill>
                <a:schemeClr val="lt2"/>
              </a:solidFill>
              <a:latin typeface="Arial"/>
              <a:ea typeface="Arial"/>
              <a:cs typeface="Arial"/>
              <a:sym typeface="Arial"/>
            </a:endParaRPr>
          </a:p>
        </p:txBody>
      </p:sp>
      <p:sp>
        <p:nvSpPr>
          <p:cNvPr id="501" name="Google Shape;501;g1e40e23bd25_0_1147">
            <a:extLst>
              <a:ext uri="{FF2B5EF4-FFF2-40B4-BE49-F238E27FC236}">
                <a16:creationId xmlns:a16="http://schemas.microsoft.com/office/drawing/2014/main" id="{558D5604-00E7-E9C1-4A8D-29F1A62A83C5}"/>
              </a:ext>
            </a:extLst>
          </p:cNvPr>
          <p:cNvSpPr/>
          <p:nvPr/>
        </p:nvSpPr>
        <p:spPr>
          <a:xfrm>
            <a:off x="5632544"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Sep</a:t>
            </a:r>
            <a:endParaRPr sz="800" b="0" i="1" u="none" strike="noStrike" cap="none">
              <a:solidFill>
                <a:schemeClr val="lt2"/>
              </a:solidFill>
              <a:latin typeface="Arial"/>
              <a:ea typeface="Arial"/>
              <a:cs typeface="Arial"/>
              <a:sym typeface="Arial"/>
            </a:endParaRPr>
          </a:p>
        </p:txBody>
      </p:sp>
      <p:sp>
        <p:nvSpPr>
          <p:cNvPr id="502" name="Google Shape;502;g1e40e23bd25_0_1147">
            <a:extLst>
              <a:ext uri="{FF2B5EF4-FFF2-40B4-BE49-F238E27FC236}">
                <a16:creationId xmlns:a16="http://schemas.microsoft.com/office/drawing/2014/main" id="{E75D6FD2-1EF2-FC11-BC62-7D0DDFC03436}"/>
              </a:ext>
            </a:extLst>
          </p:cNvPr>
          <p:cNvSpPr/>
          <p:nvPr/>
        </p:nvSpPr>
        <p:spPr>
          <a:xfrm>
            <a:off x="6008969"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Oct</a:t>
            </a:r>
            <a:endParaRPr sz="800" b="0" i="1" u="none" strike="noStrike" cap="none">
              <a:solidFill>
                <a:schemeClr val="lt2"/>
              </a:solidFill>
              <a:latin typeface="Arial"/>
              <a:ea typeface="Arial"/>
              <a:cs typeface="Arial"/>
              <a:sym typeface="Arial"/>
            </a:endParaRPr>
          </a:p>
        </p:txBody>
      </p:sp>
      <p:sp>
        <p:nvSpPr>
          <p:cNvPr id="503" name="Google Shape;503;g1e40e23bd25_0_1147">
            <a:extLst>
              <a:ext uri="{FF2B5EF4-FFF2-40B4-BE49-F238E27FC236}">
                <a16:creationId xmlns:a16="http://schemas.microsoft.com/office/drawing/2014/main" id="{6BC03446-C9A6-0720-0A2C-6CDCF92475D2}"/>
              </a:ext>
            </a:extLst>
          </p:cNvPr>
          <p:cNvSpPr txBox="1"/>
          <p:nvPr/>
        </p:nvSpPr>
        <p:spPr>
          <a:xfrm>
            <a:off x="1954233" y="1115550"/>
            <a:ext cx="870900" cy="27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a:t>
            </a:r>
            <a:r>
              <a:rPr lang="en" sz="900" b="1" i="0" u="none" strike="noStrike" cap="none">
                <a:solidFill>
                  <a:schemeClr val="lt2"/>
                </a:solidFill>
                <a:latin typeface="Lato"/>
                <a:ea typeface="Lato"/>
                <a:cs typeface="Lato"/>
                <a:sym typeface="Lato"/>
              </a:rPr>
              <a:t>Y 2025 Q</a:t>
            </a:r>
            <a:r>
              <a:rPr lang="en" sz="900" b="1">
                <a:solidFill>
                  <a:schemeClr val="lt2"/>
                </a:solidFill>
                <a:latin typeface="Lato"/>
                <a:ea typeface="Lato"/>
                <a:cs typeface="Lato"/>
                <a:sym typeface="Lato"/>
              </a:rPr>
              <a:t>1</a:t>
            </a:r>
            <a:endParaRPr sz="1600" b="1" i="0" u="none" strike="noStrike" cap="none">
              <a:solidFill>
                <a:schemeClr val="lt2"/>
              </a:solidFill>
              <a:latin typeface="Arial"/>
              <a:ea typeface="Arial"/>
              <a:cs typeface="Arial"/>
              <a:sym typeface="Arial"/>
            </a:endParaRPr>
          </a:p>
        </p:txBody>
      </p:sp>
      <p:sp>
        <p:nvSpPr>
          <p:cNvPr id="504" name="Google Shape;504;g1e40e23bd25_0_1147">
            <a:extLst>
              <a:ext uri="{FF2B5EF4-FFF2-40B4-BE49-F238E27FC236}">
                <a16:creationId xmlns:a16="http://schemas.microsoft.com/office/drawing/2014/main" id="{B58B5FA1-C513-FF9F-71C2-CB7ACBCAAB86}"/>
              </a:ext>
            </a:extLst>
          </p:cNvPr>
          <p:cNvSpPr txBox="1"/>
          <p:nvPr/>
        </p:nvSpPr>
        <p:spPr>
          <a:xfrm>
            <a:off x="6261756" y="1115566"/>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Q4</a:t>
            </a:r>
            <a:endParaRPr sz="1600" b="1" i="0" u="none" strike="noStrike" cap="none">
              <a:solidFill>
                <a:schemeClr val="lt2"/>
              </a:solidFill>
              <a:latin typeface="Arial"/>
              <a:ea typeface="Arial"/>
              <a:cs typeface="Arial"/>
              <a:sym typeface="Arial"/>
            </a:endParaRPr>
          </a:p>
        </p:txBody>
      </p:sp>
      <p:sp>
        <p:nvSpPr>
          <p:cNvPr id="505" name="Google Shape;505;g1e40e23bd25_0_1147">
            <a:extLst>
              <a:ext uri="{FF2B5EF4-FFF2-40B4-BE49-F238E27FC236}">
                <a16:creationId xmlns:a16="http://schemas.microsoft.com/office/drawing/2014/main" id="{7DE1E6C3-4D3C-310A-735C-3A90AC133846}"/>
              </a:ext>
            </a:extLst>
          </p:cNvPr>
          <p:cNvSpPr/>
          <p:nvPr/>
        </p:nvSpPr>
        <p:spPr>
          <a:xfrm>
            <a:off x="1571825"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Jan</a:t>
            </a:r>
            <a:endParaRPr sz="800" b="0" i="1" u="none" strike="noStrike" cap="none">
              <a:solidFill>
                <a:schemeClr val="lt2"/>
              </a:solidFill>
              <a:latin typeface="Arial"/>
              <a:ea typeface="Arial"/>
              <a:cs typeface="Arial"/>
              <a:sym typeface="Arial"/>
            </a:endParaRPr>
          </a:p>
        </p:txBody>
      </p:sp>
      <p:sp>
        <p:nvSpPr>
          <p:cNvPr id="506" name="Google Shape;506;g1e40e23bd25_0_1147">
            <a:extLst>
              <a:ext uri="{FF2B5EF4-FFF2-40B4-BE49-F238E27FC236}">
                <a16:creationId xmlns:a16="http://schemas.microsoft.com/office/drawing/2014/main" id="{DD3362A4-2408-CA5A-6F04-42513C0B2775}"/>
              </a:ext>
            </a:extLst>
          </p:cNvPr>
          <p:cNvSpPr/>
          <p:nvPr/>
        </p:nvSpPr>
        <p:spPr>
          <a:xfrm>
            <a:off x="3190723"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Apr</a:t>
            </a:r>
            <a:endParaRPr sz="800" b="0" i="1" u="none" strike="noStrike" cap="none">
              <a:solidFill>
                <a:schemeClr val="lt2"/>
              </a:solidFill>
              <a:latin typeface="Arial"/>
              <a:ea typeface="Arial"/>
              <a:cs typeface="Arial"/>
              <a:sym typeface="Arial"/>
            </a:endParaRPr>
          </a:p>
        </p:txBody>
      </p:sp>
      <p:sp>
        <p:nvSpPr>
          <p:cNvPr id="507" name="Google Shape;507;g1e40e23bd25_0_1147">
            <a:extLst>
              <a:ext uri="{FF2B5EF4-FFF2-40B4-BE49-F238E27FC236}">
                <a16:creationId xmlns:a16="http://schemas.microsoft.com/office/drawing/2014/main" id="{FF5CEF72-F98E-BE59-CA57-1C0C8BDBB80A}"/>
              </a:ext>
            </a:extLst>
          </p:cNvPr>
          <p:cNvSpPr/>
          <p:nvPr/>
        </p:nvSpPr>
        <p:spPr>
          <a:xfrm>
            <a:off x="4614496" y="1185501"/>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Jul</a:t>
            </a:r>
            <a:endParaRPr sz="800" b="0" i="1" u="none" strike="noStrike" cap="none">
              <a:solidFill>
                <a:schemeClr val="lt2"/>
              </a:solidFill>
              <a:latin typeface="Arial"/>
              <a:ea typeface="Arial"/>
              <a:cs typeface="Arial"/>
              <a:sym typeface="Arial"/>
            </a:endParaRPr>
          </a:p>
        </p:txBody>
      </p:sp>
      <p:sp>
        <p:nvSpPr>
          <p:cNvPr id="508" name="Google Shape;508;g1e40e23bd25_0_1147">
            <a:extLst>
              <a:ext uri="{FF2B5EF4-FFF2-40B4-BE49-F238E27FC236}">
                <a16:creationId xmlns:a16="http://schemas.microsoft.com/office/drawing/2014/main" id="{9C3AE695-8AB0-0627-7116-DF7536904940}"/>
              </a:ext>
            </a:extLst>
          </p:cNvPr>
          <p:cNvSpPr/>
          <p:nvPr/>
        </p:nvSpPr>
        <p:spPr>
          <a:xfrm>
            <a:off x="7015918"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Dec</a:t>
            </a:r>
            <a:endParaRPr sz="800" b="0" i="1" u="none" strike="noStrike" cap="none">
              <a:solidFill>
                <a:schemeClr val="lt2"/>
              </a:solidFill>
              <a:latin typeface="Arial"/>
              <a:ea typeface="Arial"/>
              <a:cs typeface="Arial"/>
              <a:sym typeface="Arial"/>
            </a:endParaRPr>
          </a:p>
        </p:txBody>
      </p:sp>
      <p:sp>
        <p:nvSpPr>
          <p:cNvPr id="509" name="Google Shape;509;g1e40e23bd25_0_1147">
            <a:extLst>
              <a:ext uri="{FF2B5EF4-FFF2-40B4-BE49-F238E27FC236}">
                <a16:creationId xmlns:a16="http://schemas.microsoft.com/office/drawing/2014/main" id="{5D1D4CEB-531A-ED2B-5F5E-A6362A24764F}"/>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64</a:t>
            </a:fld>
            <a:endParaRPr/>
          </a:p>
        </p:txBody>
      </p:sp>
      <p:pic>
        <p:nvPicPr>
          <p:cNvPr id="510" name="Google Shape;510;g1e40e23bd25_0_1147">
            <a:extLst>
              <a:ext uri="{FF2B5EF4-FFF2-40B4-BE49-F238E27FC236}">
                <a16:creationId xmlns:a16="http://schemas.microsoft.com/office/drawing/2014/main" id="{FEEE6008-B0CF-3DE4-4545-D49621B4728D}"/>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511" name="Google Shape;511;g1e40e23bd25_0_1147">
            <a:extLst>
              <a:ext uri="{FF2B5EF4-FFF2-40B4-BE49-F238E27FC236}">
                <a16:creationId xmlns:a16="http://schemas.microsoft.com/office/drawing/2014/main" id="{2AEAFE5C-05E1-76F0-A531-F04053F7A351}"/>
              </a:ext>
            </a:extLst>
          </p:cNvPr>
          <p:cNvSpPr/>
          <p:nvPr/>
        </p:nvSpPr>
        <p:spPr>
          <a:xfrm>
            <a:off x="1563075" y="1626725"/>
            <a:ext cx="16869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2" name="Google Shape;512;g1e40e23bd25_0_1147">
            <a:extLst>
              <a:ext uri="{FF2B5EF4-FFF2-40B4-BE49-F238E27FC236}">
                <a16:creationId xmlns:a16="http://schemas.microsoft.com/office/drawing/2014/main" id="{979FBC76-2114-DE93-3A57-EBC34D8C2BD3}"/>
              </a:ext>
            </a:extLst>
          </p:cNvPr>
          <p:cNvSpPr/>
          <p:nvPr/>
        </p:nvSpPr>
        <p:spPr>
          <a:xfrm>
            <a:off x="3190727" y="1626700"/>
            <a:ext cx="6114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3" name="Google Shape;513;g1e40e23bd25_0_1147">
            <a:extLst>
              <a:ext uri="{FF2B5EF4-FFF2-40B4-BE49-F238E27FC236}">
                <a16:creationId xmlns:a16="http://schemas.microsoft.com/office/drawing/2014/main" id="{BA78966C-5F6A-A6DF-67F4-3EF0D2AAD8F5}"/>
              </a:ext>
            </a:extLst>
          </p:cNvPr>
          <p:cNvSpPr/>
          <p:nvPr/>
        </p:nvSpPr>
        <p:spPr>
          <a:xfrm>
            <a:off x="3751750" y="1626725"/>
            <a:ext cx="501900" cy="253500"/>
          </a:xfrm>
          <a:prstGeom prst="chevron">
            <a:avLst>
              <a:gd name="adj" fmla="val 42212"/>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4" name="Google Shape;514;g1e40e23bd25_0_1147">
            <a:extLst>
              <a:ext uri="{FF2B5EF4-FFF2-40B4-BE49-F238E27FC236}">
                <a16:creationId xmlns:a16="http://schemas.microsoft.com/office/drawing/2014/main" id="{8938D519-F8C4-5674-BB62-57A0359FDF94}"/>
              </a:ext>
            </a:extLst>
          </p:cNvPr>
          <p:cNvSpPr/>
          <p:nvPr/>
        </p:nvSpPr>
        <p:spPr>
          <a:xfrm>
            <a:off x="4217250" y="1626725"/>
            <a:ext cx="399600" cy="253500"/>
          </a:xfrm>
          <a:prstGeom prst="chevron">
            <a:avLst>
              <a:gd name="adj" fmla="val 42212"/>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5" name="Google Shape;515;g1e40e23bd25_0_1147">
            <a:extLst>
              <a:ext uri="{FF2B5EF4-FFF2-40B4-BE49-F238E27FC236}">
                <a16:creationId xmlns:a16="http://schemas.microsoft.com/office/drawing/2014/main" id="{E57DEAEB-6A33-D6AF-C932-D8D97E51B90E}"/>
              </a:ext>
            </a:extLst>
          </p:cNvPr>
          <p:cNvSpPr txBox="1"/>
          <p:nvPr/>
        </p:nvSpPr>
        <p:spPr>
          <a:xfrm>
            <a:off x="1607897" y="1616550"/>
            <a:ext cx="1217700" cy="27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900" b="1">
                <a:solidFill>
                  <a:schemeClr val="dk1"/>
                </a:solidFill>
                <a:latin typeface="Lato"/>
                <a:ea typeface="Lato"/>
                <a:cs typeface="Lato"/>
                <a:sym typeface="Lato"/>
              </a:rPr>
              <a:t>Development</a:t>
            </a:r>
            <a:endParaRPr sz="1600" b="1" i="0" u="none" strike="noStrike" cap="none">
              <a:solidFill>
                <a:schemeClr val="dk1"/>
              </a:solidFill>
              <a:latin typeface="Arial"/>
              <a:ea typeface="Arial"/>
              <a:cs typeface="Arial"/>
              <a:sym typeface="Arial"/>
            </a:endParaRPr>
          </a:p>
        </p:txBody>
      </p:sp>
      <p:sp>
        <p:nvSpPr>
          <p:cNvPr id="516" name="Google Shape;516;g1e40e23bd25_0_1147">
            <a:extLst>
              <a:ext uri="{FF2B5EF4-FFF2-40B4-BE49-F238E27FC236}">
                <a16:creationId xmlns:a16="http://schemas.microsoft.com/office/drawing/2014/main" id="{2F7DF072-EB72-B232-B334-A506ADE83950}"/>
              </a:ext>
            </a:extLst>
          </p:cNvPr>
          <p:cNvSpPr/>
          <p:nvPr/>
        </p:nvSpPr>
        <p:spPr>
          <a:xfrm>
            <a:off x="2153475" y="2548325"/>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SBD</a:t>
            </a:r>
            <a:endParaRPr sz="900" i="0" u="none" strike="noStrike" cap="none">
              <a:solidFill>
                <a:srgbClr val="000000"/>
              </a:solidFill>
              <a:latin typeface="Lato"/>
              <a:ea typeface="Lato"/>
              <a:cs typeface="Lato"/>
              <a:sym typeface="Lato"/>
            </a:endParaRPr>
          </a:p>
        </p:txBody>
      </p:sp>
      <p:sp>
        <p:nvSpPr>
          <p:cNvPr id="517" name="Google Shape;517;g1e40e23bd25_0_1147">
            <a:extLst>
              <a:ext uri="{FF2B5EF4-FFF2-40B4-BE49-F238E27FC236}">
                <a16:creationId xmlns:a16="http://schemas.microsoft.com/office/drawing/2014/main" id="{1ECB039C-9967-57EA-4557-23ED383C4909}"/>
              </a:ext>
            </a:extLst>
          </p:cNvPr>
          <p:cNvSpPr/>
          <p:nvPr/>
        </p:nvSpPr>
        <p:spPr>
          <a:xfrm>
            <a:off x="3577072" y="2548325"/>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FIS</a:t>
            </a:r>
            <a:endParaRPr sz="900" i="0" u="none" strike="noStrike" cap="none">
              <a:solidFill>
                <a:srgbClr val="000000"/>
              </a:solidFill>
              <a:latin typeface="Lato"/>
              <a:ea typeface="Lato"/>
              <a:cs typeface="Lato"/>
              <a:sym typeface="Lato"/>
            </a:endParaRPr>
          </a:p>
        </p:txBody>
      </p:sp>
      <p:sp>
        <p:nvSpPr>
          <p:cNvPr id="518" name="Google Shape;518;g1e40e23bd25_0_1147">
            <a:extLst>
              <a:ext uri="{FF2B5EF4-FFF2-40B4-BE49-F238E27FC236}">
                <a16:creationId xmlns:a16="http://schemas.microsoft.com/office/drawing/2014/main" id="{878D7716-A958-65ED-46D2-93D978C77BFD}"/>
              </a:ext>
            </a:extLst>
          </p:cNvPr>
          <p:cNvSpPr/>
          <p:nvPr/>
        </p:nvSpPr>
        <p:spPr>
          <a:xfrm>
            <a:off x="1563075" y="2181375"/>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R2R Deployments</a:t>
            </a:r>
            <a:endParaRPr sz="1500" b="0" i="0" u="none" strike="noStrike" cap="none">
              <a:solidFill>
                <a:srgbClr val="000000"/>
              </a:solidFill>
              <a:latin typeface="Arial"/>
              <a:ea typeface="Arial"/>
              <a:cs typeface="Arial"/>
              <a:sym typeface="Arial"/>
            </a:endParaRPr>
          </a:p>
        </p:txBody>
      </p:sp>
      <p:sp>
        <p:nvSpPr>
          <p:cNvPr id="519" name="Google Shape;519;g1e40e23bd25_0_1147">
            <a:extLst>
              <a:ext uri="{FF2B5EF4-FFF2-40B4-BE49-F238E27FC236}">
                <a16:creationId xmlns:a16="http://schemas.microsoft.com/office/drawing/2014/main" id="{83316F80-E2CC-1445-8FF9-501789D9A35B}"/>
              </a:ext>
            </a:extLst>
          </p:cNvPr>
          <p:cNvSpPr/>
          <p:nvPr/>
        </p:nvSpPr>
        <p:spPr>
          <a:xfrm>
            <a:off x="33522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0" name="Google Shape;520;g1e40e23bd25_0_1147">
            <a:extLst>
              <a:ext uri="{FF2B5EF4-FFF2-40B4-BE49-F238E27FC236}">
                <a16:creationId xmlns:a16="http://schemas.microsoft.com/office/drawing/2014/main" id="{11D6E881-B144-9765-5D4C-6047F9A3C6C6}"/>
              </a:ext>
            </a:extLst>
          </p:cNvPr>
          <p:cNvSpPr/>
          <p:nvPr/>
        </p:nvSpPr>
        <p:spPr>
          <a:xfrm>
            <a:off x="44461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1" name="Google Shape;521;g1e40e23bd25_0_1147">
            <a:extLst>
              <a:ext uri="{FF2B5EF4-FFF2-40B4-BE49-F238E27FC236}">
                <a16:creationId xmlns:a16="http://schemas.microsoft.com/office/drawing/2014/main" id="{3DC61095-878D-6F01-0041-24B747027F60}"/>
              </a:ext>
            </a:extLst>
          </p:cNvPr>
          <p:cNvSpPr/>
          <p:nvPr/>
        </p:nvSpPr>
        <p:spPr>
          <a:xfrm>
            <a:off x="2630463" y="3537013"/>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Bayer</a:t>
            </a:r>
            <a:endParaRPr sz="900" i="0" u="none" strike="noStrike" cap="none">
              <a:solidFill>
                <a:srgbClr val="000000"/>
              </a:solidFill>
              <a:latin typeface="Lato"/>
              <a:ea typeface="Lato"/>
              <a:cs typeface="Lato"/>
              <a:sym typeface="Lato"/>
            </a:endParaRPr>
          </a:p>
        </p:txBody>
      </p:sp>
      <p:sp>
        <p:nvSpPr>
          <p:cNvPr id="522" name="Google Shape;522;g1e40e23bd25_0_1147">
            <a:extLst>
              <a:ext uri="{FF2B5EF4-FFF2-40B4-BE49-F238E27FC236}">
                <a16:creationId xmlns:a16="http://schemas.microsoft.com/office/drawing/2014/main" id="{3732ADF1-9239-FC99-5B27-EE379FFD4D27}"/>
              </a:ext>
            </a:extLst>
          </p:cNvPr>
          <p:cNvSpPr/>
          <p:nvPr/>
        </p:nvSpPr>
        <p:spPr>
          <a:xfrm>
            <a:off x="4054059" y="3537013"/>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800">
                <a:latin typeface="Lato"/>
                <a:ea typeface="Lato"/>
                <a:cs typeface="Lato"/>
                <a:sym typeface="Lato"/>
              </a:rPr>
              <a:t>Whirlpool</a:t>
            </a:r>
            <a:endParaRPr sz="800" i="0" u="none" strike="noStrike" cap="none">
              <a:solidFill>
                <a:srgbClr val="000000"/>
              </a:solidFill>
              <a:latin typeface="Lato"/>
              <a:ea typeface="Lato"/>
              <a:cs typeface="Lato"/>
              <a:sym typeface="Lato"/>
            </a:endParaRPr>
          </a:p>
        </p:txBody>
      </p:sp>
      <p:sp>
        <p:nvSpPr>
          <p:cNvPr id="523" name="Google Shape;523;g1e40e23bd25_0_1147">
            <a:extLst>
              <a:ext uri="{FF2B5EF4-FFF2-40B4-BE49-F238E27FC236}">
                <a16:creationId xmlns:a16="http://schemas.microsoft.com/office/drawing/2014/main" id="{152077E9-6ECB-17DD-3199-14A6B03AFC0D}"/>
              </a:ext>
            </a:extLst>
          </p:cNvPr>
          <p:cNvSpPr/>
          <p:nvPr/>
        </p:nvSpPr>
        <p:spPr>
          <a:xfrm>
            <a:off x="1563075" y="3170063"/>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O2C  Deployments</a:t>
            </a:r>
            <a:endParaRPr sz="1500" b="0" i="0" u="none" strike="noStrike" cap="none">
              <a:solidFill>
                <a:srgbClr val="000000"/>
              </a:solidFill>
              <a:latin typeface="Arial"/>
              <a:ea typeface="Arial"/>
              <a:cs typeface="Arial"/>
              <a:sym typeface="Arial"/>
            </a:endParaRPr>
          </a:p>
        </p:txBody>
      </p:sp>
      <p:sp>
        <p:nvSpPr>
          <p:cNvPr id="524" name="Google Shape;524;g1e40e23bd25_0_1147">
            <a:extLst>
              <a:ext uri="{FF2B5EF4-FFF2-40B4-BE49-F238E27FC236}">
                <a16:creationId xmlns:a16="http://schemas.microsoft.com/office/drawing/2014/main" id="{A3187F61-39AE-9A18-1CF0-DBCA59191B4C}"/>
              </a:ext>
            </a:extLst>
          </p:cNvPr>
          <p:cNvSpPr/>
          <p:nvPr/>
        </p:nvSpPr>
        <p:spPr>
          <a:xfrm>
            <a:off x="38292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5" name="Google Shape;525;g1e40e23bd25_0_1147">
            <a:extLst>
              <a:ext uri="{FF2B5EF4-FFF2-40B4-BE49-F238E27FC236}">
                <a16:creationId xmlns:a16="http://schemas.microsoft.com/office/drawing/2014/main" id="{A90042F1-90C8-2378-6D01-4D55B14B61BB}"/>
              </a:ext>
            </a:extLst>
          </p:cNvPr>
          <p:cNvSpPr/>
          <p:nvPr/>
        </p:nvSpPr>
        <p:spPr>
          <a:xfrm>
            <a:off x="49231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6" name="Google Shape;526;g1e40e23bd25_0_1147">
            <a:extLst>
              <a:ext uri="{FF2B5EF4-FFF2-40B4-BE49-F238E27FC236}">
                <a16:creationId xmlns:a16="http://schemas.microsoft.com/office/drawing/2014/main" id="{06A24A5E-5137-195C-30ED-D889F7F89273}"/>
              </a:ext>
            </a:extLst>
          </p:cNvPr>
          <p:cNvSpPr txBox="1"/>
          <p:nvPr/>
        </p:nvSpPr>
        <p:spPr>
          <a:xfrm>
            <a:off x="1348750" y="4234975"/>
            <a:ext cx="6546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Tahoma"/>
                <a:ea typeface="Tahoma"/>
                <a:cs typeface="Tahoma"/>
                <a:sym typeface="Tahoma"/>
              </a:rPr>
              <a:t>*</a:t>
            </a:r>
            <a:r>
              <a:rPr lang="en" sz="1200">
                <a:solidFill>
                  <a:schemeClr val="dk1"/>
                </a:solidFill>
                <a:latin typeface="Tahoma"/>
                <a:ea typeface="Tahoma"/>
                <a:cs typeface="Tahoma"/>
                <a:sym typeface="Tahoma"/>
              </a:rPr>
              <a:t> Above timelines are tentative at this point; will be refined as we proceed with the program.  </a:t>
            </a:r>
            <a:endParaRPr sz="1200">
              <a:solidFill>
                <a:schemeClr val="dk1"/>
              </a:solidFill>
              <a:latin typeface="Tahoma"/>
              <a:ea typeface="Tahoma"/>
              <a:cs typeface="Tahoma"/>
              <a:sym typeface="Tahoma"/>
            </a:endParaRPr>
          </a:p>
        </p:txBody>
      </p:sp>
    </p:spTree>
    <p:extLst>
      <p:ext uri="{BB962C8B-B14F-4D97-AF65-F5344CB8AC3E}">
        <p14:creationId xmlns:p14="http://schemas.microsoft.com/office/powerpoint/2010/main" val="18686659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0">
          <a:extLst>
            <a:ext uri="{FF2B5EF4-FFF2-40B4-BE49-F238E27FC236}">
              <a16:creationId xmlns:a16="http://schemas.microsoft.com/office/drawing/2014/main" id="{2085EF7C-D27E-3FCE-4F0D-ED6DED0D24B1}"/>
            </a:ext>
          </a:extLst>
        </p:cNvPr>
        <p:cNvGrpSpPr/>
        <p:nvPr/>
      </p:nvGrpSpPr>
      <p:grpSpPr>
        <a:xfrm>
          <a:off x="0" y="0"/>
          <a:ext cx="0" cy="0"/>
          <a:chOff x="0" y="0"/>
          <a:chExt cx="0" cy="0"/>
        </a:xfrm>
      </p:grpSpPr>
      <p:sp>
        <p:nvSpPr>
          <p:cNvPr id="531" name="Google Shape;531;g289fdb9218f_2_3">
            <a:extLst>
              <a:ext uri="{FF2B5EF4-FFF2-40B4-BE49-F238E27FC236}">
                <a16:creationId xmlns:a16="http://schemas.microsoft.com/office/drawing/2014/main" id="{34776437-6EF8-CFAA-89B6-64D93EE3DE4A}"/>
              </a:ext>
            </a:extLst>
          </p:cNvPr>
          <p:cNvSpPr txBox="1">
            <a:spLocks noGrp="1"/>
          </p:cNvSpPr>
          <p:nvPr>
            <p:ph type="title"/>
          </p:nvPr>
        </p:nvSpPr>
        <p:spPr>
          <a:xfrm>
            <a:off x="3552100" y="1970400"/>
            <a:ext cx="3839400" cy="2476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556"/>
              <a:buNone/>
            </a:pPr>
            <a:r>
              <a:rPr lang="en" b="1"/>
              <a:t>Action Items and Next Steps </a:t>
            </a:r>
            <a:endParaRPr sz="1400" b="1"/>
          </a:p>
        </p:txBody>
      </p:sp>
      <p:pic>
        <p:nvPicPr>
          <p:cNvPr id="532" name="Google Shape;532;g289fdb9218f_2_3">
            <a:extLst>
              <a:ext uri="{FF2B5EF4-FFF2-40B4-BE49-F238E27FC236}">
                <a16:creationId xmlns:a16="http://schemas.microsoft.com/office/drawing/2014/main" id="{55BD463D-64FE-B66B-E795-D283ED0DABD8}"/>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38426479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28E8F5A4-924D-B548-CDBE-6FAC14F2BD43}"/>
            </a:ext>
          </a:extLst>
        </p:cNvPr>
        <p:cNvGrpSpPr/>
        <p:nvPr/>
      </p:nvGrpSpPr>
      <p:grpSpPr>
        <a:xfrm>
          <a:off x="0" y="0"/>
          <a:ext cx="0" cy="0"/>
          <a:chOff x="0" y="0"/>
          <a:chExt cx="0" cy="0"/>
        </a:xfrm>
      </p:grpSpPr>
      <p:sp>
        <p:nvSpPr>
          <p:cNvPr id="537" name="Google Shape;537;g32c08df7a2f_0_776">
            <a:extLst>
              <a:ext uri="{FF2B5EF4-FFF2-40B4-BE49-F238E27FC236}">
                <a16:creationId xmlns:a16="http://schemas.microsoft.com/office/drawing/2014/main" id="{6B39F07E-782B-CBA0-C31F-13A9D782CC5A}"/>
              </a:ext>
            </a:extLst>
          </p:cNvPr>
          <p:cNvSpPr txBox="1">
            <a:spLocks noGrp="1"/>
          </p:cNvSpPr>
          <p:nvPr>
            <p:ph type="title"/>
          </p:nvPr>
        </p:nvSpPr>
        <p:spPr>
          <a:xfrm>
            <a:off x="424225" y="395025"/>
            <a:ext cx="5268000" cy="4749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Next Steps</a:t>
            </a:r>
            <a:endParaRPr sz="2600" b="1">
              <a:solidFill>
                <a:srgbClr val="020A51"/>
              </a:solidFill>
              <a:latin typeface="Ubuntu"/>
              <a:ea typeface="Ubuntu"/>
              <a:cs typeface="Ubuntu"/>
              <a:sym typeface="Ubuntu"/>
            </a:endParaRPr>
          </a:p>
        </p:txBody>
      </p:sp>
      <p:sp>
        <p:nvSpPr>
          <p:cNvPr id="538" name="Google Shape;538;g32c08df7a2f_0_776">
            <a:extLst>
              <a:ext uri="{FF2B5EF4-FFF2-40B4-BE49-F238E27FC236}">
                <a16:creationId xmlns:a16="http://schemas.microsoft.com/office/drawing/2014/main" id="{BD0ADAF5-5C11-92A2-5A88-682B4FF88E04}"/>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66</a:t>
            </a:fld>
            <a:endParaRPr/>
          </a:p>
        </p:txBody>
      </p:sp>
      <p:pic>
        <p:nvPicPr>
          <p:cNvPr id="539" name="Google Shape;539;g32c08df7a2f_0_776">
            <a:extLst>
              <a:ext uri="{FF2B5EF4-FFF2-40B4-BE49-F238E27FC236}">
                <a16:creationId xmlns:a16="http://schemas.microsoft.com/office/drawing/2014/main" id="{62E82894-5079-0916-191E-F731AE36D17B}"/>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graphicFrame>
        <p:nvGraphicFramePr>
          <p:cNvPr id="540" name="Google Shape;540;g32c08df7a2f_0_776">
            <a:extLst>
              <a:ext uri="{FF2B5EF4-FFF2-40B4-BE49-F238E27FC236}">
                <a16:creationId xmlns:a16="http://schemas.microsoft.com/office/drawing/2014/main" id="{5DF8F073-0D6D-140C-A36E-BFD6F5876004}"/>
              </a:ext>
            </a:extLst>
          </p:cNvPr>
          <p:cNvGraphicFramePr/>
          <p:nvPr/>
        </p:nvGraphicFramePr>
        <p:xfrm>
          <a:off x="429150" y="1108538"/>
          <a:ext cx="3000000" cy="3000000"/>
        </p:xfrm>
        <a:graphic>
          <a:graphicData uri="http://schemas.openxmlformats.org/drawingml/2006/table">
            <a:tbl>
              <a:tblPr bandRow="1">
                <a:noFill/>
                <a:tableStyleId>{5342E76C-094B-419B-B42E-AED802BB35B9}</a:tableStyleId>
              </a:tblPr>
              <a:tblGrid>
                <a:gridCol w="609575">
                  <a:extLst>
                    <a:ext uri="{9D8B030D-6E8A-4147-A177-3AD203B41FA5}">
                      <a16:colId xmlns:a16="http://schemas.microsoft.com/office/drawing/2014/main" val="20000"/>
                    </a:ext>
                  </a:extLst>
                </a:gridCol>
                <a:gridCol w="3760025">
                  <a:extLst>
                    <a:ext uri="{9D8B030D-6E8A-4147-A177-3AD203B41FA5}">
                      <a16:colId xmlns:a16="http://schemas.microsoft.com/office/drawing/2014/main" val="20001"/>
                    </a:ext>
                  </a:extLst>
                </a:gridCol>
                <a:gridCol w="2368875">
                  <a:extLst>
                    <a:ext uri="{9D8B030D-6E8A-4147-A177-3AD203B41FA5}">
                      <a16:colId xmlns:a16="http://schemas.microsoft.com/office/drawing/2014/main" val="20002"/>
                    </a:ext>
                  </a:extLst>
                </a:gridCol>
                <a:gridCol w="1329550">
                  <a:extLst>
                    <a:ext uri="{9D8B030D-6E8A-4147-A177-3AD203B41FA5}">
                      <a16:colId xmlns:a16="http://schemas.microsoft.com/office/drawing/2014/main" val="20003"/>
                    </a:ext>
                  </a:extLst>
                </a:gridCol>
              </a:tblGrid>
              <a:tr h="438625">
                <a:tc>
                  <a:txBody>
                    <a:bodyPr/>
                    <a:lstStyle/>
                    <a:p>
                      <a:pPr marL="0" marR="0" lvl="0" indent="0" algn="ctr"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Item</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Owner</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Target Date</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0"/>
                  </a:ext>
                </a:extLst>
              </a:tr>
              <a:tr h="402025">
                <a:tc>
                  <a:txBody>
                    <a:bodyPr/>
                    <a:lstStyle/>
                    <a:p>
                      <a:pPr marL="0" lvl="0" indent="0" algn="l" rtl="0">
                        <a:spcBef>
                          <a:spcPts val="0"/>
                        </a:spcBef>
                        <a:spcAft>
                          <a:spcPts val="0"/>
                        </a:spcAft>
                        <a:buNone/>
                      </a:pPr>
                      <a:r>
                        <a:rPr lang="en" sz="1200">
                          <a:latin typeface="Ubuntu"/>
                          <a:ea typeface="Ubuntu"/>
                          <a:cs typeface="Ubuntu"/>
                          <a:sym typeface="Ubuntu"/>
                        </a:rPr>
                        <a:t>1</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Immediate focus is to take the POCs to a closure - Email Ingestion, Power BI Integration and Gen AI</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Accelerate team with inputs from Accenture</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TBD</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29425">
                <a:tc>
                  <a:txBody>
                    <a:bodyPr/>
                    <a:lstStyle/>
                    <a:p>
                      <a:pPr marL="0" lvl="0" indent="0" algn="l" rtl="0">
                        <a:spcBef>
                          <a:spcPts val="0"/>
                        </a:spcBef>
                        <a:spcAft>
                          <a:spcPts val="0"/>
                        </a:spcAft>
                        <a:buNone/>
                      </a:pPr>
                      <a:r>
                        <a:rPr lang="en" sz="1200">
                          <a:latin typeface="Ubuntu"/>
                          <a:ea typeface="Ubuntu"/>
                          <a:cs typeface="Ubuntu"/>
                          <a:sym typeface="Ubuntu"/>
                        </a:rPr>
                        <a:t>2</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Server Sizing exercise </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Both teams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ASAP</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6900">
                <a:tc>
                  <a:txBody>
                    <a:bodyPr/>
                    <a:lstStyle/>
                    <a:p>
                      <a:pPr marL="0" lvl="0" indent="0" algn="l" rtl="0">
                        <a:spcBef>
                          <a:spcPts val="0"/>
                        </a:spcBef>
                        <a:spcAft>
                          <a:spcPts val="0"/>
                        </a:spcAft>
                        <a:buNone/>
                      </a:pPr>
                      <a:r>
                        <a:rPr lang="en" sz="1200">
                          <a:latin typeface="Ubuntu"/>
                          <a:ea typeface="Ubuntu"/>
                          <a:cs typeface="Ubuntu"/>
                          <a:sym typeface="Ubuntu"/>
                        </a:rPr>
                        <a:t>3</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Resolving Performance Test issues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Accenture team supported by the Accelerate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TBD</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70575">
                <a:tc>
                  <a:txBody>
                    <a:bodyPr/>
                    <a:lstStyle/>
                    <a:p>
                      <a:pPr marL="0" lvl="0" indent="0" algn="l" rtl="0">
                        <a:spcBef>
                          <a:spcPts val="0"/>
                        </a:spcBef>
                        <a:spcAft>
                          <a:spcPts val="0"/>
                        </a:spcAft>
                        <a:buNone/>
                      </a:pPr>
                      <a:r>
                        <a:rPr lang="en" sz="1200">
                          <a:latin typeface="Ubuntu"/>
                          <a:ea typeface="Ubuntu"/>
                          <a:cs typeface="Ubuntu"/>
                          <a:sym typeface="Ubuntu"/>
                        </a:rPr>
                        <a:t>4</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Resolving open items from the Security Audit</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Appian teams in discussion with the Accenture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ASAP</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70575">
                <a:tc>
                  <a:txBody>
                    <a:bodyPr/>
                    <a:lstStyle/>
                    <a:p>
                      <a:pPr marL="0" lvl="0" indent="0" algn="l" rtl="0">
                        <a:spcBef>
                          <a:spcPts val="0"/>
                        </a:spcBef>
                        <a:spcAft>
                          <a:spcPts val="0"/>
                        </a:spcAft>
                        <a:buNone/>
                      </a:pPr>
                      <a:r>
                        <a:rPr lang="en" sz="1200">
                          <a:latin typeface="Ubuntu"/>
                          <a:ea typeface="Ubuntu"/>
                          <a:cs typeface="Ubuntu"/>
                          <a:sym typeface="Ubuntu"/>
                        </a:rPr>
                        <a:t>5</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Design and Implementation guidance for ICR and Journal Processing modules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Accelerate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Ongoing</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412233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4">
          <a:extLst>
            <a:ext uri="{FF2B5EF4-FFF2-40B4-BE49-F238E27FC236}">
              <a16:creationId xmlns:a16="http://schemas.microsoft.com/office/drawing/2014/main" id="{BDE4DDD0-0486-5CD0-2ACF-3556AAE415AA}"/>
            </a:ext>
          </a:extLst>
        </p:cNvPr>
        <p:cNvGrpSpPr/>
        <p:nvPr/>
      </p:nvGrpSpPr>
      <p:grpSpPr>
        <a:xfrm>
          <a:off x="0" y="0"/>
          <a:ext cx="0" cy="0"/>
          <a:chOff x="0" y="0"/>
          <a:chExt cx="0" cy="0"/>
        </a:xfrm>
      </p:grpSpPr>
      <p:sp>
        <p:nvSpPr>
          <p:cNvPr id="545" name="Google Shape;545;p58">
            <a:extLst>
              <a:ext uri="{FF2B5EF4-FFF2-40B4-BE49-F238E27FC236}">
                <a16:creationId xmlns:a16="http://schemas.microsoft.com/office/drawing/2014/main" id="{BD5CCD80-98CA-5432-D1C7-91254966BBE3}"/>
              </a:ext>
            </a:extLst>
          </p:cNvPr>
          <p:cNvSpPr txBox="1">
            <a:spLocks noGrp="1"/>
          </p:cNvSpPr>
          <p:nvPr>
            <p:ph type="title"/>
          </p:nvPr>
        </p:nvSpPr>
        <p:spPr>
          <a:xfrm>
            <a:off x="1097280" y="3634740"/>
            <a:ext cx="6858000" cy="548700"/>
          </a:xfrm>
          <a:prstGeom prst="rect">
            <a:avLst/>
          </a:prstGeom>
          <a:noFill/>
          <a:ln>
            <a:noFill/>
          </a:ln>
        </p:spPr>
        <p:txBody>
          <a:bodyPr spcFirstLastPara="1" wrap="square" lIns="68575" tIns="34275" rIns="68575" bIns="34275" anchor="t" anchorCtr="0">
            <a:normAutofit/>
          </a:bodyPr>
          <a:lstStyle/>
          <a:p>
            <a:pPr marL="0" lvl="0" indent="0" algn="ctr" rtl="0">
              <a:lnSpc>
                <a:spcPct val="100000"/>
              </a:lnSpc>
              <a:spcBef>
                <a:spcPts val="0"/>
              </a:spcBef>
              <a:spcAft>
                <a:spcPts val="0"/>
              </a:spcAft>
              <a:buSzPts val="1400"/>
              <a:buNone/>
            </a:pPr>
            <a:r>
              <a:rPr lang="en"/>
              <a:t>The leader in low-code automation.</a:t>
            </a:r>
            <a:endParaRPr/>
          </a:p>
        </p:txBody>
      </p:sp>
      <p:sp>
        <p:nvSpPr>
          <p:cNvPr id="546" name="Google Shape;546;p58">
            <a:extLst>
              <a:ext uri="{FF2B5EF4-FFF2-40B4-BE49-F238E27FC236}">
                <a16:creationId xmlns:a16="http://schemas.microsoft.com/office/drawing/2014/main" id="{3593449B-5BC7-0B80-25E6-48AC0FE53FF5}"/>
              </a:ext>
            </a:extLst>
          </p:cNvPr>
          <p:cNvSpPr txBox="1">
            <a:spLocks noGrp="1"/>
          </p:cNvSpPr>
          <p:nvPr>
            <p:ph type="body" idx="1"/>
          </p:nvPr>
        </p:nvSpPr>
        <p:spPr>
          <a:xfrm>
            <a:off x="1097279" y="762000"/>
            <a:ext cx="6858000" cy="6858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800"/>
              </a:spcBef>
              <a:spcAft>
                <a:spcPts val="0"/>
              </a:spcAft>
              <a:buSzPts val="2800"/>
              <a:buNone/>
            </a:pPr>
            <a:r>
              <a:rPr lang="en"/>
              <a:t>Thank You!</a:t>
            </a:r>
            <a:endParaRPr/>
          </a:p>
        </p:txBody>
      </p:sp>
    </p:spTree>
    <p:extLst>
      <p:ext uri="{BB962C8B-B14F-4D97-AF65-F5344CB8AC3E}">
        <p14:creationId xmlns:p14="http://schemas.microsoft.com/office/powerpoint/2010/main" val="18626952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83">
          <a:extLst>
            <a:ext uri="{FF2B5EF4-FFF2-40B4-BE49-F238E27FC236}">
              <a16:creationId xmlns:a16="http://schemas.microsoft.com/office/drawing/2014/main" id="{4D9DA46B-EA16-FB5D-0195-83A476B1F00A}"/>
            </a:ext>
          </a:extLst>
        </p:cNvPr>
        <p:cNvGrpSpPr/>
        <p:nvPr/>
      </p:nvGrpSpPr>
      <p:grpSpPr>
        <a:xfrm>
          <a:off x="0" y="0"/>
          <a:ext cx="0" cy="0"/>
          <a:chOff x="0" y="0"/>
          <a:chExt cx="0" cy="0"/>
        </a:xfrm>
      </p:grpSpPr>
      <p:sp>
        <p:nvSpPr>
          <p:cNvPr id="484" name="Google Shape;484;g3269133c8aa_0_0">
            <a:extLst>
              <a:ext uri="{FF2B5EF4-FFF2-40B4-BE49-F238E27FC236}">
                <a16:creationId xmlns:a16="http://schemas.microsoft.com/office/drawing/2014/main" id="{82BA4AEB-A559-29C9-B793-D9F9F992ED40}"/>
              </a:ext>
            </a:extLst>
          </p:cNvPr>
          <p:cNvSpPr txBox="1">
            <a:spLocks noGrp="1"/>
          </p:cNvSpPr>
          <p:nvPr>
            <p:ph type="title"/>
          </p:nvPr>
        </p:nvSpPr>
        <p:spPr>
          <a:xfrm>
            <a:off x="277625" y="248875"/>
            <a:ext cx="8153100" cy="45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30"/>
              <a:buFont typeface="Tahoma"/>
              <a:buNone/>
            </a:pPr>
            <a:r>
              <a:rPr lang="en" sz="2420" b="1"/>
              <a:t>Forward-looking Focus Areas</a:t>
            </a:r>
            <a:endParaRPr sz="2420" b="1"/>
          </a:p>
        </p:txBody>
      </p:sp>
      <p:sp>
        <p:nvSpPr>
          <p:cNvPr id="485" name="Google Shape;485;g3269133c8aa_0_0">
            <a:extLst>
              <a:ext uri="{FF2B5EF4-FFF2-40B4-BE49-F238E27FC236}">
                <a16:creationId xmlns:a16="http://schemas.microsoft.com/office/drawing/2014/main" id="{4367EBCD-2C77-AA94-4025-72786D5FB186}"/>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68</a:t>
            </a:fld>
            <a:endParaRPr/>
          </a:p>
        </p:txBody>
      </p:sp>
      <p:pic>
        <p:nvPicPr>
          <p:cNvPr id="486" name="Google Shape;486;g3269133c8aa_0_0">
            <a:extLst>
              <a:ext uri="{FF2B5EF4-FFF2-40B4-BE49-F238E27FC236}">
                <a16:creationId xmlns:a16="http://schemas.microsoft.com/office/drawing/2014/main" id="{3DC23A34-2787-C418-6377-3309433440C4}"/>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graphicFrame>
        <p:nvGraphicFramePr>
          <p:cNvPr id="487" name="Google Shape;487;g3269133c8aa_0_0">
            <a:extLst>
              <a:ext uri="{FF2B5EF4-FFF2-40B4-BE49-F238E27FC236}">
                <a16:creationId xmlns:a16="http://schemas.microsoft.com/office/drawing/2014/main" id="{A97E1C3F-1C50-6148-5B47-3F7C794B33FF}"/>
              </a:ext>
            </a:extLst>
          </p:cNvPr>
          <p:cNvGraphicFramePr/>
          <p:nvPr/>
        </p:nvGraphicFramePr>
        <p:xfrm>
          <a:off x="429150" y="945238"/>
          <a:ext cx="8121125" cy="3471375"/>
        </p:xfrm>
        <a:graphic>
          <a:graphicData uri="http://schemas.openxmlformats.org/drawingml/2006/table">
            <a:tbl>
              <a:tblPr bandRow="1">
                <a:noFill/>
                <a:tableStyleId>{5342E76C-094B-419B-B42E-AED802BB35B9}</a:tableStyleId>
              </a:tblPr>
              <a:tblGrid>
                <a:gridCol w="433975">
                  <a:extLst>
                    <a:ext uri="{9D8B030D-6E8A-4147-A177-3AD203B41FA5}">
                      <a16:colId xmlns:a16="http://schemas.microsoft.com/office/drawing/2014/main" val="20000"/>
                    </a:ext>
                  </a:extLst>
                </a:gridCol>
                <a:gridCol w="2916525">
                  <a:extLst>
                    <a:ext uri="{9D8B030D-6E8A-4147-A177-3AD203B41FA5}">
                      <a16:colId xmlns:a16="http://schemas.microsoft.com/office/drawing/2014/main" val="20001"/>
                    </a:ext>
                  </a:extLst>
                </a:gridCol>
                <a:gridCol w="4770625">
                  <a:extLst>
                    <a:ext uri="{9D8B030D-6E8A-4147-A177-3AD203B41FA5}">
                      <a16:colId xmlns:a16="http://schemas.microsoft.com/office/drawing/2014/main" val="20002"/>
                    </a:ext>
                  </a:extLst>
                </a:gridCol>
              </a:tblGrid>
              <a:tr h="347025">
                <a:tc>
                  <a:txBody>
                    <a:bodyPr/>
                    <a:lstStyle/>
                    <a:p>
                      <a:pPr marL="0" marR="0" lvl="0" indent="0" algn="l" rtl="0">
                        <a:lnSpc>
                          <a:spcPct val="115000"/>
                        </a:lnSpc>
                        <a:spcBef>
                          <a:spcPts val="0"/>
                        </a:spcBef>
                        <a:spcAft>
                          <a:spcPts val="0"/>
                        </a:spcAft>
                        <a:buNone/>
                      </a:pPr>
                      <a:r>
                        <a:rPr lang="en" sz="1200" b="1">
                          <a:solidFill>
                            <a:srgbClr val="2322F0"/>
                          </a:solidFill>
                          <a:latin typeface="Ubuntu"/>
                          <a:ea typeface="Ubuntu"/>
                          <a:cs typeface="Ubuntu"/>
                          <a:sym typeface="Ubuntu"/>
                        </a:rPr>
                        <a:t>#</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l"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Focus Area</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Description</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0"/>
                  </a:ext>
                </a:extLst>
              </a:tr>
              <a:tr h="347150">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1</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Multi tenancy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Enhancements to the Cloning utility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47150">
                <a:tc>
                  <a:txBody>
                    <a:bodyPr/>
                    <a:lstStyle/>
                    <a:p>
                      <a:pPr marL="0" lvl="0" indent="0" algn="l" rtl="0">
                        <a:spcBef>
                          <a:spcPts val="0"/>
                        </a:spcBef>
                        <a:spcAft>
                          <a:spcPts val="0"/>
                        </a:spcAft>
                        <a:buNone/>
                      </a:pPr>
                      <a:r>
                        <a:rPr lang="en" sz="1000">
                          <a:latin typeface="Ubuntu"/>
                          <a:ea typeface="Ubuntu"/>
                          <a:cs typeface="Ubuntu"/>
                          <a:sym typeface="Ubuntu"/>
                        </a:rPr>
                        <a:t>2</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Performance Improvement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000">
                          <a:latin typeface="Ubuntu"/>
                          <a:ea typeface="Ubuntu"/>
                          <a:cs typeface="Ubuntu"/>
                          <a:sym typeface="Ubuntu"/>
                        </a:rPr>
                        <a:t>Assist the Accenture Performance Testing  team with their ongoing performance testing activities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47150">
                <a:tc>
                  <a:txBody>
                    <a:bodyPr/>
                    <a:lstStyle/>
                    <a:p>
                      <a:pPr marL="0" lvl="0" indent="0" algn="l" rtl="0">
                        <a:spcBef>
                          <a:spcPts val="0"/>
                        </a:spcBef>
                        <a:spcAft>
                          <a:spcPts val="0"/>
                        </a:spcAft>
                        <a:buNone/>
                      </a:pPr>
                      <a:r>
                        <a:rPr lang="en" sz="1000">
                          <a:latin typeface="Ubuntu"/>
                          <a:ea typeface="Ubuntu"/>
                          <a:cs typeface="Ubuntu"/>
                          <a:sym typeface="Ubuntu"/>
                        </a:rPr>
                        <a:t>3</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Capacity Planning</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Establish server sizing baseline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47150">
                <a:tc>
                  <a:txBody>
                    <a:bodyPr/>
                    <a:lstStyle/>
                    <a:p>
                      <a:pPr marL="0" lvl="0" indent="0" algn="l" rtl="0">
                        <a:spcBef>
                          <a:spcPts val="0"/>
                        </a:spcBef>
                        <a:spcAft>
                          <a:spcPts val="0"/>
                        </a:spcAft>
                        <a:buNone/>
                      </a:pPr>
                      <a:r>
                        <a:rPr lang="en" sz="1000">
                          <a:latin typeface="Ubuntu"/>
                          <a:ea typeface="Ubuntu"/>
                          <a:cs typeface="Ubuntu"/>
                          <a:sym typeface="Ubuntu"/>
                        </a:rPr>
                        <a:t>4</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Security Audit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Closure of issues raised, triaging with the various teams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47150">
                <a:tc>
                  <a:txBody>
                    <a:bodyPr/>
                    <a:lstStyle/>
                    <a:p>
                      <a:pPr marL="0" lvl="0" indent="0" algn="l" rtl="0">
                        <a:spcBef>
                          <a:spcPts val="0"/>
                        </a:spcBef>
                        <a:spcAft>
                          <a:spcPts val="0"/>
                        </a:spcAft>
                        <a:buNone/>
                      </a:pPr>
                      <a:r>
                        <a:rPr lang="en" sz="1000">
                          <a:latin typeface="Ubuntu"/>
                          <a:ea typeface="Ubuntu"/>
                          <a:cs typeface="Ubuntu"/>
                          <a:sym typeface="Ubuntu"/>
                        </a:rPr>
                        <a:t>5</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ICR Design and Implementation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to the team in the development of the Intercompany Reconciliation application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47150">
                <a:tc>
                  <a:txBody>
                    <a:bodyPr/>
                    <a:lstStyle/>
                    <a:p>
                      <a:pPr marL="0" lvl="0" indent="0" algn="l" rtl="0">
                        <a:spcBef>
                          <a:spcPts val="0"/>
                        </a:spcBef>
                        <a:spcAft>
                          <a:spcPts val="0"/>
                        </a:spcAft>
                        <a:buNone/>
                      </a:pPr>
                      <a:r>
                        <a:rPr lang="en" sz="1000">
                          <a:latin typeface="Ubuntu"/>
                          <a:ea typeface="Ubuntu"/>
                          <a:cs typeface="Ubuntu"/>
                          <a:sym typeface="Ubuntu"/>
                        </a:rPr>
                        <a:t>6</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Journal Processing design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Review and support of Redesign and redevelopment of this module to make it more flexible and configurable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47150">
                <a:tc>
                  <a:txBody>
                    <a:bodyPr/>
                    <a:lstStyle/>
                    <a:p>
                      <a:pPr marL="0" lvl="0" indent="0" algn="l" rtl="0">
                        <a:spcBef>
                          <a:spcPts val="0"/>
                        </a:spcBef>
                        <a:spcAft>
                          <a:spcPts val="0"/>
                        </a:spcAft>
                        <a:buNone/>
                      </a:pPr>
                      <a:r>
                        <a:rPr lang="en" sz="1000">
                          <a:latin typeface="Ubuntu"/>
                          <a:ea typeface="Ubuntu"/>
                          <a:cs typeface="Ubuntu"/>
                          <a:sym typeface="Ubuntu"/>
                        </a:rPr>
                        <a:t>7</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Go-live support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for the upcoming go-live with SBD, Bayer, RIS, RIS, Whirlpool</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47150">
                <a:tc>
                  <a:txBody>
                    <a:bodyPr/>
                    <a:lstStyle/>
                    <a:p>
                      <a:pPr marL="0" lvl="0" indent="0" algn="l" rtl="0">
                        <a:spcBef>
                          <a:spcPts val="0"/>
                        </a:spcBef>
                        <a:spcAft>
                          <a:spcPts val="0"/>
                        </a:spcAft>
                        <a:buNone/>
                      </a:pPr>
                      <a:r>
                        <a:rPr lang="en" sz="1000">
                          <a:latin typeface="Ubuntu"/>
                          <a:ea typeface="Ubuntu"/>
                          <a:cs typeface="Ubuntu"/>
                          <a:sym typeface="Ubuntu"/>
                        </a:rPr>
                        <a:t>8</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New Feature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on GenAI and Process HQ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47150">
                <a:tc>
                  <a:txBody>
                    <a:bodyPr/>
                    <a:lstStyle/>
                    <a:p>
                      <a:pPr marL="0" lvl="0" indent="0" algn="l" rtl="0">
                        <a:spcBef>
                          <a:spcPts val="0"/>
                        </a:spcBef>
                        <a:spcAft>
                          <a:spcPts val="0"/>
                        </a:spcAft>
                        <a:buNone/>
                      </a:pPr>
                      <a:r>
                        <a:rPr lang="en" sz="1000">
                          <a:latin typeface="Ubuntu"/>
                          <a:ea typeface="Ubuntu"/>
                          <a:cs typeface="Ubuntu"/>
                          <a:sym typeface="Ubuntu"/>
                        </a:rPr>
                        <a:t>9</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Upskilling of the team</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Tech sessions and ad-hoc support to the development team on advanced topics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8937644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91">
          <a:extLst>
            <a:ext uri="{FF2B5EF4-FFF2-40B4-BE49-F238E27FC236}">
              <a16:creationId xmlns:a16="http://schemas.microsoft.com/office/drawing/2014/main" id="{4BD3338A-5051-5BEF-33F1-650AC80F3DAB}"/>
            </a:ext>
          </a:extLst>
        </p:cNvPr>
        <p:cNvGrpSpPr/>
        <p:nvPr/>
      </p:nvGrpSpPr>
      <p:grpSpPr>
        <a:xfrm>
          <a:off x="0" y="0"/>
          <a:ext cx="0" cy="0"/>
          <a:chOff x="0" y="0"/>
          <a:chExt cx="0" cy="0"/>
        </a:xfrm>
      </p:grpSpPr>
      <p:sp>
        <p:nvSpPr>
          <p:cNvPr id="492" name="Google Shape;492;g1e40e23bd25_0_1147">
            <a:extLst>
              <a:ext uri="{FF2B5EF4-FFF2-40B4-BE49-F238E27FC236}">
                <a16:creationId xmlns:a16="http://schemas.microsoft.com/office/drawing/2014/main" id="{EB8E8E25-5C7B-1E14-8203-F73858829653}"/>
              </a:ext>
            </a:extLst>
          </p:cNvPr>
          <p:cNvSpPr txBox="1">
            <a:spLocks noGrp="1"/>
          </p:cNvSpPr>
          <p:nvPr>
            <p:ph type="title"/>
          </p:nvPr>
        </p:nvSpPr>
        <p:spPr>
          <a:xfrm>
            <a:off x="439800" y="294450"/>
            <a:ext cx="1862400" cy="4749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Roadmap</a:t>
            </a:r>
            <a:r>
              <a:rPr lang="en" sz="1800">
                <a:solidFill>
                  <a:srgbClr val="020A51"/>
                </a:solidFill>
                <a:latin typeface="Ubuntu"/>
                <a:ea typeface="Ubuntu"/>
                <a:cs typeface="Ubuntu"/>
                <a:sym typeface="Ubuntu"/>
              </a:rPr>
              <a:t>*</a:t>
            </a:r>
            <a:r>
              <a:rPr lang="en" sz="2600" b="1">
                <a:solidFill>
                  <a:srgbClr val="020A51"/>
                </a:solidFill>
                <a:latin typeface="Ubuntu"/>
                <a:ea typeface="Ubuntu"/>
                <a:cs typeface="Ubuntu"/>
                <a:sym typeface="Ubuntu"/>
              </a:rPr>
              <a:t> </a:t>
            </a:r>
            <a:endParaRPr sz="2600" b="1">
              <a:solidFill>
                <a:srgbClr val="020A51"/>
              </a:solidFill>
              <a:latin typeface="Ubuntu"/>
              <a:ea typeface="Ubuntu"/>
              <a:cs typeface="Ubuntu"/>
              <a:sym typeface="Ubuntu"/>
            </a:endParaRPr>
          </a:p>
        </p:txBody>
      </p:sp>
      <p:sp>
        <p:nvSpPr>
          <p:cNvPr id="493" name="Google Shape;493;g1e40e23bd25_0_1147">
            <a:extLst>
              <a:ext uri="{FF2B5EF4-FFF2-40B4-BE49-F238E27FC236}">
                <a16:creationId xmlns:a16="http://schemas.microsoft.com/office/drawing/2014/main" id="{6FC4405F-77B5-EC50-E8D2-3EDEB697E57E}"/>
              </a:ext>
            </a:extLst>
          </p:cNvPr>
          <p:cNvSpPr/>
          <p:nvPr/>
        </p:nvSpPr>
        <p:spPr>
          <a:xfrm>
            <a:off x="1563075" y="1126813"/>
            <a:ext cx="1602000" cy="253500"/>
          </a:xfrm>
          <a:prstGeom prst="homePlate">
            <a:avLst>
              <a:gd name="adj" fmla="val 39226"/>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4" name="Google Shape;494;g1e40e23bd25_0_1147">
            <a:extLst>
              <a:ext uri="{FF2B5EF4-FFF2-40B4-BE49-F238E27FC236}">
                <a16:creationId xmlns:a16="http://schemas.microsoft.com/office/drawing/2014/main" id="{75AB3048-F7BF-A8B6-8742-E40BED0A6964}"/>
              </a:ext>
            </a:extLst>
          </p:cNvPr>
          <p:cNvSpPr/>
          <p:nvPr/>
        </p:nvSpPr>
        <p:spPr>
          <a:xfrm>
            <a:off x="3190732" y="1126797"/>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5" name="Google Shape;495;g1e40e23bd25_0_1147">
            <a:extLst>
              <a:ext uri="{FF2B5EF4-FFF2-40B4-BE49-F238E27FC236}">
                <a16:creationId xmlns:a16="http://schemas.microsoft.com/office/drawing/2014/main" id="{281CE899-D0AF-B31D-ADE3-BDD1775712F6}"/>
              </a:ext>
            </a:extLst>
          </p:cNvPr>
          <p:cNvSpPr/>
          <p:nvPr/>
        </p:nvSpPr>
        <p:spPr>
          <a:xfrm>
            <a:off x="4614504"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6" name="Google Shape;496;g1e40e23bd25_0_1147">
            <a:extLst>
              <a:ext uri="{FF2B5EF4-FFF2-40B4-BE49-F238E27FC236}">
                <a16:creationId xmlns:a16="http://schemas.microsoft.com/office/drawing/2014/main" id="{79764AD4-B030-95C6-E631-4FCD176B086B}"/>
              </a:ext>
            </a:extLst>
          </p:cNvPr>
          <p:cNvSpPr/>
          <p:nvPr/>
        </p:nvSpPr>
        <p:spPr>
          <a:xfrm>
            <a:off x="6038277"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7" name="Google Shape;497;g1e40e23bd25_0_1147">
            <a:extLst>
              <a:ext uri="{FF2B5EF4-FFF2-40B4-BE49-F238E27FC236}">
                <a16:creationId xmlns:a16="http://schemas.microsoft.com/office/drawing/2014/main" id="{399097EB-9021-F14B-B66C-30F10D136D6E}"/>
              </a:ext>
            </a:extLst>
          </p:cNvPr>
          <p:cNvSpPr txBox="1"/>
          <p:nvPr/>
        </p:nvSpPr>
        <p:spPr>
          <a:xfrm>
            <a:off x="3467198"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Q2</a:t>
            </a:r>
            <a:endParaRPr sz="1600" b="1" i="0" u="none" strike="noStrike" cap="none">
              <a:solidFill>
                <a:schemeClr val="lt2"/>
              </a:solidFill>
              <a:latin typeface="Arial"/>
              <a:ea typeface="Arial"/>
              <a:cs typeface="Arial"/>
              <a:sym typeface="Arial"/>
            </a:endParaRPr>
          </a:p>
        </p:txBody>
      </p:sp>
      <p:sp>
        <p:nvSpPr>
          <p:cNvPr id="498" name="Google Shape;498;g1e40e23bd25_0_1147">
            <a:extLst>
              <a:ext uri="{FF2B5EF4-FFF2-40B4-BE49-F238E27FC236}">
                <a16:creationId xmlns:a16="http://schemas.microsoft.com/office/drawing/2014/main" id="{C2D8A074-52D3-FB2D-FDBE-8ABB5965055A}"/>
              </a:ext>
            </a:extLst>
          </p:cNvPr>
          <p:cNvSpPr txBox="1"/>
          <p:nvPr/>
        </p:nvSpPr>
        <p:spPr>
          <a:xfrm>
            <a:off x="4890970"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Q3</a:t>
            </a:r>
            <a:endParaRPr sz="1600" b="1" i="0" u="none" strike="noStrike" cap="none">
              <a:solidFill>
                <a:schemeClr val="lt2"/>
              </a:solidFill>
              <a:latin typeface="Arial"/>
              <a:ea typeface="Arial"/>
              <a:cs typeface="Arial"/>
              <a:sym typeface="Arial"/>
            </a:endParaRPr>
          </a:p>
        </p:txBody>
      </p:sp>
      <p:sp>
        <p:nvSpPr>
          <p:cNvPr id="499" name="Google Shape;499;g1e40e23bd25_0_1147">
            <a:extLst>
              <a:ext uri="{FF2B5EF4-FFF2-40B4-BE49-F238E27FC236}">
                <a16:creationId xmlns:a16="http://schemas.microsoft.com/office/drawing/2014/main" id="{0AAB5CC4-F855-C50F-2F5A-12460E09AF0B}"/>
              </a:ext>
            </a:extLst>
          </p:cNvPr>
          <p:cNvSpPr/>
          <p:nvPr/>
        </p:nvSpPr>
        <p:spPr>
          <a:xfrm>
            <a:off x="2733273"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Mar</a:t>
            </a:r>
            <a:endParaRPr sz="800" b="0" i="1" u="none" strike="noStrike" cap="none">
              <a:solidFill>
                <a:schemeClr val="lt2"/>
              </a:solidFill>
              <a:latin typeface="Arial"/>
              <a:ea typeface="Arial"/>
              <a:cs typeface="Arial"/>
              <a:sym typeface="Arial"/>
            </a:endParaRPr>
          </a:p>
        </p:txBody>
      </p:sp>
      <p:sp>
        <p:nvSpPr>
          <p:cNvPr id="500" name="Google Shape;500;g1e40e23bd25_0_1147">
            <a:extLst>
              <a:ext uri="{FF2B5EF4-FFF2-40B4-BE49-F238E27FC236}">
                <a16:creationId xmlns:a16="http://schemas.microsoft.com/office/drawing/2014/main" id="{05C8EE55-7D5D-F629-036A-2724C82B4478}"/>
              </a:ext>
            </a:extLst>
          </p:cNvPr>
          <p:cNvSpPr/>
          <p:nvPr/>
        </p:nvSpPr>
        <p:spPr>
          <a:xfrm>
            <a:off x="4217246"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Jun</a:t>
            </a:r>
            <a:endParaRPr sz="800" b="0" i="1" u="none" strike="noStrike" cap="none">
              <a:solidFill>
                <a:schemeClr val="lt2"/>
              </a:solidFill>
              <a:latin typeface="Arial"/>
              <a:ea typeface="Arial"/>
              <a:cs typeface="Arial"/>
              <a:sym typeface="Arial"/>
            </a:endParaRPr>
          </a:p>
        </p:txBody>
      </p:sp>
      <p:sp>
        <p:nvSpPr>
          <p:cNvPr id="501" name="Google Shape;501;g1e40e23bd25_0_1147">
            <a:extLst>
              <a:ext uri="{FF2B5EF4-FFF2-40B4-BE49-F238E27FC236}">
                <a16:creationId xmlns:a16="http://schemas.microsoft.com/office/drawing/2014/main" id="{DF464698-04EA-FBB3-C9B1-D1956DD4F014}"/>
              </a:ext>
            </a:extLst>
          </p:cNvPr>
          <p:cNvSpPr/>
          <p:nvPr/>
        </p:nvSpPr>
        <p:spPr>
          <a:xfrm>
            <a:off x="5632544"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Sep</a:t>
            </a:r>
            <a:endParaRPr sz="800" b="0" i="1" u="none" strike="noStrike" cap="none">
              <a:solidFill>
                <a:schemeClr val="lt2"/>
              </a:solidFill>
              <a:latin typeface="Arial"/>
              <a:ea typeface="Arial"/>
              <a:cs typeface="Arial"/>
              <a:sym typeface="Arial"/>
            </a:endParaRPr>
          </a:p>
        </p:txBody>
      </p:sp>
      <p:sp>
        <p:nvSpPr>
          <p:cNvPr id="502" name="Google Shape;502;g1e40e23bd25_0_1147">
            <a:extLst>
              <a:ext uri="{FF2B5EF4-FFF2-40B4-BE49-F238E27FC236}">
                <a16:creationId xmlns:a16="http://schemas.microsoft.com/office/drawing/2014/main" id="{527BD038-0051-9C18-71A6-06D904A008B4}"/>
              </a:ext>
            </a:extLst>
          </p:cNvPr>
          <p:cNvSpPr/>
          <p:nvPr/>
        </p:nvSpPr>
        <p:spPr>
          <a:xfrm>
            <a:off x="6008969"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Oct</a:t>
            </a:r>
            <a:endParaRPr sz="800" b="0" i="1" u="none" strike="noStrike" cap="none">
              <a:solidFill>
                <a:schemeClr val="lt2"/>
              </a:solidFill>
              <a:latin typeface="Arial"/>
              <a:ea typeface="Arial"/>
              <a:cs typeface="Arial"/>
              <a:sym typeface="Arial"/>
            </a:endParaRPr>
          </a:p>
        </p:txBody>
      </p:sp>
      <p:sp>
        <p:nvSpPr>
          <p:cNvPr id="503" name="Google Shape;503;g1e40e23bd25_0_1147">
            <a:extLst>
              <a:ext uri="{FF2B5EF4-FFF2-40B4-BE49-F238E27FC236}">
                <a16:creationId xmlns:a16="http://schemas.microsoft.com/office/drawing/2014/main" id="{36AA2288-974E-EE82-C84A-73C4930EA556}"/>
              </a:ext>
            </a:extLst>
          </p:cNvPr>
          <p:cNvSpPr txBox="1"/>
          <p:nvPr/>
        </p:nvSpPr>
        <p:spPr>
          <a:xfrm>
            <a:off x="1954233" y="1115550"/>
            <a:ext cx="870900" cy="27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a:t>
            </a:r>
            <a:r>
              <a:rPr lang="en" sz="900" b="1" i="0" u="none" strike="noStrike" cap="none">
                <a:solidFill>
                  <a:schemeClr val="lt2"/>
                </a:solidFill>
                <a:latin typeface="Lato"/>
                <a:ea typeface="Lato"/>
                <a:cs typeface="Lato"/>
                <a:sym typeface="Lato"/>
              </a:rPr>
              <a:t>Y 2025 Q</a:t>
            </a:r>
            <a:r>
              <a:rPr lang="en" sz="900" b="1">
                <a:solidFill>
                  <a:schemeClr val="lt2"/>
                </a:solidFill>
                <a:latin typeface="Lato"/>
                <a:ea typeface="Lato"/>
                <a:cs typeface="Lato"/>
                <a:sym typeface="Lato"/>
              </a:rPr>
              <a:t>1</a:t>
            </a:r>
            <a:endParaRPr sz="1600" b="1" i="0" u="none" strike="noStrike" cap="none">
              <a:solidFill>
                <a:schemeClr val="lt2"/>
              </a:solidFill>
              <a:latin typeface="Arial"/>
              <a:ea typeface="Arial"/>
              <a:cs typeface="Arial"/>
              <a:sym typeface="Arial"/>
            </a:endParaRPr>
          </a:p>
        </p:txBody>
      </p:sp>
      <p:sp>
        <p:nvSpPr>
          <p:cNvPr id="504" name="Google Shape;504;g1e40e23bd25_0_1147">
            <a:extLst>
              <a:ext uri="{FF2B5EF4-FFF2-40B4-BE49-F238E27FC236}">
                <a16:creationId xmlns:a16="http://schemas.microsoft.com/office/drawing/2014/main" id="{87FC1D74-3993-4531-DD21-9E4F28B20BAB}"/>
              </a:ext>
            </a:extLst>
          </p:cNvPr>
          <p:cNvSpPr txBox="1"/>
          <p:nvPr/>
        </p:nvSpPr>
        <p:spPr>
          <a:xfrm>
            <a:off x="6261756" y="1115566"/>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Q4</a:t>
            </a:r>
            <a:endParaRPr sz="1600" b="1" i="0" u="none" strike="noStrike" cap="none">
              <a:solidFill>
                <a:schemeClr val="lt2"/>
              </a:solidFill>
              <a:latin typeface="Arial"/>
              <a:ea typeface="Arial"/>
              <a:cs typeface="Arial"/>
              <a:sym typeface="Arial"/>
            </a:endParaRPr>
          </a:p>
        </p:txBody>
      </p:sp>
      <p:sp>
        <p:nvSpPr>
          <p:cNvPr id="505" name="Google Shape;505;g1e40e23bd25_0_1147">
            <a:extLst>
              <a:ext uri="{FF2B5EF4-FFF2-40B4-BE49-F238E27FC236}">
                <a16:creationId xmlns:a16="http://schemas.microsoft.com/office/drawing/2014/main" id="{DE42DD6A-DA9F-B6DE-B12B-10D7A0BA388A}"/>
              </a:ext>
            </a:extLst>
          </p:cNvPr>
          <p:cNvSpPr/>
          <p:nvPr/>
        </p:nvSpPr>
        <p:spPr>
          <a:xfrm>
            <a:off x="1571825"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Jan</a:t>
            </a:r>
            <a:endParaRPr sz="800" b="0" i="1" u="none" strike="noStrike" cap="none">
              <a:solidFill>
                <a:schemeClr val="lt2"/>
              </a:solidFill>
              <a:latin typeface="Arial"/>
              <a:ea typeface="Arial"/>
              <a:cs typeface="Arial"/>
              <a:sym typeface="Arial"/>
            </a:endParaRPr>
          </a:p>
        </p:txBody>
      </p:sp>
      <p:sp>
        <p:nvSpPr>
          <p:cNvPr id="506" name="Google Shape;506;g1e40e23bd25_0_1147">
            <a:extLst>
              <a:ext uri="{FF2B5EF4-FFF2-40B4-BE49-F238E27FC236}">
                <a16:creationId xmlns:a16="http://schemas.microsoft.com/office/drawing/2014/main" id="{E47504B2-9736-F7F1-49E3-0CBBD8863394}"/>
              </a:ext>
            </a:extLst>
          </p:cNvPr>
          <p:cNvSpPr/>
          <p:nvPr/>
        </p:nvSpPr>
        <p:spPr>
          <a:xfrm>
            <a:off x="3190723"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Apr</a:t>
            </a:r>
            <a:endParaRPr sz="800" b="0" i="1" u="none" strike="noStrike" cap="none">
              <a:solidFill>
                <a:schemeClr val="lt2"/>
              </a:solidFill>
              <a:latin typeface="Arial"/>
              <a:ea typeface="Arial"/>
              <a:cs typeface="Arial"/>
              <a:sym typeface="Arial"/>
            </a:endParaRPr>
          </a:p>
        </p:txBody>
      </p:sp>
      <p:sp>
        <p:nvSpPr>
          <p:cNvPr id="507" name="Google Shape;507;g1e40e23bd25_0_1147">
            <a:extLst>
              <a:ext uri="{FF2B5EF4-FFF2-40B4-BE49-F238E27FC236}">
                <a16:creationId xmlns:a16="http://schemas.microsoft.com/office/drawing/2014/main" id="{23FB85D7-5FCE-0F97-B17E-366067C16130}"/>
              </a:ext>
            </a:extLst>
          </p:cNvPr>
          <p:cNvSpPr/>
          <p:nvPr/>
        </p:nvSpPr>
        <p:spPr>
          <a:xfrm>
            <a:off x="4614496" y="1185501"/>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Jul</a:t>
            </a:r>
            <a:endParaRPr sz="800" b="0" i="1" u="none" strike="noStrike" cap="none">
              <a:solidFill>
                <a:schemeClr val="lt2"/>
              </a:solidFill>
              <a:latin typeface="Arial"/>
              <a:ea typeface="Arial"/>
              <a:cs typeface="Arial"/>
              <a:sym typeface="Arial"/>
            </a:endParaRPr>
          </a:p>
        </p:txBody>
      </p:sp>
      <p:sp>
        <p:nvSpPr>
          <p:cNvPr id="508" name="Google Shape;508;g1e40e23bd25_0_1147">
            <a:extLst>
              <a:ext uri="{FF2B5EF4-FFF2-40B4-BE49-F238E27FC236}">
                <a16:creationId xmlns:a16="http://schemas.microsoft.com/office/drawing/2014/main" id="{0F112402-9A93-AFA0-0B14-D187EC43C4E1}"/>
              </a:ext>
            </a:extLst>
          </p:cNvPr>
          <p:cNvSpPr/>
          <p:nvPr/>
        </p:nvSpPr>
        <p:spPr>
          <a:xfrm>
            <a:off x="7015918"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Dec</a:t>
            </a:r>
            <a:endParaRPr sz="800" b="0" i="1" u="none" strike="noStrike" cap="none">
              <a:solidFill>
                <a:schemeClr val="lt2"/>
              </a:solidFill>
              <a:latin typeface="Arial"/>
              <a:ea typeface="Arial"/>
              <a:cs typeface="Arial"/>
              <a:sym typeface="Arial"/>
            </a:endParaRPr>
          </a:p>
        </p:txBody>
      </p:sp>
      <p:sp>
        <p:nvSpPr>
          <p:cNvPr id="509" name="Google Shape;509;g1e40e23bd25_0_1147">
            <a:extLst>
              <a:ext uri="{FF2B5EF4-FFF2-40B4-BE49-F238E27FC236}">
                <a16:creationId xmlns:a16="http://schemas.microsoft.com/office/drawing/2014/main" id="{CD623872-EF1C-ED58-C628-2514E9603913}"/>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69</a:t>
            </a:fld>
            <a:endParaRPr/>
          </a:p>
        </p:txBody>
      </p:sp>
      <p:pic>
        <p:nvPicPr>
          <p:cNvPr id="510" name="Google Shape;510;g1e40e23bd25_0_1147">
            <a:extLst>
              <a:ext uri="{FF2B5EF4-FFF2-40B4-BE49-F238E27FC236}">
                <a16:creationId xmlns:a16="http://schemas.microsoft.com/office/drawing/2014/main" id="{484AA706-755A-B581-345F-561D1CED0CE3}"/>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511" name="Google Shape;511;g1e40e23bd25_0_1147">
            <a:extLst>
              <a:ext uri="{FF2B5EF4-FFF2-40B4-BE49-F238E27FC236}">
                <a16:creationId xmlns:a16="http://schemas.microsoft.com/office/drawing/2014/main" id="{A88DE743-3C44-4E18-A496-6BE54745CD59}"/>
              </a:ext>
            </a:extLst>
          </p:cNvPr>
          <p:cNvSpPr/>
          <p:nvPr/>
        </p:nvSpPr>
        <p:spPr>
          <a:xfrm>
            <a:off x="1563075" y="1626725"/>
            <a:ext cx="16869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2" name="Google Shape;512;g1e40e23bd25_0_1147">
            <a:extLst>
              <a:ext uri="{FF2B5EF4-FFF2-40B4-BE49-F238E27FC236}">
                <a16:creationId xmlns:a16="http://schemas.microsoft.com/office/drawing/2014/main" id="{3ED13012-05CE-5386-6A36-0C34BD44F730}"/>
              </a:ext>
            </a:extLst>
          </p:cNvPr>
          <p:cNvSpPr/>
          <p:nvPr/>
        </p:nvSpPr>
        <p:spPr>
          <a:xfrm>
            <a:off x="3190727" y="1626700"/>
            <a:ext cx="6114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3" name="Google Shape;513;g1e40e23bd25_0_1147">
            <a:extLst>
              <a:ext uri="{FF2B5EF4-FFF2-40B4-BE49-F238E27FC236}">
                <a16:creationId xmlns:a16="http://schemas.microsoft.com/office/drawing/2014/main" id="{727E3607-551C-65CA-92F3-15A5A04B0447}"/>
              </a:ext>
            </a:extLst>
          </p:cNvPr>
          <p:cNvSpPr/>
          <p:nvPr/>
        </p:nvSpPr>
        <p:spPr>
          <a:xfrm>
            <a:off x="3751750" y="1626725"/>
            <a:ext cx="501900" cy="253500"/>
          </a:xfrm>
          <a:prstGeom prst="chevron">
            <a:avLst>
              <a:gd name="adj" fmla="val 42212"/>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4" name="Google Shape;514;g1e40e23bd25_0_1147">
            <a:extLst>
              <a:ext uri="{FF2B5EF4-FFF2-40B4-BE49-F238E27FC236}">
                <a16:creationId xmlns:a16="http://schemas.microsoft.com/office/drawing/2014/main" id="{D29A88BD-EC31-872B-3075-5221BE18220E}"/>
              </a:ext>
            </a:extLst>
          </p:cNvPr>
          <p:cNvSpPr/>
          <p:nvPr/>
        </p:nvSpPr>
        <p:spPr>
          <a:xfrm>
            <a:off x="4217250" y="1626725"/>
            <a:ext cx="399600" cy="253500"/>
          </a:xfrm>
          <a:prstGeom prst="chevron">
            <a:avLst>
              <a:gd name="adj" fmla="val 42212"/>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5" name="Google Shape;515;g1e40e23bd25_0_1147">
            <a:extLst>
              <a:ext uri="{FF2B5EF4-FFF2-40B4-BE49-F238E27FC236}">
                <a16:creationId xmlns:a16="http://schemas.microsoft.com/office/drawing/2014/main" id="{06299EA8-4693-4D64-2E5A-02A7BE039335}"/>
              </a:ext>
            </a:extLst>
          </p:cNvPr>
          <p:cNvSpPr txBox="1"/>
          <p:nvPr/>
        </p:nvSpPr>
        <p:spPr>
          <a:xfrm>
            <a:off x="1607897" y="1616550"/>
            <a:ext cx="1217700" cy="27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900" b="1">
                <a:solidFill>
                  <a:schemeClr val="dk1"/>
                </a:solidFill>
                <a:latin typeface="Lato"/>
                <a:ea typeface="Lato"/>
                <a:cs typeface="Lato"/>
                <a:sym typeface="Lato"/>
              </a:rPr>
              <a:t>Development</a:t>
            </a:r>
            <a:endParaRPr sz="1600" b="1" i="0" u="none" strike="noStrike" cap="none">
              <a:solidFill>
                <a:schemeClr val="dk1"/>
              </a:solidFill>
              <a:latin typeface="Arial"/>
              <a:ea typeface="Arial"/>
              <a:cs typeface="Arial"/>
              <a:sym typeface="Arial"/>
            </a:endParaRPr>
          </a:p>
        </p:txBody>
      </p:sp>
      <p:sp>
        <p:nvSpPr>
          <p:cNvPr id="516" name="Google Shape;516;g1e40e23bd25_0_1147">
            <a:extLst>
              <a:ext uri="{FF2B5EF4-FFF2-40B4-BE49-F238E27FC236}">
                <a16:creationId xmlns:a16="http://schemas.microsoft.com/office/drawing/2014/main" id="{DDA08ABE-3446-93B1-B880-D4C1ACA76631}"/>
              </a:ext>
            </a:extLst>
          </p:cNvPr>
          <p:cNvSpPr/>
          <p:nvPr/>
        </p:nvSpPr>
        <p:spPr>
          <a:xfrm>
            <a:off x="2153475" y="2548325"/>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SBD</a:t>
            </a:r>
            <a:endParaRPr sz="900" i="0" u="none" strike="noStrike" cap="none">
              <a:solidFill>
                <a:srgbClr val="000000"/>
              </a:solidFill>
              <a:latin typeface="Lato"/>
              <a:ea typeface="Lato"/>
              <a:cs typeface="Lato"/>
              <a:sym typeface="Lato"/>
            </a:endParaRPr>
          </a:p>
        </p:txBody>
      </p:sp>
      <p:sp>
        <p:nvSpPr>
          <p:cNvPr id="517" name="Google Shape;517;g1e40e23bd25_0_1147">
            <a:extLst>
              <a:ext uri="{FF2B5EF4-FFF2-40B4-BE49-F238E27FC236}">
                <a16:creationId xmlns:a16="http://schemas.microsoft.com/office/drawing/2014/main" id="{0699A332-282E-5FB1-125F-3DB6AA91A977}"/>
              </a:ext>
            </a:extLst>
          </p:cNvPr>
          <p:cNvSpPr/>
          <p:nvPr/>
        </p:nvSpPr>
        <p:spPr>
          <a:xfrm>
            <a:off x="3577072" y="2548325"/>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FIS</a:t>
            </a:r>
            <a:endParaRPr sz="900" i="0" u="none" strike="noStrike" cap="none">
              <a:solidFill>
                <a:srgbClr val="000000"/>
              </a:solidFill>
              <a:latin typeface="Lato"/>
              <a:ea typeface="Lato"/>
              <a:cs typeface="Lato"/>
              <a:sym typeface="Lato"/>
            </a:endParaRPr>
          </a:p>
        </p:txBody>
      </p:sp>
      <p:sp>
        <p:nvSpPr>
          <p:cNvPr id="518" name="Google Shape;518;g1e40e23bd25_0_1147">
            <a:extLst>
              <a:ext uri="{FF2B5EF4-FFF2-40B4-BE49-F238E27FC236}">
                <a16:creationId xmlns:a16="http://schemas.microsoft.com/office/drawing/2014/main" id="{C9C8B40C-2708-E644-1CF5-0A013E36D956}"/>
              </a:ext>
            </a:extLst>
          </p:cNvPr>
          <p:cNvSpPr/>
          <p:nvPr/>
        </p:nvSpPr>
        <p:spPr>
          <a:xfrm>
            <a:off x="1563075" y="2181375"/>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R2R Deployments</a:t>
            </a:r>
            <a:endParaRPr sz="1500" b="0" i="0" u="none" strike="noStrike" cap="none">
              <a:solidFill>
                <a:srgbClr val="000000"/>
              </a:solidFill>
              <a:latin typeface="Arial"/>
              <a:ea typeface="Arial"/>
              <a:cs typeface="Arial"/>
              <a:sym typeface="Arial"/>
            </a:endParaRPr>
          </a:p>
        </p:txBody>
      </p:sp>
      <p:sp>
        <p:nvSpPr>
          <p:cNvPr id="519" name="Google Shape;519;g1e40e23bd25_0_1147">
            <a:extLst>
              <a:ext uri="{FF2B5EF4-FFF2-40B4-BE49-F238E27FC236}">
                <a16:creationId xmlns:a16="http://schemas.microsoft.com/office/drawing/2014/main" id="{0AFC838B-0DB3-32B2-C569-616F742A318E}"/>
              </a:ext>
            </a:extLst>
          </p:cNvPr>
          <p:cNvSpPr/>
          <p:nvPr/>
        </p:nvSpPr>
        <p:spPr>
          <a:xfrm>
            <a:off x="33522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0" name="Google Shape;520;g1e40e23bd25_0_1147">
            <a:extLst>
              <a:ext uri="{FF2B5EF4-FFF2-40B4-BE49-F238E27FC236}">
                <a16:creationId xmlns:a16="http://schemas.microsoft.com/office/drawing/2014/main" id="{80679D89-D82F-39C6-2532-3D2D60601FB4}"/>
              </a:ext>
            </a:extLst>
          </p:cNvPr>
          <p:cNvSpPr/>
          <p:nvPr/>
        </p:nvSpPr>
        <p:spPr>
          <a:xfrm>
            <a:off x="44461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1" name="Google Shape;521;g1e40e23bd25_0_1147">
            <a:extLst>
              <a:ext uri="{FF2B5EF4-FFF2-40B4-BE49-F238E27FC236}">
                <a16:creationId xmlns:a16="http://schemas.microsoft.com/office/drawing/2014/main" id="{DCE75D53-38EC-56D8-2982-3F3B53911070}"/>
              </a:ext>
            </a:extLst>
          </p:cNvPr>
          <p:cNvSpPr/>
          <p:nvPr/>
        </p:nvSpPr>
        <p:spPr>
          <a:xfrm>
            <a:off x="2630463" y="3537013"/>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Bayer</a:t>
            </a:r>
            <a:endParaRPr sz="900" i="0" u="none" strike="noStrike" cap="none">
              <a:solidFill>
                <a:srgbClr val="000000"/>
              </a:solidFill>
              <a:latin typeface="Lato"/>
              <a:ea typeface="Lato"/>
              <a:cs typeface="Lato"/>
              <a:sym typeface="Lato"/>
            </a:endParaRPr>
          </a:p>
        </p:txBody>
      </p:sp>
      <p:sp>
        <p:nvSpPr>
          <p:cNvPr id="522" name="Google Shape;522;g1e40e23bd25_0_1147">
            <a:extLst>
              <a:ext uri="{FF2B5EF4-FFF2-40B4-BE49-F238E27FC236}">
                <a16:creationId xmlns:a16="http://schemas.microsoft.com/office/drawing/2014/main" id="{28AC3B8E-32E6-8A32-3808-EBF4AC36A4C1}"/>
              </a:ext>
            </a:extLst>
          </p:cNvPr>
          <p:cNvSpPr/>
          <p:nvPr/>
        </p:nvSpPr>
        <p:spPr>
          <a:xfrm>
            <a:off x="4054059" y="3537013"/>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800">
                <a:latin typeface="Lato"/>
                <a:ea typeface="Lato"/>
                <a:cs typeface="Lato"/>
                <a:sym typeface="Lato"/>
              </a:rPr>
              <a:t>Whirlpool</a:t>
            </a:r>
            <a:endParaRPr sz="800" i="0" u="none" strike="noStrike" cap="none">
              <a:solidFill>
                <a:srgbClr val="000000"/>
              </a:solidFill>
              <a:latin typeface="Lato"/>
              <a:ea typeface="Lato"/>
              <a:cs typeface="Lato"/>
              <a:sym typeface="Lato"/>
            </a:endParaRPr>
          </a:p>
        </p:txBody>
      </p:sp>
      <p:sp>
        <p:nvSpPr>
          <p:cNvPr id="523" name="Google Shape;523;g1e40e23bd25_0_1147">
            <a:extLst>
              <a:ext uri="{FF2B5EF4-FFF2-40B4-BE49-F238E27FC236}">
                <a16:creationId xmlns:a16="http://schemas.microsoft.com/office/drawing/2014/main" id="{B1B0C1C1-6455-99C8-F317-2F6267B6C071}"/>
              </a:ext>
            </a:extLst>
          </p:cNvPr>
          <p:cNvSpPr/>
          <p:nvPr/>
        </p:nvSpPr>
        <p:spPr>
          <a:xfrm>
            <a:off x="1563075" y="3170063"/>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O2C  Deployments</a:t>
            </a:r>
            <a:endParaRPr sz="1500" b="0" i="0" u="none" strike="noStrike" cap="none">
              <a:solidFill>
                <a:srgbClr val="000000"/>
              </a:solidFill>
              <a:latin typeface="Arial"/>
              <a:ea typeface="Arial"/>
              <a:cs typeface="Arial"/>
              <a:sym typeface="Arial"/>
            </a:endParaRPr>
          </a:p>
        </p:txBody>
      </p:sp>
      <p:sp>
        <p:nvSpPr>
          <p:cNvPr id="524" name="Google Shape;524;g1e40e23bd25_0_1147">
            <a:extLst>
              <a:ext uri="{FF2B5EF4-FFF2-40B4-BE49-F238E27FC236}">
                <a16:creationId xmlns:a16="http://schemas.microsoft.com/office/drawing/2014/main" id="{9E5D4F4A-7982-8EDB-1BEB-47EC6FA27DA9}"/>
              </a:ext>
            </a:extLst>
          </p:cNvPr>
          <p:cNvSpPr/>
          <p:nvPr/>
        </p:nvSpPr>
        <p:spPr>
          <a:xfrm>
            <a:off x="38292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5" name="Google Shape;525;g1e40e23bd25_0_1147">
            <a:extLst>
              <a:ext uri="{FF2B5EF4-FFF2-40B4-BE49-F238E27FC236}">
                <a16:creationId xmlns:a16="http://schemas.microsoft.com/office/drawing/2014/main" id="{51924D88-FB0E-CCD0-3AD6-E4BF6A081F29}"/>
              </a:ext>
            </a:extLst>
          </p:cNvPr>
          <p:cNvSpPr/>
          <p:nvPr/>
        </p:nvSpPr>
        <p:spPr>
          <a:xfrm>
            <a:off x="49231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6" name="Google Shape;526;g1e40e23bd25_0_1147">
            <a:extLst>
              <a:ext uri="{FF2B5EF4-FFF2-40B4-BE49-F238E27FC236}">
                <a16:creationId xmlns:a16="http://schemas.microsoft.com/office/drawing/2014/main" id="{AADB5D5B-829A-8FC7-4D6E-A759F2FF38CF}"/>
              </a:ext>
            </a:extLst>
          </p:cNvPr>
          <p:cNvSpPr txBox="1"/>
          <p:nvPr/>
        </p:nvSpPr>
        <p:spPr>
          <a:xfrm>
            <a:off x="1348750" y="4234975"/>
            <a:ext cx="6546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Tahoma"/>
                <a:ea typeface="Tahoma"/>
                <a:cs typeface="Tahoma"/>
                <a:sym typeface="Tahoma"/>
              </a:rPr>
              <a:t>*</a:t>
            </a:r>
            <a:r>
              <a:rPr lang="en" sz="1200">
                <a:solidFill>
                  <a:schemeClr val="dk1"/>
                </a:solidFill>
                <a:latin typeface="Tahoma"/>
                <a:ea typeface="Tahoma"/>
                <a:cs typeface="Tahoma"/>
                <a:sym typeface="Tahoma"/>
              </a:rPr>
              <a:t> Above timelines are tentative at this point; will be refined as we proceed with the program.  </a:t>
            </a:r>
            <a:endParaRPr sz="1200">
              <a:solidFill>
                <a:schemeClr val="dk1"/>
              </a:solidFill>
              <a:latin typeface="Tahoma"/>
              <a:ea typeface="Tahoma"/>
              <a:cs typeface="Tahoma"/>
              <a:sym typeface="Tahoma"/>
            </a:endParaRPr>
          </a:p>
        </p:txBody>
      </p:sp>
    </p:spTree>
    <p:extLst>
      <p:ext uri="{BB962C8B-B14F-4D97-AF65-F5344CB8AC3E}">
        <p14:creationId xmlns:p14="http://schemas.microsoft.com/office/powerpoint/2010/main" val="2892208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325ae4aafdc_0_12"/>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7</a:t>
            </a:fld>
            <a:endParaRPr/>
          </a:p>
        </p:txBody>
      </p:sp>
      <p:graphicFrame>
        <p:nvGraphicFramePr>
          <p:cNvPr id="364" name="Google Shape;364;g325ae4aafdc_0_12"/>
          <p:cNvGraphicFramePr/>
          <p:nvPr/>
        </p:nvGraphicFramePr>
        <p:xfrm>
          <a:off x="429700" y="925088"/>
          <a:ext cx="3000000" cy="3000000"/>
        </p:xfrm>
        <a:graphic>
          <a:graphicData uri="http://schemas.openxmlformats.org/drawingml/2006/table">
            <a:tbl>
              <a:tblPr bandRow="1">
                <a:noFill/>
                <a:tableStyleId>{5342E76C-094B-419B-B42E-AED802BB35B9}</a:tableStyleId>
              </a:tblPr>
              <a:tblGrid>
                <a:gridCol w="3074125">
                  <a:extLst>
                    <a:ext uri="{9D8B030D-6E8A-4147-A177-3AD203B41FA5}">
                      <a16:colId xmlns:a16="http://schemas.microsoft.com/office/drawing/2014/main" val="20000"/>
                    </a:ext>
                  </a:extLst>
                </a:gridCol>
                <a:gridCol w="5211575">
                  <a:extLst>
                    <a:ext uri="{9D8B030D-6E8A-4147-A177-3AD203B41FA5}">
                      <a16:colId xmlns:a16="http://schemas.microsoft.com/office/drawing/2014/main" val="20001"/>
                    </a:ext>
                  </a:extLst>
                </a:gridCol>
              </a:tblGrid>
              <a:tr h="289275">
                <a:tc gridSpan="2">
                  <a:txBody>
                    <a:bodyPr/>
                    <a:lstStyle/>
                    <a:p>
                      <a:pPr marL="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Goal</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hMerge="1">
                  <a:txBody>
                    <a:bodyPr/>
                    <a:lstStyle/>
                    <a:p>
                      <a:endParaRPr lang="en-US"/>
                    </a:p>
                  </a:txBody>
                  <a:tcPr/>
                </a:tc>
                <a:extLst>
                  <a:ext uri="{0D108BD9-81ED-4DB2-BD59-A6C34878D82A}">
                    <a16:rowId xmlns:a16="http://schemas.microsoft.com/office/drawing/2014/main" val="10000"/>
                  </a:ext>
                </a:extLst>
              </a:tr>
              <a:tr h="339800">
                <a:tc gridSpan="2">
                  <a:txBody>
                    <a:bodyPr/>
                    <a:lstStyle/>
                    <a:p>
                      <a:pPr marL="0" marR="0" lvl="0" indent="0" algn="ctr" rtl="0">
                        <a:lnSpc>
                          <a:spcPct val="115000"/>
                        </a:lnSpc>
                        <a:spcBef>
                          <a:spcPts val="0"/>
                        </a:spcBef>
                        <a:spcAft>
                          <a:spcPts val="0"/>
                        </a:spcAft>
                        <a:buNone/>
                      </a:pPr>
                      <a:r>
                        <a:rPr lang="en" sz="1200">
                          <a:solidFill>
                            <a:schemeClr val="dk1"/>
                          </a:solidFill>
                          <a:latin typeface="Ubuntu"/>
                          <a:ea typeface="Ubuntu"/>
                          <a:cs typeface="Ubuntu"/>
                          <a:sym typeface="Ubuntu"/>
                        </a:rPr>
                        <a:t>Improve Application and Platform Performance</a:t>
                      </a:r>
                      <a:endParaRPr sz="1200" u="none" strike="noStrike" cap="none">
                        <a:solidFill>
                          <a:schemeClr val="dk1"/>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1"/>
                  </a:ext>
                </a:extLst>
              </a:tr>
              <a:tr h="271250">
                <a:tc>
                  <a:txBody>
                    <a:bodyPr/>
                    <a:lstStyle/>
                    <a:p>
                      <a:pPr marL="0" marR="0" lvl="0" indent="0" algn="l"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Activities</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Outcome</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2"/>
                  </a:ext>
                </a:extLst>
              </a:tr>
              <a:tr h="1059700">
                <a:tc>
                  <a:txBody>
                    <a:bodyPr/>
                    <a:lstStyle/>
                    <a:p>
                      <a:pPr marL="57150" lvl="0" indent="0" algn="l" rtl="0">
                        <a:lnSpc>
                          <a:spcPct val="115000"/>
                        </a:lnSpc>
                        <a:spcBef>
                          <a:spcPts val="500"/>
                        </a:spcBef>
                        <a:spcAft>
                          <a:spcPts val="500"/>
                        </a:spcAft>
                        <a:buNone/>
                      </a:pPr>
                      <a:r>
                        <a:rPr lang="en" sz="1000">
                          <a:latin typeface="Ubuntu"/>
                          <a:ea typeface="Ubuntu"/>
                          <a:cs typeface="Ubuntu"/>
                          <a:sym typeface="Ubuntu"/>
                        </a:rPr>
                        <a:t>Provided Guidance on On-Premise Database Hosting Options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500"/>
                        </a:spcBef>
                        <a:spcAft>
                          <a:spcPts val="0"/>
                        </a:spcAft>
                        <a:buNone/>
                      </a:pPr>
                      <a:r>
                        <a:rPr lang="en" sz="1000">
                          <a:latin typeface="Ubuntu"/>
                          <a:ea typeface="Ubuntu"/>
                          <a:cs typeface="Ubuntu"/>
                          <a:sym typeface="Ubuntu"/>
                        </a:rPr>
                        <a:t>Clarified that the application can be hosted on an on-premise environment as required.</a:t>
                      </a:r>
                      <a:endParaRPr sz="1000">
                        <a:latin typeface="Ubuntu"/>
                        <a:ea typeface="Ubuntu"/>
                        <a:cs typeface="Ubuntu"/>
                        <a:sym typeface="Ubuntu"/>
                      </a:endParaRPr>
                    </a:p>
                    <a:p>
                      <a:pPr marL="0" lvl="0" indent="0" algn="l" rtl="0">
                        <a:lnSpc>
                          <a:spcPct val="115000"/>
                        </a:lnSpc>
                        <a:spcBef>
                          <a:spcPts val="500"/>
                        </a:spcBef>
                        <a:spcAft>
                          <a:spcPts val="0"/>
                        </a:spcAft>
                        <a:buNone/>
                      </a:pPr>
                      <a:r>
                        <a:rPr lang="en" sz="1000">
                          <a:latin typeface="Ubuntu"/>
                          <a:ea typeface="Ubuntu"/>
                          <a:cs typeface="Ubuntu"/>
                          <a:sym typeface="Ubuntu"/>
                        </a:rPr>
                        <a:t>Shared different approaches and pros and cons of each options for the On premise database hosting options.</a:t>
                      </a:r>
                      <a:endParaRPr sz="1000">
                        <a:latin typeface="Ubuntu"/>
                        <a:ea typeface="Ubuntu"/>
                        <a:cs typeface="Ubuntu"/>
                        <a:sym typeface="Ubuntu"/>
                      </a:endParaRPr>
                    </a:p>
                    <a:p>
                      <a:pPr marL="0" lvl="0" indent="0" algn="l" rtl="0">
                        <a:lnSpc>
                          <a:spcPct val="115000"/>
                        </a:lnSpc>
                        <a:spcBef>
                          <a:spcPts val="500"/>
                        </a:spcBef>
                        <a:spcAft>
                          <a:spcPts val="500"/>
                        </a:spcAft>
                        <a:buNone/>
                      </a:pPr>
                      <a:r>
                        <a:rPr lang="en" sz="1000">
                          <a:latin typeface="Ubuntu"/>
                          <a:ea typeface="Ubuntu"/>
                          <a:cs typeface="Ubuntu"/>
                          <a:sym typeface="Ubuntu"/>
                        </a:rPr>
                        <a:t>Additionally shared the procedure to change the database from MariaDB to MySQL for the already implemented applications.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714250">
                <a:tc>
                  <a:txBody>
                    <a:bodyPr/>
                    <a:lstStyle/>
                    <a:p>
                      <a:pPr marL="57150" lvl="0" indent="0" algn="l" rtl="0">
                        <a:lnSpc>
                          <a:spcPct val="115000"/>
                        </a:lnSpc>
                        <a:spcBef>
                          <a:spcPts val="500"/>
                        </a:spcBef>
                        <a:spcAft>
                          <a:spcPts val="500"/>
                        </a:spcAft>
                        <a:buNone/>
                      </a:pPr>
                      <a:r>
                        <a:rPr lang="en" sz="1000">
                          <a:latin typeface="Ubuntu"/>
                          <a:ea typeface="Ubuntu"/>
                          <a:cs typeface="Ubuntu"/>
                          <a:sym typeface="Ubuntu"/>
                        </a:rPr>
                        <a:t>Solution Guidance for the Intercompany Module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Provided the APN Tool built by Appian for Application Cloning and demonstrated this using sample applications. Accenture has successfully cloned the Deduction Application using this tool. Also assisted Accenture in resolving manual cloning issues.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69375">
                <a:tc gridSpan="2">
                  <a:txBody>
                    <a:bodyPr/>
                    <a:lstStyle/>
                    <a:p>
                      <a:pPr marL="0" lvl="0" indent="0" algn="ctr" rtl="0">
                        <a:lnSpc>
                          <a:spcPct val="115000"/>
                        </a:lnSpc>
                        <a:spcBef>
                          <a:spcPts val="0"/>
                        </a:spcBef>
                        <a:spcAft>
                          <a:spcPts val="0"/>
                        </a:spcAft>
                        <a:buNone/>
                      </a:pPr>
                      <a:r>
                        <a:rPr lang="en" sz="1200" b="1">
                          <a:solidFill>
                            <a:schemeClr val="dk2"/>
                          </a:solidFill>
                          <a:latin typeface="Ubuntu"/>
                          <a:ea typeface="Ubuntu"/>
                          <a:cs typeface="Ubuntu"/>
                          <a:sym typeface="Ubuntu"/>
                        </a:rPr>
                        <a:t>Impact</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5"/>
                  </a:ext>
                </a:extLst>
              </a:tr>
              <a:tr h="864025">
                <a:tc gridSpan="2">
                  <a:txBody>
                    <a:bodyPr/>
                    <a:lstStyle/>
                    <a:p>
                      <a:pPr marL="0" lvl="0" indent="0" algn="l" rtl="0">
                        <a:lnSpc>
                          <a:spcPct val="115000"/>
                        </a:lnSpc>
                        <a:spcBef>
                          <a:spcPts val="0"/>
                        </a:spcBef>
                        <a:spcAft>
                          <a:spcPts val="0"/>
                        </a:spcAft>
                        <a:buNone/>
                      </a:pPr>
                      <a:r>
                        <a:rPr lang="en" sz="1000">
                          <a:latin typeface="Ubuntu"/>
                          <a:ea typeface="Ubuntu"/>
                          <a:cs typeface="Ubuntu"/>
                          <a:sym typeface="Ubuntu"/>
                        </a:rPr>
                        <a:t>Assisted Accenture in understanding their hosting options and making informed decisions, ensuring the solution aligns with client data sensitivity requirements.</a:t>
                      </a:r>
                      <a:endParaRPr sz="1000">
                        <a:latin typeface="Ubuntu"/>
                        <a:ea typeface="Ubuntu"/>
                        <a:cs typeface="Ubuntu"/>
                        <a:sym typeface="Ubuntu"/>
                      </a:endParaRPr>
                    </a:p>
                    <a:p>
                      <a:pPr marL="0" lvl="0" indent="0" algn="l" rtl="0">
                        <a:lnSpc>
                          <a:spcPct val="115000"/>
                        </a:lnSpc>
                        <a:spcBef>
                          <a:spcPts val="500"/>
                        </a:spcBef>
                        <a:spcAft>
                          <a:spcPts val="500"/>
                        </a:spcAft>
                        <a:buNone/>
                      </a:pPr>
                      <a:r>
                        <a:rPr lang="en" sz="1000">
                          <a:latin typeface="Ubuntu"/>
                          <a:ea typeface="Ubuntu"/>
                          <a:cs typeface="Ubuntu"/>
                          <a:sym typeface="Ubuntu"/>
                        </a:rPr>
                        <a:t>Accenture can leverage the Appian Application Cloning tool  to deploy the application for multiple clients, providing an alternate approach for multi-tenancy.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pic>
        <p:nvPicPr>
          <p:cNvPr id="365" name="Google Shape;365;g325ae4aafdc_0_12"/>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366" name="Google Shape;366;g325ae4aafdc_0_12"/>
          <p:cNvSpPr txBox="1"/>
          <p:nvPr/>
        </p:nvSpPr>
        <p:spPr>
          <a:xfrm>
            <a:off x="429700" y="371475"/>
            <a:ext cx="8285700" cy="42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Progress and Impact</a:t>
            </a:r>
            <a:endParaRPr sz="2600" b="1">
              <a:solidFill>
                <a:srgbClr val="020A51"/>
              </a:solidFill>
              <a:latin typeface="Ubuntu"/>
              <a:ea typeface="Ubuntu"/>
              <a:cs typeface="Ubuntu"/>
              <a:sym typeface="Ubuntu"/>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18F454D6-5555-CA48-02DE-A1E5F40D9EE6}"/>
            </a:ext>
          </a:extLst>
        </p:cNvPr>
        <p:cNvGrpSpPr/>
        <p:nvPr/>
      </p:nvGrpSpPr>
      <p:grpSpPr>
        <a:xfrm>
          <a:off x="0" y="0"/>
          <a:ext cx="0" cy="0"/>
          <a:chOff x="0" y="0"/>
          <a:chExt cx="0" cy="0"/>
        </a:xfrm>
      </p:grpSpPr>
      <p:sp>
        <p:nvSpPr>
          <p:cNvPr id="390" name="Google Shape;390;g325ae4aafdc_0_45">
            <a:extLst>
              <a:ext uri="{FF2B5EF4-FFF2-40B4-BE49-F238E27FC236}">
                <a16:creationId xmlns:a16="http://schemas.microsoft.com/office/drawing/2014/main" id="{D98B987C-030E-3305-ED55-601850E4CE94}"/>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70</a:t>
            </a:fld>
            <a:endParaRPr/>
          </a:p>
        </p:txBody>
      </p:sp>
      <p:graphicFrame>
        <p:nvGraphicFramePr>
          <p:cNvPr id="391" name="Google Shape;391;g325ae4aafdc_0_45">
            <a:extLst>
              <a:ext uri="{FF2B5EF4-FFF2-40B4-BE49-F238E27FC236}">
                <a16:creationId xmlns:a16="http://schemas.microsoft.com/office/drawing/2014/main" id="{5D0C1E13-4A62-C8D6-E3C4-6449890BC442}"/>
              </a:ext>
            </a:extLst>
          </p:cNvPr>
          <p:cNvGraphicFramePr/>
          <p:nvPr/>
        </p:nvGraphicFramePr>
        <p:xfrm>
          <a:off x="429700" y="967113"/>
          <a:ext cx="8285700" cy="3401250"/>
        </p:xfrm>
        <a:graphic>
          <a:graphicData uri="http://schemas.openxmlformats.org/drawingml/2006/table">
            <a:tbl>
              <a:tblPr bandRow="1">
                <a:noFill/>
                <a:tableStyleId>{5342E76C-094B-419B-B42E-AED802BB35B9}</a:tableStyleId>
              </a:tblPr>
              <a:tblGrid>
                <a:gridCol w="4466675">
                  <a:extLst>
                    <a:ext uri="{9D8B030D-6E8A-4147-A177-3AD203B41FA5}">
                      <a16:colId xmlns:a16="http://schemas.microsoft.com/office/drawing/2014/main" val="20000"/>
                    </a:ext>
                  </a:extLst>
                </a:gridCol>
                <a:gridCol w="3819025">
                  <a:extLst>
                    <a:ext uri="{9D8B030D-6E8A-4147-A177-3AD203B41FA5}">
                      <a16:colId xmlns:a16="http://schemas.microsoft.com/office/drawing/2014/main" val="20001"/>
                    </a:ext>
                  </a:extLst>
                </a:gridCol>
              </a:tblGrid>
              <a:tr h="347475">
                <a:tc gridSpan="2">
                  <a:txBody>
                    <a:bodyPr/>
                    <a:lstStyle/>
                    <a:p>
                      <a:pPr marL="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Additional Activities</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hMerge="1">
                  <a:txBody>
                    <a:bodyPr/>
                    <a:lstStyle/>
                    <a:p>
                      <a:endParaRPr lang="en-US"/>
                    </a:p>
                  </a:txBody>
                  <a:tcPr/>
                </a:tc>
                <a:extLst>
                  <a:ext uri="{0D108BD9-81ED-4DB2-BD59-A6C34878D82A}">
                    <a16:rowId xmlns:a16="http://schemas.microsoft.com/office/drawing/2014/main" val="10000"/>
                  </a:ext>
                </a:extLst>
              </a:tr>
              <a:tr h="2074375">
                <a:tc gridSpan="2">
                  <a:txBody>
                    <a:bodyPr/>
                    <a:lstStyle/>
                    <a:p>
                      <a:pPr marL="457200" lvl="0" indent="-292100" algn="l" rtl="0">
                        <a:lnSpc>
                          <a:spcPct val="115000"/>
                        </a:lnSpc>
                        <a:spcBef>
                          <a:spcPts val="1200"/>
                        </a:spcBef>
                        <a:spcAft>
                          <a:spcPts val="0"/>
                        </a:spcAft>
                        <a:buSzPts val="1000"/>
                        <a:buFont typeface="Ubuntu"/>
                        <a:buAutoNum type="arabicPeriod"/>
                      </a:pPr>
                      <a:r>
                        <a:rPr lang="en" sz="1000">
                          <a:latin typeface="Ubuntu"/>
                          <a:ea typeface="Ubuntu"/>
                          <a:cs typeface="Ubuntu"/>
                          <a:sym typeface="Ubuntu"/>
                        </a:rPr>
                        <a:t>Implementing a proof of concept (POC) to evaluate the feasibility of integrating Power BI reports with Appian. (WIP)</a:t>
                      </a:r>
                      <a:endParaRPr sz="1000">
                        <a:latin typeface="Ubuntu"/>
                        <a:ea typeface="Ubuntu"/>
                        <a:cs typeface="Ubuntu"/>
                        <a:sym typeface="Ubuntu"/>
                      </a:endParaRPr>
                    </a:p>
                    <a:p>
                      <a:pPr marL="457200" lvl="0" indent="-292100" algn="l" rtl="0">
                        <a:lnSpc>
                          <a:spcPct val="115000"/>
                        </a:lnSpc>
                        <a:spcBef>
                          <a:spcPts val="1000"/>
                        </a:spcBef>
                        <a:spcAft>
                          <a:spcPts val="0"/>
                        </a:spcAft>
                        <a:buSzPts val="1000"/>
                        <a:buFont typeface="Ubuntu"/>
                        <a:buAutoNum type="arabicPeriod"/>
                      </a:pPr>
                      <a:r>
                        <a:rPr lang="en" sz="1000">
                          <a:latin typeface="Ubuntu"/>
                          <a:ea typeface="Ubuntu"/>
                          <a:cs typeface="Ubuntu"/>
                          <a:sym typeface="Ubuntu"/>
                        </a:rPr>
                        <a:t>Supported Accenture in resolving technical issues, including file translation, text translation, and popup requirements.</a:t>
                      </a:r>
                      <a:endParaRPr sz="1000">
                        <a:latin typeface="Ubuntu"/>
                        <a:ea typeface="Ubuntu"/>
                        <a:cs typeface="Ubuntu"/>
                        <a:sym typeface="Ubuntu"/>
                      </a:endParaRPr>
                    </a:p>
                    <a:p>
                      <a:pPr marL="457200" lvl="0" indent="-292100" algn="l" rtl="0">
                        <a:lnSpc>
                          <a:spcPct val="115000"/>
                        </a:lnSpc>
                        <a:spcBef>
                          <a:spcPts val="1000"/>
                        </a:spcBef>
                        <a:spcAft>
                          <a:spcPts val="0"/>
                        </a:spcAft>
                        <a:buSzPts val="1000"/>
                        <a:buFont typeface="Ubuntu"/>
                        <a:buAutoNum type="arabicPeriod"/>
                      </a:pPr>
                      <a:r>
                        <a:rPr lang="en" sz="1000">
                          <a:latin typeface="Ubuntu"/>
                          <a:ea typeface="Ubuntu"/>
                          <a:cs typeface="Ubuntu"/>
                          <a:sym typeface="Ubuntu"/>
                        </a:rPr>
                        <a:t>Developed a POC to import Excel files and extract data from specific rows and columns.</a:t>
                      </a:r>
                      <a:endParaRPr sz="1000">
                        <a:latin typeface="Ubuntu"/>
                        <a:ea typeface="Ubuntu"/>
                        <a:cs typeface="Ubuntu"/>
                        <a:sym typeface="Ubuntu"/>
                      </a:endParaRPr>
                    </a:p>
                    <a:p>
                      <a:pPr marL="457200" lvl="0" indent="-292100" algn="l" rtl="0">
                        <a:lnSpc>
                          <a:spcPct val="115000"/>
                        </a:lnSpc>
                        <a:spcBef>
                          <a:spcPts val="1000"/>
                        </a:spcBef>
                        <a:spcAft>
                          <a:spcPts val="0"/>
                        </a:spcAft>
                        <a:buSzPts val="1000"/>
                        <a:buFont typeface="Ubuntu"/>
                        <a:buAutoNum type="arabicPeriod"/>
                      </a:pPr>
                      <a:r>
                        <a:rPr lang="en" sz="1000">
                          <a:latin typeface="Ubuntu"/>
                          <a:ea typeface="Ubuntu"/>
                          <a:cs typeface="Ubuntu"/>
                          <a:sym typeface="Ubuntu"/>
                        </a:rPr>
                        <a:t>Contributed to the implementation of Blackline external system integration and template conversion.</a:t>
                      </a:r>
                      <a:endParaRPr sz="1000">
                        <a:latin typeface="Ubuntu"/>
                        <a:ea typeface="Ubuntu"/>
                        <a:cs typeface="Ubuntu"/>
                        <a:sym typeface="Ubuntu"/>
                      </a:endParaRPr>
                    </a:p>
                    <a:p>
                      <a:pPr marL="457200" lvl="0" indent="-292100" algn="l" rtl="0">
                        <a:lnSpc>
                          <a:spcPct val="115000"/>
                        </a:lnSpc>
                        <a:spcBef>
                          <a:spcPts val="1200"/>
                        </a:spcBef>
                        <a:spcAft>
                          <a:spcPts val="0"/>
                        </a:spcAft>
                        <a:buSzPts val="1000"/>
                        <a:buFont typeface="Ubuntu"/>
                        <a:buAutoNum type="arabicPeriod"/>
                      </a:pPr>
                      <a:r>
                        <a:rPr lang="en" sz="1000">
                          <a:latin typeface="Ubuntu"/>
                          <a:ea typeface="Ubuntu"/>
                          <a:cs typeface="Ubuntu"/>
                          <a:sym typeface="Ubuntu"/>
                        </a:rPr>
                        <a:t>Assisting  in exploring the new requirement in Trading Partner Relationship module in the Intercompany Recon application. (WIP)</a:t>
                      </a:r>
                      <a:endParaRPr sz="1000">
                        <a:latin typeface="Ubuntu"/>
                        <a:ea typeface="Ubuntu"/>
                        <a:cs typeface="Ubuntu"/>
                        <a:sym typeface="Ubuntu"/>
                      </a:endParaRPr>
                    </a:p>
                    <a:p>
                      <a:pPr marL="457200" lvl="0" indent="-292100" algn="l" rtl="0">
                        <a:lnSpc>
                          <a:spcPct val="115000"/>
                        </a:lnSpc>
                        <a:spcBef>
                          <a:spcPts val="1200"/>
                        </a:spcBef>
                        <a:spcAft>
                          <a:spcPts val="1000"/>
                        </a:spcAft>
                        <a:buSzPts val="1000"/>
                        <a:buFont typeface="Ubuntu"/>
                        <a:buAutoNum type="arabicPeriod"/>
                      </a:pPr>
                      <a:r>
                        <a:rPr lang="en" sz="1000">
                          <a:latin typeface="Ubuntu"/>
                          <a:ea typeface="Ubuntu"/>
                          <a:cs typeface="Ubuntu"/>
                          <a:sym typeface="Ubuntu"/>
                        </a:rPr>
                        <a:t>Ad hoc technical support and guidance to the Accenture development team on an ongoing basis. </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308900">
                <a:tc gridSpan="2">
                  <a:txBody>
                    <a:bodyPr/>
                    <a:lstStyle/>
                    <a:p>
                      <a:pPr marL="0" lvl="0" indent="0" algn="ctr" rtl="0">
                        <a:lnSpc>
                          <a:spcPct val="115000"/>
                        </a:lnSpc>
                        <a:spcBef>
                          <a:spcPts val="1200"/>
                        </a:spcBef>
                        <a:spcAft>
                          <a:spcPts val="1200"/>
                        </a:spcAft>
                        <a:buNone/>
                      </a:pPr>
                      <a:r>
                        <a:rPr lang="en" sz="1200" b="1">
                          <a:solidFill>
                            <a:schemeClr val="dk2"/>
                          </a:solidFill>
                          <a:latin typeface="Ubuntu"/>
                          <a:ea typeface="Ubuntu"/>
                          <a:cs typeface="Ubuntu"/>
                          <a:sym typeface="Ubuntu"/>
                        </a:rPr>
                        <a:t>Impact</a:t>
                      </a:r>
                      <a:endParaRPr sz="1200" b="1">
                        <a:solidFill>
                          <a:schemeClr val="dk2"/>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2"/>
                  </a:ext>
                </a:extLst>
              </a:tr>
              <a:tr h="670500">
                <a:tc gridSpan="2">
                  <a:txBody>
                    <a:bodyPr/>
                    <a:lstStyle/>
                    <a:p>
                      <a:pPr marL="57150" lvl="0" indent="0" algn="l" rtl="0">
                        <a:lnSpc>
                          <a:spcPct val="115000"/>
                        </a:lnSpc>
                        <a:spcBef>
                          <a:spcPts val="1200"/>
                        </a:spcBef>
                        <a:spcAft>
                          <a:spcPts val="1200"/>
                        </a:spcAft>
                        <a:buNone/>
                      </a:pPr>
                      <a:r>
                        <a:rPr lang="en" sz="1000">
                          <a:latin typeface="Ubuntu"/>
                          <a:ea typeface="Ubuntu"/>
                          <a:cs typeface="Ubuntu"/>
                          <a:sym typeface="Ubuntu"/>
                        </a:rPr>
                        <a:t>Continually helping Accenture overcome technical challenges and bottlenecks, contributing to better decision-making and standardization   of existing and new applications as well as schedule adherence. Also contributing to upskilling of the Accenture development team. </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bl>
          </a:graphicData>
        </a:graphic>
      </p:graphicFrame>
      <p:pic>
        <p:nvPicPr>
          <p:cNvPr id="392" name="Google Shape;392;g325ae4aafdc_0_45">
            <a:extLst>
              <a:ext uri="{FF2B5EF4-FFF2-40B4-BE49-F238E27FC236}">
                <a16:creationId xmlns:a16="http://schemas.microsoft.com/office/drawing/2014/main" id="{2A06D7DB-AE28-613E-5795-652CF7F690C0}"/>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393" name="Google Shape;393;g325ae4aafdc_0_45">
            <a:extLst>
              <a:ext uri="{FF2B5EF4-FFF2-40B4-BE49-F238E27FC236}">
                <a16:creationId xmlns:a16="http://schemas.microsoft.com/office/drawing/2014/main" id="{16C50051-E147-1F57-3E3E-2EE7509BCE88}"/>
              </a:ext>
            </a:extLst>
          </p:cNvPr>
          <p:cNvSpPr txBox="1"/>
          <p:nvPr/>
        </p:nvSpPr>
        <p:spPr>
          <a:xfrm>
            <a:off x="429700" y="371475"/>
            <a:ext cx="8285700" cy="42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Progress and Impact</a:t>
            </a:r>
            <a:endParaRPr sz="2600" b="1">
              <a:solidFill>
                <a:srgbClr val="020A51"/>
              </a:solidFill>
              <a:latin typeface="Ubuntu"/>
              <a:ea typeface="Ubuntu"/>
              <a:cs typeface="Ubuntu"/>
              <a:sym typeface="Ubuntu"/>
            </a:endParaRPr>
          </a:p>
        </p:txBody>
      </p:sp>
    </p:spTree>
    <p:extLst>
      <p:ext uri="{BB962C8B-B14F-4D97-AF65-F5344CB8AC3E}">
        <p14:creationId xmlns:p14="http://schemas.microsoft.com/office/powerpoint/2010/main" val="42610570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97">
          <a:extLst>
            <a:ext uri="{FF2B5EF4-FFF2-40B4-BE49-F238E27FC236}">
              <a16:creationId xmlns:a16="http://schemas.microsoft.com/office/drawing/2014/main" id="{38C984FD-298A-EC60-AF31-EE4CAFD2767F}"/>
            </a:ext>
          </a:extLst>
        </p:cNvPr>
        <p:cNvGrpSpPr/>
        <p:nvPr/>
      </p:nvGrpSpPr>
      <p:grpSpPr>
        <a:xfrm>
          <a:off x="0" y="0"/>
          <a:ext cx="0" cy="0"/>
          <a:chOff x="0" y="0"/>
          <a:chExt cx="0" cy="0"/>
        </a:xfrm>
      </p:grpSpPr>
      <p:sp>
        <p:nvSpPr>
          <p:cNvPr id="398" name="Google Shape;398;g2827e65ead6_0_140">
            <a:extLst>
              <a:ext uri="{FF2B5EF4-FFF2-40B4-BE49-F238E27FC236}">
                <a16:creationId xmlns:a16="http://schemas.microsoft.com/office/drawing/2014/main" id="{48B7CA8F-B5A8-FDA9-4196-F58FBEC6518C}"/>
              </a:ext>
            </a:extLst>
          </p:cNvPr>
          <p:cNvSpPr txBox="1">
            <a:spLocks noGrp="1"/>
          </p:cNvSpPr>
          <p:nvPr>
            <p:ph type="title"/>
          </p:nvPr>
        </p:nvSpPr>
        <p:spPr>
          <a:xfrm>
            <a:off x="3552100" y="1970400"/>
            <a:ext cx="3839400" cy="2476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556"/>
              <a:buNone/>
            </a:pPr>
            <a:r>
              <a:rPr lang="en" b="1"/>
              <a:t>Appian Features Update</a:t>
            </a:r>
            <a:endParaRPr sz="1400" b="1"/>
          </a:p>
        </p:txBody>
      </p:sp>
      <p:pic>
        <p:nvPicPr>
          <p:cNvPr id="399" name="Google Shape;399;g2827e65ead6_0_140">
            <a:extLst>
              <a:ext uri="{FF2B5EF4-FFF2-40B4-BE49-F238E27FC236}">
                <a16:creationId xmlns:a16="http://schemas.microsoft.com/office/drawing/2014/main" id="{8F3FC32E-A223-79E3-798C-DDF38994BE03}"/>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31322831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03">
          <a:extLst>
            <a:ext uri="{FF2B5EF4-FFF2-40B4-BE49-F238E27FC236}">
              <a16:creationId xmlns:a16="http://schemas.microsoft.com/office/drawing/2014/main" id="{52346D4B-A78B-D84F-A667-257F48D9CC00}"/>
            </a:ext>
          </a:extLst>
        </p:cNvPr>
        <p:cNvGrpSpPr/>
        <p:nvPr/>
      </p:nvGrpSpPr>
      <p:grpSpPr>
        <a:xfrm>
          <a:off x="0" y="0"/>
          <a:ext cx="0" cy="0"/>
          <a:chOff x="0" y="0"/>
          <a:chExt cx="0" cy="0"/>
        </a:xfrm>
      </p:grpSpPr>
      <p:sp>
        <p:nvSpPr>
          <p:cNvPr id="404" name="Google Shape;404;g32c08df7a2f_0_2384">
            <a:extLst>
              <a:ext uri="{FF2B5EF4-FFF2-40B4-BE49-F238E27FC236}">
                <a16:creationId xmlns:a16="http://schemas.microsoft.com/office/drawing/2014/main" id="{5DC736E7-B444-7D77-CAD5-1066BA813937}"/>
              </a:ext>
            </a:extLst>
          </p:cNvPr>
          <p:cNvSpPr txBox="1">
            <a:spLocks noGrp="1"/>
          </p:cNvSpPr>
          <p:nvPr>
            <p:ph type="title"/>
          </p:nvPr>
        </p:nvSpPr>
        <p:spPr>
          <a:xfrm>
            <a:off x="239525" y="306325"/>
            <a:ext cx="6957300" cy="4590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Features Spotlight - Appian AI.</a:t>
            </a:r>
            <a:endParaRPr sz="2400" b="1"/>
          </a:p>
        </p:txBody>
      </p:sp>
      <p:sp>
        <p:nvSpPr>
          <p:cNvPr id="405" name="Google Shape;405;g32c08df7a2f_0_2384">
            <a:extLst>
              <a:ext uri="{FF2B5EF4-FFF2-40B4-BE49-F238E27FC236}">
                <a16:creationId xmlns:a16="http://schemas.microsoft.com/office/drawing/2014/main" id="{2BDE2E6F-D446-8C61-7236-ED63FFB68602}"/>
              </a:ext>
            </a:extLst>
          </p:cNvPr>
          <p:cNvSpPr txBox="1">
            <a:spLocks noGrp="1"/>
          </p:cNvSpPr>
          <p:nvPr>
            <p:ph type="sldNum" idx="12"/>
          </p:nvPr>
        </p:nvSpPr>
        <p:spPr>
          <a:xfrm>
            <a:off x="239530" y="483986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700"/>
              <a:buNone/>
            </a:pPr>
            <a:fld id="{00000000-1234-1234-1234-123412341234}" type="slidenum">
              <a:rPr lang="en" sz="600">
                <a:solidFill>
                  <a:srgbClr val="000000"/>
                </a:solidFill>
              </a:rPr>
              <a:t>72</a:t>
            </a:fld>
            <a:endParaRPr sz="600">
              <a:solidFill>
                <a:srgbClr val="000000"/>
              </a:solidFill>
            </a:endParaRPr>
          </a:p>
        </p:txBody>
      </p:sp>
      <p:pic>
        <p:nvPicPr>
          <p:cNvPr id="406" name="Google Shape;406;g32c08df7a2f_0_2384">
            <a:extLst>
              <a:ext uri="{FF2B5EF4-FFF2-40B4-BE49-F238E27FC236}">
                <a16:creationId xmlns:a16="http://schemas.microsoft.com/office/drawing/2014/main" id="{C99D58DB-17DA-4DD7-F1AD-88B5468A8303}"/>
              </a:ext>
            </a:extLst>
          </p:cNvPr>
          <p:cNvPicPr preferRelativeResize="0"/>
          <p:nvPr/>
        </p:nvPicPr>
        <p:blipFill rotWithShape="1">
          <a:blip r:embed="rId3">
            <a:alphaModFix/>
          </a:blip>
          <a:srcRect/>
          <a:stretch/>
        </p:blipFill>
        <p:spPr>
          <a:xfrm>
            <a:off x="2459012" y="848788"/>
            <a:ext cx="4225976" cy="3256075"/>
          </a:xfrm>
          <a:prstGeom prst="rect">
            <a:avLst/>
          </a:prstGeom>
          <a:noFill/>
          <a:ln>
            <a:noFill/>
          </a:ln>
        </p:spPr>
      </p:pic>
      <p:sp>
        <p:nvSpPr>
          <p:cNvPr id="407" name="Google Shape;407;g32c08df7a2f_0_2384">
            <a:extLst>
              <a:ext uri="{FF2B5EF4-FFF2-40B4-BE49-F238E27FC236}">
                <a16:creationId xmlns:a16="http://schemas.microsoft.com/office/drawing/2014/main" id="{1865586C-24C7-5364-51B8-DEB65AD31795}"/>
              </a:ext>
            </a:extLst>
          </p:cNvPr>
          <p:cNvSpPr txBox="1"/>
          <p:nvPr/>
        </p:nvSpPr>
        <p:spPr>
          <a:xfrm>
            <a:off x="194300" y="1720675"/>
            <a:ext cx="2162400" cy="30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2"/>
                </a:solidFill>
                <a:latin typeface="Tahoma"/>
                <a:ea typeface="Tahoma"/>
                <a:cs typeface="Tahoma"/>
                <a:sym typeface="Tahoma"/>
              </a:rPr>
              <a:t>Appian AI Skills:</a:t>
            </a:r>
            <a:endParaRPr sz="1000" b="1" i="0" u="none" strike="noStrike" cap="none">
              <a:solidFill>
                <a:schemeClr val="dk2"/>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Tahoma"/>
                <a:ea typeface="Tahoma"/>
                <a:cs typeface="Tahoma"/>
                <a:sym typeface="Tahoma"/>
              </a:rPr>
              <a:t>Leverage native AI and machine learning (ML) services to make high-volume and routine tasks simple. </a:t>
            </a:r>
            <a:endParaRPr sz="7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Tahoma"/>
                <a:ea typeface="Tahoma"/>
                <a:cs typeface="Tahoma"/>
                <a:sym typeface="Tahoma"/>
              </a:rPr>
              <a:t>Document classification</a:t>
            </a:r>
            <a:r>
              <a:rPr lang="en" sz="700" b="0" i="0" u="none" strike="noStrike" cap="none">
                <a:solidFill>
                  <a:srgbClr val="000000"/>
                </a:solidFill>
                <a:latin typeface="Tahoma"/>
                <a:ea typeface="Tahoma"/>
                <a:cs typeface="Tahoma"/>
                <a:sym typeface="Tahoma"/>
              </a:rPr>
              <a:t>: Identify information within PDFs to classify document types, route them to the appropriate people, and ready them for processing with a custom-trained model. </a:t>
            </a:r>
            <a:endParaRPr sz="1500" b="0" i="0" u="none" strike="noStrike" cap="none">
              <a:solidFill>
                <a:srgbClr val="000000"/>
              </a:solidFill>
              <a:latin typeface="Tahoma"/>
              <a:ea typeface="Tahoma"/>
              <a:cs typeface="Tahoma"/>
              <a:sym typeface="Tahoma"/>
            </a:endParaRPr>
          </a:p>
        </p:txBody>
      </p:sp>
      <p:sp>
        <p:nvSpPr>
          <p:cNvPr id="408" name="Google Shape;408;g32c08df7a2f_0_2384">
            <a:extLst>
              <a:ext uri="{FF2B5EF4-FFF2-40B4-BE49-F238E27FC236}">
                <a16:creationId xmlns:a16="http://schemas.microsoft.com/office/drawing/2014/main" id="{53C90BFA-7BFA-B4CC-03E6-F88028BE4AD2}"/>
              </a:ext>
            </a:extLst>
          </p:cNvPr>
          <p:cNvSpPr txBox="1"/>
          <p:nvPr/>
        </p:nvSpPr>
        <p:spPr>
          <a:xfrm>
            <a:off x="194300" y="2942300"/>
            <a:ext cx="2162400" cy="68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Tahoma"/>
                <a:ea typeface="Tahoma"/>
                <a:cs typeface="Tahoma"/>
                <a:sym typeface="Tahoma"/>
              </a:rPr>
              <a:t>Email classification</a:t>
            </a:r>
            <a:r>
              <a:rPr lang="en" sz="700" b="0" i="0" u="none" strike="noStrike" cap="none">
                <a:solidFill>
                  <a:srgbClr val="000000"/>
                </a:solidFill>
                <a:latin typeface="Tahoma"/>
                <a:ea typeface="Tahoma"/>
                <a:cs typeface="Tahoma"/>
                <a:sym typeface="Tahoma"/>
              </a:rPr>
              <a:t>: Interpret and classify emails to automate communications like customer questions, feedback, and requests with your custom-trained model. </a:t>
            </a:r>
            <a:endParaRPr sz="700" b="0" i="0" u="none" strike="noStrike" cap="none">
              <a:solidFill>
                <a:srgbClr val="000000"/>
              </a:solidFill>
              <a:latin typeface="Tahoma"/>
              <a:ea typeface="Tahoma"/>
              <a:cs typeface="Tahoma"/>
              <a:sym typeface="Tahoma"/>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Tahoma"/>
              <a:ea typeface="Tahoma"/>
              <a:cs typeface="Tahoma"/>
              <a:sym typeface="Tahoma"/>
            </a:endParaRPr>
          </a:p>
        </p:txBody>
      </p:sp>
      <p:sp>
        <p:nvSpPr>
          <p:cNvPr id="409" name="Google Shape;409;g32c08df7a2f_0_2384">
            <a:extLst>
              <a:ext uri="{FF2B5EF4-FFF2-40B4-BE49-F238E27FC236}">
                <a16:creationId xmlns:a16="http://schemas.microsoft.com/office/drawing/2014/main" id="{787D9208-2B0C-4C28-3ADD-09704DE9E1F1}"/>
              </a:ext>
            </a:extLst>
          </p:cNvPr>
          <p:cNvSpPr txBox="1"/>
          <p:nvPr/>
        </p:nvSpPr>
        <p:spPr>
          <a:xfrm>
            <a:off x="212093" y="3489275"/>
            <a:ext cx="2212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1" i="0" u="none" strike="noStrike" cap="none">
                <a:solidFill>
                  <a:srgbClr val="000000"/>
                </a:solidFill>
                <a:latin typeface="Tahoma"/>
                <a:ea typeface="Tahoma"/>
                <a:cs typeface="Tahoma"/>
                <a:sym typeface="Tahoma"/>
              </a:rPr>
              <a:t>Document extraction:</a:t>
            </a:r>
            <a:r>
              <a:rPr lang="en" sz="700" b="0" i="0" u="none" strike="noStrike" cap="none">
                <a:solidFill>
                  <a:srgbClr val="000000"/>
                </a:solidFill>
                <a:latin typeface="Tahoma"/>
                <a:ea typeface="Tahoma"/>
                <a:cs typeface="Tahoma"/>
                <a:sym typeface="Tahoma"/>
              </a:rPr>
              <a:t> Automatically pull critical information from semi-structured documents to make them usable in your applications, reducing manual entry and errors with a pre-built model.</a:t>
            </a:r>
            <a:endParaRPr sz="700" b="0" i="0" u="none" strike="noStrike" cap="none">
              <a:solidFill>
                <a:srgbClr val="000000"/>
              </a:solidFill>
              <a:latin typeface="Tahoma"/>
              <a:ea typeface="Tahoma"/>
              <a:cs typeface="Tahoma"/>
              <a:sym typeface="Tahoma"/>
            </a:endParaRPr>
          </a:p>
        </p:txBody>
      </p:sp>
      <p:sp>
        <p:nvSpPr>
          <p:cNvPr id="410" name="Google Shape;410;g32c08df7a2f_0_2384">
            <a:extLst>
              <a:ext uri="{FF2B5EF4-FFF2-40B4-BE49-F238E27FC236}">
                <a16:creationId xmlns:a16="http://schemas.microsoft.com/office/drawing/2014/main" id="{BA4FB739-6181-6599-596E-3839AA16BB2A}"/>
              </a:ext>
            </a:extLst>
          </p:cNvPr>
          <p:cNvSpPr txBox="1"/>
          <p:nvPr/>
        </p:nvSpPr>
        <p:spPr>
          <a:xfrm>
            <a:off x="6794800" y="1702325"/>
            <a:ext cx="2162400" cy="965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600"/>
              <a:buFont typeface="Lato"/>
              <a:buNone/>
            </a:pPr>
            <a:r>
              <a:rPr lang="en" sz="1000" b="1" i="0" u="none" strike="noStrike" cap="none">
                <a:solidFill>
                  <a:schemeClr val="dk2"/>
                </a:solidFill>
                <a:latin typeface="Tahoma"/>
                <a:ea typeface="Tahoma"/>
                <a:cs typeface="Tahoma"/>
                <a:sym typeface="Tahoma"/>
              </a:rPr>
              <a:t>Appian Generative AI Plug-ins:</a:t>
            </a:r>
            <a:endParaRPr sz="600" b="0" i="0" u="none" strike="noStrike" cap="none">
              <a:solidFill>
                <a:schemeClr val="dk2"/>
              </a:solidFill>
              <a:latin typeface="Tahoma"/>
              <a:ea typeface="Tahoma"/>
              <a:cs typeface="Tahoma"/>
              <a:sym typeface="Tahoma"/>
            </a:endParaRPr>
          </a:p>
          <a:p>
            <a:pPr marL="0" marR="0" lvl="0" indent="0" algn="l" rtl="0">
              <a:lnSpc>
                <a:spcPct val="115000"/>
              </a:lnSpc>
              <a:spcBef>
                <a:spcPts val="0"/>
              </a:spcBef>
              <a:spcAft>
                <a:spcPts val="0"/>
              </a:spcAft>
              <a:buClr>
                <a:srgbClr val="000000"/>
              </a:buClr>
              <a:buSzPts val="700"/>
              <a:buFont typeface="Lato"/>
              <a:buNone/>
            </a:pPr>
            <a:endParaRPr sz="700" b="0" i="0" u="none" strike="noStrike" cap="none">
              <a:solidFill>
                <a:srgbClr val="000000"/>
              </a:solidFill>
              <a:latin typeface="Tahoma"/>
              <a:ea typeface="Tahoma"/>
              <a:cs typeface="Tahoma"/>
              <a:sym typeface="Tahoma"/>
            </a:endParaRPr>
          </a:p>
          <a:p>
            <a:pPr marL="0" marR="0" lvl="0" indent="0" algn="l" rtl="0">
              <a:lnSpc>
                <a:spcPct val="115000"/>
              </a:lnSpc>
              <a:spcBef>
                <a:spcPts val="0"/>
              </a:spcBef>
              <a:spcAft>
                <a:spcPts val="0"/>
              </a:spcAft>
              <a:buClr>
                <a:srgbClr val="000000"/>
              </a:buClr>
              <a:buSzPts val="700"/>
              <a:buFont typeface="Lato"/>
              <a:buNone/>
            </a:pPr>
            <a:r>
              <a:rPr lang="en" sz="700" b="0" i="0" u="none" strike="noStrike" cap="none">
                <a:solidFill>
                  <a:srgbClr val="000000"/>
                </a:solidFill>
                <a:latin typeface="Tahoma"/>
                <a:ea typeface="Tahoma"/>
                <a:cs typeface="Tahoma"/>
                <a:sym typeface="Tahoma"/>
              </a:rPr>
              <a:t>Leverage Appian and third-party services to build their own end-user AI capabilities, such as chatbots and custom search, in their applications. Plug-ins are available in the Appian AppMarket. </a:t>
            </a:r>
            <a:endParaRPr sz="700" b="0" i="0" u="none" strike="noStrike" cap="none">
              <a:solidFill>
                <a:srgbClr val="000000"/>
              </a:solidFill>
              <a:latin typeface="Tahoma"/>
              <a:ea typeface="Tahoma"/>
              <a:cs typeface="Tahoma"/>
              <a:sym typeface="Tahoma"/>
            </a:endParaRPr>
          </a:p>
        </p:txBody>
      </p:sp>
      <p:sp>
        <p:nvSpPr>
          <p:cNvPr id="411" name="Google Shape;411;g32c08df7a2f_0_2384">
            <a:extLst>
              <a:ext uri="{FF2B5EF4-FFF2-40B4-BE49-F238E27FC236}">
                <a16:creationId xmlns:a16="http://schemas.microsoft.com/office/drawing/2014/main" id="{E95C2444-4343-CEEF-B0A5-E727FBF4692E}"/>
              </a:ext>
            </a:extLst>
          </p:cNvPr>
          <p:cNvSpPr txBox="1"/>
          <p:nvPr/>
        </p:nvSpPr>
        <p:spPr>
          <a:xfrm>
            <a:off x="6787300" y="2789900"/>
            <a:ext cx="2288400" cy="841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600"/>
              <a:buFont typeface="Lato"/>
              <a:buNone/>
            </a:pPr>
            <a:r>
              <a:rPr lang="en" sz="1000" b="1" i="0" u="none" strike="noStrike" cap="none">
                <a:solidFill>
                  <a:schemeClr val="dk2"/>
                </a:solidFill>
                <a:latin typeface="Tahoma"/>
                <a:ea typeface="Tahoma"/>
                <a:cs typeface="Tahoma"/>
                <a:sym typeface="Tahoma"/>
              </a:rPr>
              <a:t>Appian AI Copilot:</a:t>
            </a:r>
            <a:endParaRPr sz="600" b="0" i="0" u="none" strike="noStrike" cap="none">
              <a:solidFill>
                <a:schemeClr val="dk2"/>
              </a:solidFill>
              <a:highlight>
                <a:srgbClr val="FFFFFF"/>
              </a:highlight>
              <a:latin typeface="Merriweather"/>
              <a:ea typeface="Merriweather"/>
              <a:cs typeface="Merriweather"/>
              <a:sym typeface="Merriweather"/>
            </a:endParaRPr>
          </a:p>
          <a:p>
            <a:pPr marL="0" marR="0" lvl="0" indent="0" algn="l" rtl="0">
              <a:lnSpc>
                <a:spcPct val="115000"/>
              </a:lnSpc>
              <a:spcBef>
                <a:spcPts val="0"/>
              </a:spcBef>
              <a:spcAft>
                <a:spcPts val="0"/>
              </a:spcAft>
              <a:buClr>
                <a:srgbClr val="000000"/>
              </a:buClr>
              <a:buSzPts val="700"/>
              <a:buFont typeface="Lato"/>
              <a:buNone/>
            </a:pPr>
            <a:endParaRPr sz="700" b="0" i="0" u="none" strike="noStrike" cap="none">
              <a:solidFill>
                <a:srgbClr val="000000"/>
              </a:solidFill>
              <a:latin typeface="Tahoma"/>
              <a:ea typeface="Tahoma"/>
              <a:cs typeface="Tahoma"/>
              <a:sym typeface="Tahoma"/>
            </a:endParaRPr>
          </a:p>
          <a:p>
            <a:pPr marL="0" marR="0" lvl="0" indent="0" algn="l" rtl="0">
              <a:lnSpc>
                <a:spcPct val="115000"/>
              </a:lnSpc>
              <a:spcBef>
                <a:spcPts val="0"/>
              </a:spcBef>
              <a:spcAft>
                <a:spcPts val="0"/>
              </a:spcAft>
              <a:buClr>
                <a:srgbClr val="000000"/>
              </a:buClr>
              <a:buSzPts val="700"/>
              <a:buFont typeface="Lato"/>
              <a:buNone/>
            </a:pPr>
            <a:r>
              <a:rPr lang="en" sz="700" b="0" i="0" u="none" strike="noStrike" cap="none">
                <a:solidFill>
                  <a:srgbClr val="000000"/>
                </a:solidFill>
                <a:latin typeface="Tahoma"/>
                <a:ea typeface="Tahoma"/>
                <a:cs typeface="Tahoma"/>
                <a:sym typeface="Tahoma"/>
              </a:rPr>
              <a:t>A design assistant in Appian Designer that leverages generative AI to accelerate the delivery of new applications. </a:t>
            </a:r>
            <a:endParaRPr sz="1500" b="0" i="0" u="none" strike="noStrike" cap="none">
              <a:solidFill>
                <a:srgbClr val="000000"/>
              </a:solidFill>
              <a:latin typeface="Arial"/>
              <a:ea typeface="Arial"/>
              <a:cs typeface="Arial"/>
              <a:sym typeface="Arial"/>
            </a:endParaRPr>
          </a:p>
        </p:txBody>
      </p:sp>
      <p:sp>
        <p:nvSpPr>
          <p:cNvPr id="412" name="Google Shape;412;g32c08df7a2f_0_2384">
            <a:extLst>
              <a:ext uri="{FF2B5EF4-FFF2-40B4-BE49-F238E27FC236}">
                <a16:creationId xmlns:a16="http://schemas.microsoft.com/office/drawing/2014/main" id="{F168EB90-8DCC-2F32-62DC-E8B7E89A7BF8}"/>
              </a:ext>
            </a:extLst>
          </p:cNvPr>
          <p:cNvSpPr txBox="1"/>
          <p:nvPr/>
        </p:nvSpPr>
        <p:spPr>
          <a:xfrm>
            <a:off x="1985875" y="540125"/>
            <a:ext cx="5255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94118"/>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3" name="Google Shape;413;g32c08df7a2f_0_2384">
            <a:extLst>
              <a:ext uri="{FF2B5EF4-FFF2-40B4-BE49-F238E27FC236}">
                <a16:creationId xmlns:a16="http://schemas.microsoft.com/office/drawing/2014/main" id="{CF88F546-AE0D-2B24-43C9-C62D989F5B78}"/>
              </a:ext>
            </a:extLst>
          </p:cNvPr>
          <p:cNvPicPr preferRelativeResize="0"/>
          <p:nvPr/>
        </p:nvPicPr>
        <p:blipFill rotWithShape="1">
          <a:blip r:embed="rId4">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21247558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17">
          <a:extLst>
            <a:ext uri="{FF2B5EF4-FFF2-40B4-BE49-F238E27FC236}">
              <a16:creationId xmlns:a16="http://schemas.microsoft.com/office/drawing/2014/main" id="{0B020C01-F74C-767C-6C55-647E6DD8DDAA}"/>
            </a:ext>
          </a:extLst>
        </p:cNvPr>
        <p:cNvGrpSpPr/>
        <p:nvPr/>
      </p:nvGrpSpPr>
      <p:grpSpPr>
        <a:xfrm>
          <a:off x="0" y="0"/>
          <a:ext cx="0" cy="0"/>
          <a:chOff x="0" y="0"/>
          <a:chExt cx="0" cy="0"/>
        </a:xfrm>
      </p:grpSpPr>
      <p:sp>
        <p:nvSpPr>
          <p:cNvPr id="418" name="Google Shape;418;g2827e65ead6_0_53">
            <a:extLst>
              <a:ext uri="{FF2B5EF4-FFF2-40B4-BE49-F238E27FC236}">
                <a16:creationId xmlns:a16="http://schemas.microsoft.com/office/drawing/2014/main" id="{BB9FF2BB-3F3B-0DBD-6F60-D6BE50B4CDEC}"/>
              </a:ext>
            </a:extLst>
          </p:cNvPr>
          <p:cNvSpPr txBox="1">
            <a:spLocks noGrp="1"/>
          </p:cNvSpPr>
          <p:nvPr>
            <p:ph type="title"/>
          </p:nvPr>
        </p:nvSpPr>
        <p:spPr>
          <a:xfrm>
            <a:off x="357925" y="266700"/>
            <a:ext cx="7768200" cy="459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400"/>
              <a:buNone/>
            </a:pPr>
            <a:r>
              <a:rPr lang="en" sz="2400" b="1"/>
              <a:t>Accenture AI Use Cases</a:t>
            </a:r>
            <a:endParaRPr sz="2400" b="1"/>
          </a:p>
        </p:txBody>
      </p:sp>
      <p:sp>
        <p:nvSpPr>
          <p:cNvPr id="419" name="Google Shape;419;g2827e65ead6_0_53">
            <a:extLst>
              <a:ext uri="{FF2B5EF4-FFF2-40B4-BE49-F238E27FC236}">
                <a16:creationId xmlns:a16="http://schemas.microsoft.com/office/drawing/2014/main" id="{DBCF526F-F2DC-001A-17A9-871635D1D086}"/>
              </a:ext>
            </a:extLst>
          </p:cNvPr>
          <p:cNvSpPr txBox="1">
            <a:spLocks noGrp="1"/>
          </p:cNvSpPr>
          <p:nvPr>
            <p:ph type="sldNum" idx="12"/>
          </p:nvPr>
        </p:nvSpPr>
        <p:spPr>
          <a:xfrm>
            <a:off x="239530" y="483986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700"/>
              <a:buNone/>
            </a:pPr>
            <a:fld id="{00000000-1234-1234-1234-123412341234}" type="slidenum">
              <a:rPr lang="en"/>
              <a:t>73</a:t>
            </a:fld>
            <a:endParaRPr/>
          </a:p>
        </p:txBody>
      </p:sp>
      <p:graphicFrame>
        <p:nvGraphicFramePr>
          <p:cNvPr id="420" name="Google Shape;420;g2827e65ead6_0_53">
            <a:extLst>
              <a:ext uri="{FF2B5EF4-FFF2-40B4-BE49-F238E27FC236}">
                <a16:creationId xmlns:a16="http://schemas.microsoft.com/office/drawing/2014/main" id="{B6C32F42-7926-9328-D6C0-FD4FD83C1B31}"/>
              </a:ext>
            </a:extLst>
          </p:cNvPr>
          <p:cNvGraphicFramePr/>
          <p:nvPr/>
        </p:nvGraphicFramePr>
        <p:xfrm>
          <a:off x="357925" y="869600"/>
          <a:ext cx="3000000" cy="3000000"/>
        </p:xfrm>
        <a:graphic>
          <a:graphicData uri="http://schemas.openxmlformats.org/drawingml/2006/table">
            <a:tbl>
              <a:tblPr>
                <a:noFill/>
                <a:tableStyleId>{B606C591-869F-4ADA-BF4F-D2B1F8E89CE5}</a:tableStyleId>
              </a:tblPr>
              <a:tblGrid>
                <a:gridCol w="893800">
                  <a:extLst>
                    <a:ext uri="{9D8B030D-6E8A-4147-A177-3AD203B41FA5}">
                      <a16:colId xmlns:a16="http://schemas.microsoft.com/office/drawing/2014/main" val="20000"/>
                    </a:ext>
                  </a:extLst>
                </a:gridCol>
                <a:gridCol w="3660200">
                  <a:extLst>
                    <a:ext uri="{9D8B030D-6E8A-4147-A177-3AD203B41FA5}">
                      <a16:colId xmlns:a16="http://schemas.microsoft.com/office/drawing/2014/main" val="20001"/>
                    </a:ext>
                  </a:extLst>
                </a:gridCol>
                <a:gridCol w="36247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dk2"/>
                          </a:solidFill>
                        </a:rPr>
                        <a:t>Feature</a:t>
                      </a:r>
                      <a:endParaRPr sz="1000" b="1" u="none" strike="noStrike" cap="none">
                        <a:solidFill>
                          <a:schemeClr val="dk2"/>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dk2"/>
                          </a:solidFill>
                        </a:rPr>
                        <a:t>Use Cases </a:t>
                      </a:r>
                      <a:endParaRPr sz="1400" u="none" strike="noStrike" cap="none">
                        <a:solidFill>
                          <a:schemeClr val="dk2"/>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dk2"/>
                          </a:solidFill>
                        </a:rPr>
                        <a:t>Solution </a:t>
                      </a:r>
                      <a:endParaRPr sz="1400" u="none" strike="noStrike" cap="none">
                        <a:solidFill>
                          <a:srgbClr val="FF0000"/>
                        </a:solidFill>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200" b="1" u="none" strike="noStrike" cap="none"/>
                        <a:t>AI</a:t>
                      </a:r>
                      <a:endParaRPr sz="1200" b="1" u="none" strike="noStrike" cap="none"/>
                    </a:p>
                  </a:txBody>
                  <a:tcPr marL="91425" marR="91425" marT="91425" marB="91425"/>
                </a:tc>
                <a:tc>
                  <a:txBody>
                    <a:bodyPr/>
                    <a:lstStyle/>
                    <a:p>
                      <a:pPr marL="228600" marR="0" lvl="0" indent="-222250" algn="l" rtl="0">
                        <a:lnSpc>
                          <a:spcPct val="115000"/>
                        </a:lnSpc>
                        <a:spcBef>
                          <a:spcPts val="0"/>
                        </a:spcBef>
                        <a:spcAft>
                          <a:spcPts val="0"/>
                        </a:spcAft>
                        <a:buClr>
                          <a:srgbClr val="1F1F1F"/>
                        </a:buClr>
                        <a:buSzPts val="800"/>
                        <a:buFont typeface="Arial"/>
                        <a:buChar char="●"/>
                      </a:pPr>
                      <a:r>
                        <a:rPr lang="en" sz="800" b="1">
                          <a:solidFill>
                            <a:srgbClr val="1F1F1F"/>
                          </a:solidFill>
                          <a:highlight>
                            <a:schemeClr val="lt1"/>
                          </a:highlight>
                        </a:rPr>
                        <a:t>Reconciliation</a:t>
                      </a:r>
                      <a:r>
                        <a:rPr lang="en" sz="800" u="none" strike="noStrike" cap="none">
                          <a:solidFill>
                            <a:srgbClr val="1F1F1F"/>
                          </a:solidFill>
                          <a:highlight>
                            <a:schemeClr val="lt1"/>
                          </a:highlight>
                        </a:rPr>
                        <a:t>:</a:t>
                      </a:r>
                      <a:r>
                        <a:rPr lang="en" sz="800" u="none" strike="noStrike" cap="none">
                          <a:solidFill>
                            <a:srgbClr val="1F1F1F"/>
                          </a:solidFill>
                        </a:rPr>
                        <a:t>In the RTR application, users upload a support file to match open items from the system. The extracted records from the support file and selected open items are passed to Gen AI for automated matching. Once the matching is complete, the system displays a user interface for reviewing, verifying, and approving the matched data.</a:t>
                      </a:r>
                      <a:endParaRPr/>
                    </a:p>
                    <a:p>
                      <a:pPr marL="228600" marR="0" lvl="0" indent="-171450" algn="l" rtl="0">
                        <a:lnSpc>
                          <a:spcPct val="115000"/>
                        </a:lnSpc>
                        <a:spcBef>
                          <a:spcPts val="0"/>
                        </a:spcBef>
                        <a:spcAft>
                          <a:spcPts val="0"/>
                        </a:spcAft>
                        <a:buClr>
                          <a:srgbClr val="1F1F1F"/>
                        </a:buClr>
                        <a:buSzPts val="800"/>
                        <a:buFont typeface="Arial"/>
                        <a:buNone/>
                      </a:pPr>
                      <a:endParaRPr sz="800" b="1" u="none" strike="noStrike" cap="none">
                        <a:solidFill>
                          <a:srgbClr val="1F1F1F"/>
                        </a:solidFill>
                      </a:endParaRPr>
                    </a:p>
                    <a:p>
                      <a:pPr marL="228600" marR="0" lvl="0" indent="-222250" algn="l" rtl="0">
                        <a:lnSpc>
                          <a:spcPct val="115000"/>
                        </a:lnSpc>
                        <a:spcBef>
                          <a:spcPts val="0"/>
                        </a:spcBef>
                        <a:spcAft>
                          <a:spcPts val="0"/>
                        </a:spcAft>
                        <a:buClr>
                          <a:srgbClr val="1F1F1F"/>
                        </a:buClr>
                        <a:buSzPts val="800"/>
                        <a:buFont typeface="Arial"/>
                        <a:buChar char="●"/>
                      </a:pPr>
                      <a:r>
                        <a:rPr lang="en" sz="800" b="1" u="none" strike="noStrike" cap="none">
                          <a:solidFill>
                            <a:srgbClr val="1F1F1F"/>
                          </a:solidFill>
                          <a:highlight>
                            <a:schemeClr val="lt1"/>
                          </a:highlight>
                        </a:rPr>
                        <a:t>Bank Statement Extraction</a:t>
                      </a:r>
                      <a:r>
                        <a:rPr lang="en" sz="800" u="none" strike="noStrike" cap="none">
                          <a:solidFill>
                            <a:srgbClr val="1F1F1F"/>
                          </a:solidFill>
                          <a:highlight>
                            <a:schemeClr val="lt1"/>
                          </a:highlight>
                        </a:rPr>
                        <a:t>: </a:t>
                      </a:r>
                      <a:r>
                        <a:rPr lang="en" sz="800">
                          <a:solidFill>
                            <a:srgbClr val="1F1F1F"/>
                          </a:solidFill>
                          <a:highlight>
                            <a:schemeClr val="lt1"/>
                          </a:highlight>
                        </a:rPr>
                        <a:t>Extract bank statement details from various clients, handling differently structured statements to ensure accurate data extraction.</a:t>
                      </a:r>
                      <a:endParaRPr sz="800">
                        <a:solidFill>
                          <a:srgbClr val="1F1F1F"/>
                        </a:solidFill>
                        <a:highlight>
                          <a:schemeClr val="lt1"/>
                        </a:highlight>
                      </a:endParaRPr>
                    </a:p>
                    <a:p>
                      <a:pPr marL="6350" marR="0" lvl="0" indent="0" algn="l" rtl="0">
                        <a:lnSpc>
                          <a:spcPct val="115000"/>
                        </a:lnSpc>
                        <a:spcBef>
                          <a:spcPts val="0"/>
                        </a:spcBef>
                        <a:spcAft>
                          <a:spcPts val="0"/>
                        </a:spcAft>
                        <a:buClr>
                          <a:srgbClr val="1F1F1F"/>
                        </a:buClr>
                        <a:buSzPts val="800"/>
                        <a:buFont typeface="Arial"/>
                        <a:buNone/>
                      </a:pPr>
                      <a:endParaRPr sz="800" u="none" strike="noStrike" cap="none">
                        <a:solidFill>
                          <a:srgbClr val="1F1F1F"/>
                        </a:solidFill>
                        <a:highlight>
                          <a:srgbClr val="FF0000"/>
                        </a:highlight>
                      </a:endParaRPr>
                    </a:p>
                    <a:p>
                      <a:pPr marL="228600" marR="0" lvl="0" indent="-222250" algn="l" rtl="0">
                        <a:lnSpc>
                          <a:spcPct val="115000"/>
                        </a:lnSpc>
                        <a:spcBef>
                          <a:spcPts val="0"/>
                        </a:spcBef>
                        <a:spcAft>
                          <a:spcPts val="0"/>
                        </a:spcAft>
                        <a:buClr>
                          <a:srgbClr val="1F1F1F"/>
                        </a:buClr>
                        <a:buSzPts val="800"/>
                        <a:buFont typeface="Arial"/>
                        <a:buChar char="●"/>
                      </a:pPr>
                      <a:r>
                        <a:rPr lang="en" sz="800" b="1" i="0" u="none" strike="noStrike" cap="none">
                          <a:solidFill>
                            <a:srgbClr val="1F1F1F"/>
                          </a:solidFill>
                          <a:highlight>
                            <a:schemeClr val="lt1"/>
                          </a:highlight>
                          <a:latin typeface="Arial"/>
                          <a:ea typeface="Arial"/>
                          <a:cs typeface="Arial"/>
                          <a:sym typeface="Arial"/>
                        </a:rPr>
                        <a:t>Copilot Assistant: </a:t>
                      </a:r>
                      <a:r>
                        <a:rPr lang="en" sz="1400" b="0" i="0" u="none" strike="noStrike" cap="none">
                          <a:solidFill>
                            <a:srgbClr val="000000"/>
                          </a:solidFill>
                          <a:highlight>
                            <a:schemeClr val="lt1"/>
                          </a:highlight>
                          <a:latin typeface="Arial"/>
                          <a:ea typeface="Arial"/>
                          <a:cs typeface="Arial"/>
                          <a:sym typeface="Arial"/>
                        </a:rPr>
                        <a:t> </a:t>
                      </a:r>
                      <a:r>
                        <a:rPr lang="en" sz="800">
                          <a:solidFill>
                            <a:srgbClr val="1F1F1F"/>
                          </a:solidFill>
                          <a:highlight>
                            <a:schemeClr val="lt1"/>
                          </a:highlight>
                        </a:rPr>
                        <a:t>Copilot assistant to guide business users through the next steps needed to complete complex, dynamic forms by providing real-time instructions, context-aware tips, and validation checks.</a:t>
                      </a:r>
                      <a:endParaRPr/>
                    </a:p>
                    <a:p>
                      <a:pPr marL="6350" marR="0" lvl="0" indent="0" algn="l" rtl="0">
                        <a:lnSpc>
                          <a:spcPct val="115000"/>
                        </a:lnSpc>
                        <a:spcBef>
                          <a:spcPts val="0"/>
                        </a:spcBef>
                        <a:spcAft>
                          <a:spcPts val="0"/>
                        </a:spcAft>
                        <a:buClr>
                          <a:srgbClr val="1F1F1F"/>
                        </a:buClr>
                        <a:buSzPts val="800"/>
                        <a:buFont typeface="Arial"/>
                        <a:buNone/>
                      </a:pPr>
                      <a:endParaRPr sz="800" b="0" i="0" u="none" strike="noStrike" cap="none">
                        <a:solidFill>
                          <a:srgbClr val="1F1F1F"/>
                        </a:solidFill>
                        <a:highlight>
                          <a:schemeClr val="lt1"/>
                        </a:highlight>
                        <a:latin typeface="Arial"/>
                        <a:ea typeface="Arial"/>
                        <a:cs typeface="Arial"/>
                        <a:sym typeface="Arial"/>
                      </a:endParaRPr>
                    </a:p>
                    <a:p>
                      <a:pPr marL="228600" marR="0" lvl="0" indent="-222250" algn="l" rtl="0">
                        <a:lnSpc>
                          <a:spcPct val="115000"/>
                        </a:lnSpc>
                        <a:spcBef>
                          <a:spcPts val="0"/>
                        </a:spcBef>
                        <a:spcAft>
                          <a:spcPts val="0"/>
                        </a:spcAft>
                        <a:buClr>
                          <a:srgbClr val="1F1F1F"/>
                        </a:buClr>
                        <a:buSzPts val="800"/>
                        <a:buFont typeface="Arial"/>
                        <a:buChar char="●"/>
                      </a:pPr>
                      <a:r>
                        <a:rPr lang="en" sz="800" b="1" i="0" u="none" strike="noStrike" cap="none">
                          <a:solidFill>
                            <a:srgbClr val="1F1F1F"/>
                          </a:solidFill>
                          <a:highlight>
                            <a:schemeClr val="lt1"/>
                          </a:highlight>
                          <a:latin typeface="Arial"/>
                          <a:ea typeface="Arial"/>
                          <a:cs typeface="Arial"/>
                          <a:sym typeface="Arial"/>
                        </a:rPr>
                        <a:t>Email Ingestion: </a:t>
                      </a:r>
                      <a:r>
                        <a:rPr lang="en" sz="800">
                          <a:solidFill>
                            <a:srgbClr val="1F1F1F"/>
                          </a:solidFill>
                          <a:highlight>
                            <a:schemeClr val="lt1"/>
                          </a:highlight>
                        </a:rPr>
                        <a:t>Read emails from a shared Outlook mailbox, extract the email content along with any attachments, and send an acknowledgment response through the same shared mailbox.</a:t>
                      </a:r>
                      <a:endParaRPr sz="800">
                        <a:solidFill>
                          <a:srgbClr val="1F1F1F"/>
                        </a:solidFill>
                        <a:highlight>
                          <a:schemeClr val="lt1"/>
                        </a:highlight>
                      </a:endParaRPr>
                    </a:p>
                    <a:p>
                      <a:pPr marL="457200" marR="0" lvl="0" indent="0" algn="l" rtl="0">
                        <a:lnSpc>
                          <a:spcPct val="115000"/>
                        </a:lnSpc>
                        <a:spcBef>
                          <a:spcPts val="0"/>
                        </a:spcBef>
                        <a:spcAft>
                          <a:spcPts val="0"/>
                        </a:spcAft>
                        <a:buNone/>
                      </a:pPr>
                      <a:endParaRPr sz="800">
                        <a:solidFill>
                          <a:srgbClr val="1F1F1F"/>
                        </a:solidFill>
                        <a:highlight>
                          <a:schemeClr val="lt1"/>
                        </a:highlight>
                      </a:endParaRPr>
                    </a:p>
                    <a:p>
                      <a:pPr marL="228600" marR="0" lvl="0" indent="-171450" algn="l" rtl="0">
                        <a:lnSpc>
                          <a:spcPct val="115000"/>
                        </a:lnSpc>
                        <a:spcBef>
                          <a:spcPts val="0"/>
                        </a:spcBef>
                        <a:spcAft>
                          <a:spcPts val="0"/>
                        </a:spcAft>
                        <a:buClr>
                          <a:srgbClr val="1F1F1F"/>
                        </a:buClr>
                        <a:buSzPts val="800"/>
                        <a:buFont typeface="Arial"/>
                        <a:buNone/>
                      </a:pPr>
                      <a:endParaRPr sz="900" u="none" strike="noStrike" cap="none">
                        <a:solidFill>
                          <a:srgbClr val="1F1F1F"/>
                        </a:solidFill>
                        <a:highlight>
                          <a:schemeClr val="lt1"/>
                        </a:highlight>
                      </a:endParaRPr>
                    </a:p>
                  </a:txBody>
                  <a:tcPr marL="91425" marR="91425" marT="91425" marB="91425"/>
                </a:tc>
                <a:tc>
                  <a:txBody>
                    <a:bodyPr/>
                    <a:lstStyle/>
                    <a:p>
                      <a:pPr marL="457200" lvl="0" indent="-279400" algn="l" rtl="0">
                        <a:lnSpc>
                          <a:spcPct val="115000"/>
                        </a:lnSpc>
                        <a:spcBef>
                          <a:spcPts val="0"/>
                        </a:spcBef>
                        <a:spcAft>
                          <a:spcPts val="0"/>
                        </a:spcAft>
                        <a:buSzPts val="800"/>
                        <a:buChar char="●"/>
                      </a:pPr>
                      <a:r>
                        <a:rPr lang="en" sz="800">
                          <a:highlight>
                            <a:schemeClr val="lt1"/>
                          </a:highlight>
                        </a:rPr>
                        <a:t>The </a:t>
                      </a:r>
                      <a:r>
                        <a:rPr lang="en" sz="800" b="1">
                          <a:highlight>
                            <a:schemeClr val="lt1"/>
                          </a:highlight>
                        </a:rPr>
                        <a:t>Prompt Builder AI Skill</a:t>
                      </a:r>
                      <a:r>
                        <a:rPr lang="en" sz="800">
                          <a:highlight>
                            <a:schemeClr val="lt1"/>
                          </a:highlight>
                        </a:rPr>
                        <a:t> allows users to create generative AI prompts for their processes. It's part of Appian's Private AI umbrella, which lets users use AI and machine learning (ML) while maintaining control over their AI processing.</a:t>
                      </a:r>
                      <a:br>
                        <a:rPr lang="en" sz="800">
                          <a:highlight>
                            <a:schemeClr val="lt1"/>
                          </a:highlight>
                        </a:rPr>
                      </a:b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Document classification</a:t>
                      </a:r>
                      <a:r>
                        <a:rPr lang="en" sz="800">
                          <a:highlight>
                            <a:schemeClr val="lt1"/>
                          </a:highlight>
                        </a:rPr>
                        <a:t>: Identify information within PDFs to classify document types, route them to the appropriate people, and ready them for processing with a custom-trained model. </a:t>
                      </a:r>
                      <a:endParaRPr sz="800">
                        <a:highlight>
                          <a:schemeClr val="lt1"/>
                        </a:highlight>
                      </a:endParaRPr>
                    </a:p>
                    <a:p>
                      <a:pPr marL="0" lvl="0" indent="0" algn="l" rtl="0">
                        <a:lnSpc>
                          <a:spcPct val="115000"/>
                        </a:lnSpc>
                        <a:spcBef>
                          <a:spcPts val="0"/>
                        </a:spcBef>
                        <a:spcAft>
                          <a:spcPts val="0"/>
                        </a:spcAft>
                        <a:buNone/>
                      </a:pP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Document extraction</a:t>
                      </a:r>
                      <a:r>
                        <a:rPr lang="en" sz="800">
                          <a:highlight>
                            <a:schemeClr val="lt1"/>
                          </a:highlight>
                        </a:rPr>
                        <a:t>: Automatically pull critical information from semi-structured documents to make them usable in your applications, reducing manual entry and errors with a pre-built model.</a:t>
                      </a:r>
                      <a:br>
                        <a:rPr lang="en" sz="800">
                          <a:highlight>
                            <a:schemeClr val="lt1"/>
                          </a:highlight>
                        </a:rPr>
                      </a:b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Advanced IDP Tools </a:t>
                      </a:r>
                      <a:r>
                        <a:rPr lang="en" sz="800">
                          <a:highlight>
                            <a:schemeClr val="lt1"/>
                          </a:highlight>
                        </a:rPr>
                        <a:t>: Automatically pull critical information from unstructured complex  documents to make them usable in your applications, reducing manual entry and errors.</a:t>
                      </a:r>
                      <a:endParaRPr sz="800">
                        <a:highlight>
                          <a:schemeClr val="lt1"/>
                        </a:highlight>
                      </a:endParaRPr>
                    </a:p>
                    <a:p>
                      <a:pPr marL="457200" lvl="0" indent="0" algn="l" rtl="0">
                        <a:lnSpc>
                          <a:spcPct val="115000"/>
                        </a:lnSpc>
                        <a:spcBef>
                          <a:spcPts val="0"/>
                        </a:spcBef>
                        <a:spcAft>
                          <a:spcPts val="0"/>
                        </a:spcAft>
                        <a:buNone/>
                      </a:pPr>
                      <a:endParaRPr sz="800">
                        <a:highlight>
                          <a:schemeClr val="lt1"/>
                        </a:highlight>
                      </a:endParaRPr>
                    </a:p>
                    <a:p>
                      <a:pPr marL="457200" lvl="0" indent="-279400" algn="l" rtl="0">
                        <a:lnSpc>
                          <a:spcPct val="115000"/>
                        </a:lnSpc>
                        <a:spcBef>
                          <a:spcPts val="0"/>
                        </a:spcBef>
                        <a:spcAft>
                          <a:spcPts val="0"/>
                        </a:spcAft>
                        <a:buSzPts val="800"/>
                        <a:buChar char="●"/>
                      </a:pPr>
                      <a:r>
                        <a:rPr lang="en" sz="800" b="1">
                          <a:highlight>
                            <a:schemeClr val="lt1"/>
                          </a:highlight>
                        </a:rPr>
                        <a:t>MS Mail Email Graph</a:t>
                      </a:r>
                      <a:r>
                        <a:rPr lang="en" sz="800">
                          <a:highlight>
                            <a:schemeClr val="lt1"/>
                          </a:highlight>
                        </a:rPr>
                        <a:t> Plugin  to connect to  extract the data from the Microsoft Exchange server using the MS Graph API</a:t>
                      </a:r>
                      <a:endParaRPr sz="800">
                        <a:highlight>
                          <a:schemeClr val="lt1"/>
                        </a:highlight>
                      </a:endParaRPr>
                    </a:p>
                    <a:p>
                      <a:pPr marL="457200" marR="0" lvl="0" indent="0" algn="l" rtl="0">
                        <a:lnSpc>
                          <a:spcPct val="115000"/>
                        </a:lnSpc>
                        <a:spcBef>
                          <a:spcPts val="0"/>
                        </a:spcBef>
                        <a:spcAft>
                          <a:spcPts val="0"/>
                        </a:spcAft>
                        <a:buNone/>
                      </a:pPr>
                      <a:endParaRPr sz="800">
                        <a:highlight>
                          <a:schemeClr val="lt1"/>
                        </a:highlight>
                      </a:endParaRPr>
                    </a:p>
                  </a:txBody>
                  <a:tcPr marL="91425" marR="91425" marT="91425" marB="91425"/>
                </a:tc>
                <a:extLst>
                  <a:ext uri="{0D108BD9-81ED-4DB2-BD59-A6C34878D82A}">
                    <a16:rowId xmlns:a16="http://schemas.microsoft.com/office/drawing/2014/main" val="10001"/>
                  </a:ext>
                </a:extLst>
              </a:tr>
            </a:tbl>
          </a:graphicData>
        </a:graphic>
      </p:graphicFrame>
      <p:pic>
        <p:nvPicPr>
          <p:cNvPr id="421" name="Google Shape;421;g2827e65ead6_0_53">
            <a:extLst>
              <a:ext uri="{FF2B5EF4-FFF2-40B4-BE49-F238E27FC236}">
                <a16:creationId xmlns:a16="http://schemas.microsoft.com/office/drawing/2014/main" id="{A4C65040-D0CB-057B-D4F3-B7CB2C1B6812}"/>
              </a:ext>
            </a:extLst>
          </p:cNvPr>
          <p:cNvPicPr preferRelativeResize="0"/>
          <p:nvPr/>
        </p:nvPicPr>
        <p:blipFill rotWithShape="1">
          <a:blip r:embed="rId3">
            <a:alphaModFix/>
          </a:blip>
          <a:srcRect/>
          <a:stretch/>
        </p:blipFill>
        <p:spPr>
          <a:xfrm>
            <a:off x="357922" y="2185100"/>
            <a:ext cx="559200" cy="561900"/>
          </a:xfrm>
          <a:prstGeom prst="rect">
            <a:avLst/>
          </a:prstGeom>
          <a:noFill/>
          <a:ln>
            <a:noFill/>
          </a:ln>
        </p:spPr>
      </p:pic>
      <p:pic>
        <p:nvPicPr>
          <p:cNvPr id="422" name="Google Shape;422;g2827e65ead6_0_53">
            <a:extLst>
              <a:ext uri="{FF2B5EF4-FFF2-40B4-BE49-F238E27FC236}">
                <a16:creationId xmlns:a16="http://schemas.microsoft.com/office/drawing/2014/main" id="{3A1FCE1F-D353-3B86-0D83-DEF95C9F2D53}"/>
              </a:ext>
            </a:extLst>
          </p:cNvPr>
          <p:cNvPicPr preferRelativeResize="0"/>
          <p:nvPr/>
        </p:nvPicPr>
        <p:blipFill rotWithShape="1">
          <a:blip r:embed="rId4">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22031765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26">
          <a:extLst>
            <a:ext uri="{FF2B5EF4-FFF2-40B4-BE49-F238E27FC236}">
              <a16:creationId xmlns:a16="http://schemas.microsoft.com/office/drawing/2014/main" id="{A77928BA-6199-BA9D-966C-A62C73B8E69D}"/>
            </a:ext>
          </a:extLst>
        </p:cNvPr>
        <p:cNvGrpSpPr/>
        <p:nvPr/>
      </p:nvGrpSpPr>
      <p:grpSpPr>
        <a:xfrm>
          <a:off x="0" y="0"/>
          <a:ext cx="0" cy="0"/>
          <a:chOff x="0" y="0"/>
          <a:chExt cx="0" cy="0"/>
        </a:xfrm>
      </p:grpSpPr>
      <p:sp>
        <p:nvSpPr>
          <p:cNvPr id="427" name="Google Shape;427;g32c08df7a2f_0_2250">
            <a:extLst>
              <a:ext uri="{FF2B5EF4-FFF2-40B4-BE49-F238E27FC236}">
                <a16:creationId xmlns:a16="http://schemas.microsoft.com/office/drawing/2014/main" id="{4398F91A-14B1-81D0-ADED-4643409D0BC8}"/>
              </a:ext>
            </a:extLst>
          </p:cNvPr>
          <p:cNvSpPr txBox="1">
            <a:spLocks noGrp="1"/>
          </p:cNvSpPr>
          <p:nvPr>
            <p:ph type="title"/>
          </p:nvPr>
        </p:nvSpPr>
        <p:spPr>
          <a:xfrm>
            <a:off x="443475" y="251450"/>
            <a:ext cx="7682700" cy="459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400"/>
              <a:buNone/>
            </a:pPr>
            <a:r>
              <a:rPr lang="en" sz="2400" b="1"/>
              <a:t>Process HQ</a:t>
            </a:r>
            <a:endParaRPr sz="2400" b="1"/>
          </a:p>
        </p:txBody>
      </p:sp>
      <p:sp>
        <p:nvSpPr>
          <p:cNvPr id="428" name="Google Shape;428;g32c08df7a2f_0_2250">
            <a:extLst>
              <a:ext uri="{FF2B5EF4-FFF2-40B4-BE49-F238E27FC236}">
                <a16:creationId xmlns:a16="http://schemas.microsoft.com/office/drawing/2014/main" id="{78F83C4D-157A-DC43-8E19-EC747F347423}"/>
              </a:ext>
            </a:extLst>
          </p:cNvPr>
          <p:cNvSpPr txBox="1">
            <a:spLocks noGrp="1"/>
          </p:cNvSpPr>
          <p:nvPr>
            <p:ph type="sldNum" idx="12"/>
          </p:nvPr>
        </p:nvSpPr>
        <p:spPr>
          <a:xfrm>
            <a:off x="239530" y="483986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700"/>
              <a:buNone/>
            </a:pPr>
            <a:fld id="{00000000-1234-1234-1234-123412341234}" type="slidenum">
              <a:rPr lang="en"/>
              <a:t>74</a:t>
            </a:fld>
            <a:endParaRPr/>
          </a:p>
        </p:txBody>
      </p:sp>
      <p:pic>
        <p:nvPicPr>
          <p:cNvPr id="429" name="Google Shape;429;g32c08df7a2f_0_2250">
            <a:extLst>
              <a:ext uri="{FF2B5EF4-FFF2-40B4-BE49-F238E27FC236}">
                <a16:creationId xmlns:a16="http://schemas.microsoft.com/office/drawing/2014/main" id="{17AE9394-A16B-6248-B1C0-E6C816BC3C64}"/>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430" name="Google Shape;430;g32c08df7a2f_0_2250">
            <a:extLst>
              <a:ext uri="{FF2B5EF4-FFF2-40B4-BE49-F238E27FC236}">
                <a16:creationId xmlns:a16="http://schemas.microsoft.com/office/drawing/2014/main" id="{7D13DCC9-9416-2412-117E-B3D7BEA9EB8B}"/>
              </a:ext>
            </a:extLst>
          </p:cNvPr>
          <p:cNvSpPr txBox="1"/>
          <p:nvPr/>
        </p:nvSpPr>
        <p:spPr>
          <a:xfrm>
            <a:off x="2296812" y="3415124"/>
            <a:ext cx="20754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solidFill>
                <a:schemeClr val="lt1"/>
              </a:solidFill>
              <a:latin typeface="Ubuntu"/>
              <a:ea typeface="Ubuntu"/>
              <a:cs typeface="Ubuntu"/>
              <a:sym typeface="Ubuntu"/>
            </a:endParaRPr>
          </a:p>
          <a:p>
            <a:pPr marL="0" lvl="0" indent="0" algn="ctr" rtl="0">
              <a:spcBef>
                <a:spcPts val="0"/>
              </a:spcBef>
              <a:spcAft>
                <a:spcPts val="0"/>
              </a:spcAft>
              <a:buNone/>
            </a:pPr>
            <a:endParaRPr>
              <a:solidFill>
                <a:schemeClr val="lt1"/>
              </a:solidFill>
              <a:latin typeface="Ubuntu"/>
              <a:ea typeface="Ubuntu"/>
              <a:cs typeface="Ubuntu"/>
              <a:sym typeface="Ubuntu"/>
            </a:endParaRPr>
          </a:p>
          <a:p>
            <a:pPr marL="0" lvl="0" indent="0" algn="ctr" rtl="0">
              <a:spcBef>
                <a:spcPts val="0"/>
              </a:spcBef>
              <a:spcAft>
                <a:spcPts val="0"/>
              </a:spcAft>
              <a:buNone/>
            </a:pPr>
            <a:endParaRPr>
              <a:solidFill>
                <a:schemeClr val="lt1"/>
              </a:solidFill>
              <a:latin typeface="Ubuntu"/>
              <a:ea typeface="Ubuntu"/>
              <a:cs typeface="Ubuntu"/>
              <a:sym typeface="Ubuntu"/>
            </a:endParaRPr>
          </a:p>
        </p:txBody>
      </p:sp>
      <p:pic>
        <p:nvPicPr>
          <p:cNvPr id="431" name="Google Shape;431;g32c08df7a2f_0_2250">
            <a:extLst>
              <a:ext uri="{FF2B5EF4-FFF2-40B4-BE49-F238E27FC236}">
                <a16:creationId xmlns:a16="http://schemas.microsoft.com/office/drawing/2014/main" id="{AE3CB1A2-03F2-9F8D-BD59-8069A50001B5}"/>
              </a:ext>
            </a:extLst>
          </p:cNvPr>
          <p:cNvPicPr preferRelativeResize="0"/>
          <p:nvPr/>
        </p:nvPicPr>
        <p:blipFill rotWithShape="1">
          <a:blip r:embed="rId4">
            <a:alphaModFix/>
          </a:blip>
          <a:srcRect r="25909"/>
          <a:stretch/>
        </p:blipFill>
        <p:spPr>
          <a:xfrm>
            <a:off x="4839752" y="1237375"/>
            <a:ext cx="4304252" cy="3168276"/>
          </a:xfrm>
          <a:prstGeom prst="rect">
            <a:avLst/>
          </a:prstGeom>
          <a:noFill/>
          <a:ln>
            <a:noFill/>
          </a:ln>
        </p:spPr>
      </p:pic>
      <p:grpSp>
        <p:nvGrpSpPr>
          <p:cNvPr id="432" name="Google Shape;432;g32c08df7a2f_0_2250">
            <a:extLst>
              <a:ext uri="{FF2B5EF4-FFF2-40B4-BE49-F238E27FC236}">
                <a16:creationId xmlns:a16="http://schemas.microsoft.com/office/drawing/2014/main" id="{6C831343-BF8D-A17A-B4E9-278F25FF4168}"/>
              </a:ext>
            </a:extLst>
          </p:cNvPr>
          <p:cNvGrpSpPr/>
          <p:nvPr/>
        </p:nvGrpSpPr>
        <p:grpSpPr>
          <a:xfrm>
            <a:off x="576425" y="1532713"/>
            <a:ext cx="1572900" cy="2577500"/>
            <a:chOff x="571550" y="1427150"/>
            <a:chExt cx="1572900" cy="2577500"/>
          </a:xfrm>
        </p:grpSpPr>
        <p:sp>
          <p:nvSpPr>
            <p:cNvPr id="433" name="Google Shape;433;g32c08df7a2f_0_2250">
              <a:extLst>
                <a:ext uri="{FF2B5EF4-FFF2-40B4-BE49-F238E27FC236}">
                  <a16:creationId xmlns:a16="http://schemas.microsoft.com/office/drawing/2014/main" id="{2F07D5E4-59C4-5BC2-C640-8EEAD72C2ED7}"/>
                </a:ext>
              </a:extLst>
            </p:cNvPr>
            <p:cNvSpPr txBox="1"/>
            <p:nvPr/>
          </p:nvSpPr>
          <p:spPr>
            <a:xfrm>
              <a:off x="571550" y="1427150"/>
              <a:ext cx="1572900" cy="5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dk2"/>
                  </a:solidFill>
                  <a:latin typeface="Ubuntu"/>
                  <a:ea typeface="Ubuntu"/>
                  <a:cs typeface="Ubuntu"/>
                  <a:sym typeface="Ubuntu"/>
                </a:rPr>
                <a:t>Discover</a:t>
              </a:r>
              <a:endParaRPr sz="2400">
                <a:solidFill>
                  <a:schemeClr val="dk2"/>
                </a:solidFill>
                <a:latin typeface="Ubuntu"/>
                <a:ea typeface="Ubuntu"/>
                <a:cs typeface="Ubuntu"/>
                <a:sym typeface="Ubuntu"/>
              </a:endParaRPr>
            </a:p>
          </p:txBody>
        </p:sp>
        <p:sp>
          <p:nvSpPr>
            <p:cNvPr id="434" name="Google Shape;434;g32c08df7a2f_0_2250">
              <a:extLst>
                <a:ext uri="{FF2B5EF4-FFF2-40B4-BE49-F238E27FC236}">
                  <a16:creationId xmlns:a16="http://schemas.microsoft.com/office/drawing/2014/main" id="{74409316-B32D-8DBE-E20B-601E1D984263}"/>
                </a:ext>
              </a:extLst>
            </p:cNvPr>
            <p:cNvSpPr txBox="1"/>
            <p:nvPr/>
          </p:nvSpPr>
          <p:spPr>
            <a:xfrm>
              <a:off x="571550" y="2437966"/>
              <a:ext cx="1572900" cy="5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dk2"/>
                  </a:solidFill>
                  <a:latin typeface="Ubuntu"/>
                  <a:ea typeface="Ubuntu"/>
                  <a:cs typeface="Ubuntu"/>
                  <a:sym typeface="Ubuntu"/>
                </a:rPr>
                <a:t>Improve</a:t>
              </a:r>
              <a:endParaRPr sz="2400">
                <a:solidFill>
                  <a:schemeClr val="dk2"/>
                </a:solidFill>
                <a:latin typeface="Ubuntu"/>
                <a:ea typeface="Ubuntu"/>
                <a:cs typeface="Ubuntu"/>
                <a:sym typeface="Ubuntu"/>
              </a:endParaRPr>
            </a:p>
          </p:txBody>
        </p:sp>
        <p:sp>
          <p:nvSpPr>
            <p:cNvPr id="435" name="Google Shape;435;g32c08df7a2f_0_2250">
              <a:extLst>
                <a:ext uri="{FF2B5EF4-FFF2-40B4-BE49-F238E27FC236}">
                  <a16:creationId xmlns:a16="http://schemas.microsoft.com/office/drawing/2014/main" id="{B5D8D398-4222-1042-1527-CEE90630B9A7}"/>
                </a:ext>
              </a:extLst>
            </p:cNvPr>
            <p:cNvSpPr txBox="1"/>
            <p:nvPr/>
          </p:nvSpPr>
          <p:spPr>
            <a:xfrm>
              <a:off x="571550" y="3502750"/>
              <a:ext cx="1572900" cy="50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chemeClr val="dk2"/>
                  </a:solidFill>
                  <a:latin typeface="Ubuntu"/>
                  <a:ea typeface="Ubuntu"/>
                  <a:cs typeface="Ubuntu"/>
                  <a:sym typeface="Ubuntu"/>
                </a:rPr>
                <a:t>Achieve</a:t>
              </a:r>
              <a:endParaRPr sz="2400">
                <a:solidFill>
                  <a:schemeClr val="dk2"/>
                </a:solidFill>
                <a:latin typeface="Ubuntu"/>
                <a:ea typeface="Ubuntu"/>
                <a:cs typeface="Ubuntu"/>
                <a:sym typeface="Ubuntu"/>
              </a:endParaRPr>
            </a:p>
          </p:txBody>
        </p:sp>
      </p:grpSp>
      <p:sp>
        <p:nvSpPr>
          <p:cNvPr id="436" name="Google Shape;436;g32c08df7a2f_0_2250">
            <a:extLst>
              <a:ext uri="{FF2B5EF4-FFF2-40B4-BE49-F238E27FC236}">
                <a16:creationId xmlns:a16="http://schemas.microsoft.com/office/drawing/2014/main" id="{D8643243-0F07-35BC-F7DD-C25C643E3806}"/>
              </a:ext>
            </a:extLst>
          </p:cNvPr>
          <p:cNvSpPr txBox="1"/>
          <p:nvPr/>
        </p:nvSpPr>
        <p:spPr>
          <a:xfrm>
            <a:off x="2205275" y="2605975"/>
            <a:ext cx="2878200" cy="43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Ubuntu Light"/>
                <a:ea typeface="Ubuntu Light"/>
                <a:cs typeface="Ubuntu Light"/>
                <a:sym typeface="Ubuntu Light"/>
              </a:rPr>
              <a:t>With automated process insights.</a:t>
            </a:r>
            <a:endParaRPr sz="1600">
              <a:solidFill>
                <a:schemeClr val="dk1"/>
              </a:solidFill>
              <a:latin typeface="Ubuntu Light"/>
              <a:ea typeface="Ubuntu Light"/>
              <a:cs typeface="Ubuntu Light"/>
              <a:sym typeface="Ubuntu Light"/>
            </a:endParaRPr>
          </a:p>
        </p:txBody>
      </p:sp>
      <p:sp>
        <p:nvSpPr>
          <p:cNvPr id="437" name="Google Shape;437;g32c08df7a2f_0_2250">
            <a:extLst>
              <a:ext uri="{FF2B5EF4-FFF2-40B4-BE49-F238E27FC236}">
                <a16:creationId xmlns:a16="http://schemas.microsoft.com/office/drawing/2014/main" id="{F66EBBA2-2BB4-68B1-62D8-17B9923124DD}"/>
              </a:ext>
            </a:extLst>
          </p:cNvPr>
          <p:cNvSpPr txBox="1"/>
          <p:nvPr/>
        </p:nvSpPr>
        <p:spPr>
          <a:xfrm>
            <a:off x="2205275" y="3520775"/>
            <a:ext cx="3015600" cy="67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Ubuntu Light"/>
                <a:ea typeface="Ubuntu Light"/>
                <a:cs typeface="Ubuntu Light"/>
                <a:sym typeface="Ubuntu Light"/>
              </a:rPr>
              <a:t>Intelligent process optimization.</a:t>
            </a:r>
            <a:endParaRPr sz="1600">
              <a:solidFill>
                <a:schemeClr val="dk1"/>
              </a:solidFill>
              <a:latin typeface="Ubuntu Light"/>
              <a:ea typeface="Ubuntu Light"/>
              <a:cs typeface="Ubuntu Light"/>
              <a:sym typeface="Ubuntu Light"/>
            </a:endParaRPr>
          </a:p>
        </p:txBody>
      </p:sp>
      <p:sp>
        <p:nvSpPr>
          <p:cNvPr id="438" name="Google Shape;438;g32c08df7a2f_0_2250">
            <a:extLst>
              <a:ext uri="{FF2B5EF4-FFF2-40B4-BE49-F238E27FC236}">
                <a16:creationId xmlns:a16="http://schemas.microsoft.com/office/drawing/2014/main" id="{1E9B4668-0327-BA55-0890-D14D7497B99A}"/>
              </a:ext>
            </a:extLst>
          </p:cNvPr>
          <p:cNvSpPr txBox="1"/>
          <p:nvPr/>
        </p:nvSpPr>
        <p:spPr>
          <a:xfrm>
            <a:off x="2205275" y="1446350"/>
            <a:ext cx="2878200" cy="67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Ubuntu Light"/>
                <a:ea typeface="Ubuntu Light"/>
                <a:cs typeface="Ubuntu Light"/>
                <a:sym typeface="Ubuntu Light"/>
              </a:rPr>
              <a:t>Enterprise data and processes.</a:t>
            </a:r>
            <a:endParaRPr sz="1600">
              <a:solidFill>
                <a:schemeClr val="dk1"/>
              </a:solidFill>
              <a:latin typeface="Ubuntu Light"/>
              <a:ea typeface="Ubuntu Light"/>
              <a:cs typeface="Ubuntu Light"/>
              <a:sym typeface="Ubuntu Light"/>
            </a:endParaRPr>
          </a:p>
        </p:txBody>
      </p:sp>
      <p:pic>
        <p:nvPicPr>
          <p:cNvPr id="439" name="Google Shape;439;g32c08df7a2f_0_2250" title="1) Process Insights Main.png">
            <a:extLst>
              <a:ext uri="{FF2B5EF4-FFF2-40B4-BE49-F238E27FC236}">
                <a16:creationId xmlns:a16="http://schemas.microsoft.com/office/drawing/2014/main" id="{29DC4981-B991-7D18-3BDF-E6BE804E5340}"/>
              </a:ext>
            </a:extLst>
          </p:cNvPr>
          <p:cNvPicPr preferRelativeResize="0"/>
          <p:nvPr/>
        </p:nvPicPr>
        <p:blipFill rotWithShape="1">
          <a:blip r:embed="rId5">
            <a:alphaModFix/>
          </a:blip>
          <a:srcRect r="10554"/>
          <a:stretch/>
        </p:blipFill>
        <p:spPr>
          <a:xfrm>
            <a:off x="5542600" y="1441625"/>
            <a:ext cx="3601398" cy="2516451"/>
          </a:xfrm>
          <a:prstGeom prst="rect">
            <a:avLst/>
          </a:prstGeom>
          <a:noFill/>
          <a:ln>
            <a:noFill/>
          </a:ln>
        </p:spPr>
      </p:pic>
    </p:spTree>
    <p:extLst>
      <p:ext uri="{BB962C8B-B14F-4D97-AF65-F5344CB8AC3E}">
        <p14:creationId xmlns:p14="http://schemas.microsoft.com/office/powerpoint/2010/main" val="35915392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44">
          <a:extLst>
            <a:ext uri="{FF2B5EF4-FFF2-40B4-BE49-F238E27FC236}">
              <a16:creationId xmlns:a16="http://schemas.microsoft.com/office/drawing/2014/main" id="{DF5FA234-2544-1D2C-A7E6-763EFE63CA6B}"/>
            </a:ext>
          </a:extLst>
        </p:cNvPr>
        <p:cNvGrpSpPr/>
        <p:nvPr/>
      </p:nvGrpSpPr>
      <p:grpSpPr>
        <a:xfrm>
          <a:off x="0" y="0"/>
          <a:ext cx="0" cy="0"/>
          <a:chOff x="0" y="0"/>
          <a:chExt cx="0" cy="0"/>
        </a:xfrm>
      </p:grpSpPr>
      <p:sp>
        <p:nvSpPr>
          <p:cNvPr id="445" name="Google Shape;445;g32c08df7a2f_0_2487">
            <a:extLst>
              <a:ext uri="{FF2B5EF4-FFF2-40B4-BE49-F238E27FC236}">
                <a16:creationId xmlns:a16="http://schemas.microsoft.com/office/drawing/2014/main" id="{920058B6-B1E7-3710-7CCF-E56B8301D3CF}"/>
              </a:ext>
            </a:extLst>
          </p:cNvPr>
          <p:cNvSpPr txBox="1">
            <a:spLocks noGrp="1"/>
          </p:cNvSpPr>
          <p:nvPr>
            <p:ph type="title"/>
          </p:nvPr>
        </p:nvSpPr>
        <p:spPr>
          <a:xfrm>
            <a:off x="411487" y="544830"/>
            <a:ext cx="8270100" cy="476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600">
                <a:solidFill>
                  <a:srgbClr val="020A51"/>
                </a:solidFill>
              </a:rPr>
              <a:t>Improve Any Process, Inform Any Decision</a:t>
            </a:r>
            <a:endParaRPr sz="2800"/>
          </a:p>
        </p:txBody>
      </p:sp>
      <p:sp>
        <p:nvSpPr>
          <p:cNvPr id="446" name="Google Shape;446;g32c08df7a2f_0_2487">
            <a:extLst>
              <a:ext uri="{FF2B5EF4-FFF2-40B4-BE49-F238E27FC236}">
                <a16:creationId xmlns:a16="http://schemas.microsoft.com/office/drawing/2014/main" id="{870DE63A-F361-4653-F588-024989F647DC}"/>
              </a:ext>
            </a:extLst>
          </p:cNvPr>
          <p:cNvSpPr txBox="1">
            <a:spLocks noGrp="1"/>
          </p:cNvSpPr>
          <p:nvPr>
            <p:ph type="title" idx="2"/>
          </p:nvPr>
        </p:nvSpPr>
        <p:spPr>
          <a:xfrm>
            <a:off x="5184094" y="2855214"/>
            <a:ext cx="3033600" cy="870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100">
                <a:solidFill>
                  <a:schemeClr val="dk2"/>
                </a:solidFill>
              </a:rPr>
              <a:t>Data Fabric</a:t>
            </a:r>
            <a:br>
              <a:rPr lang="en" sz="2100">
                <a:solidFill>
                  <a:schemeClr val="dk2"/>
                </a:solidFill>
              </a:rPr>
            </a:br>
            <a:r>
              <a:rPr lang="en" sz="2100">
                <a:solidFill>
                  <a:schemeClr val="dk2"/>
                </a:solidFill>
              </a:rPr>
              <a:t>Insights</a:t>
            </a:r>
            <a:endParaRPr sz="2100">
              <a:solidFill>
                <a:schemeClr val="dk2"/>
              </a:solidFill>
            </a:endParaRPr>
          </a:p>
        </p:txBody>
      </p:sp>
      <p:sp>
        <p:nvSpPr>
          <p:cNvPr id="447" name="Google Shape;447;g32c08df7a2f_0_2487">
            <a:extLst>
              <a:ext uri="{FF2B5EF4-FFF2-40B4-BE49-F238E27FC236}">
                <a16:creationId xmlns:a16="http://schemas.microsoft.com/office/drawing/2014/main" id="{3CCC1959-9506-0E03-6822-652792FA755A}"/>
              </a:ext>
            </a:extLst>
          </p:cNvPr>
          <p:cNvSpPr txBox="1">
            <a:spLocks noGrp="1"/>
          </p:cNvSpPr>
          <p:nvPr>
            <p:ph type="title" idx="3"/>
          </p:nvPr>
        </p:nvSpPr>
        <p:spPr>
          <a:xfrm>
            <a:off x="925688" y="2855214"/>
            <a:ext cx="3033600" cy="870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100">
                <a:solidFill>
                  <a:schemeClr val="dk2"/>
                </a:solidFill>
              </a:rPr>
              <a:t>Process </a:t>
            </a:r>
            <a:endParaRPr sz="2100">
              <a:solidFill>
                <a:schemeClr val="dk2"/>
              </a:solidFill>
            </a:endParaRPr>
          </a:p>
          <a:p>
            <a:pPr marL="0" lvl="0" indent="0" algn="ctr" rtl="0">
              <a:spcBef>
                <a:spcPts val="0"/>
              </a:spcBef>
              <a:spcAft>
                <a:spcPts val="0"/>
              </a:spcAft>
              <a:buNone/>
            </a:pPr>
            <a:r>
              <a:rPr lang="en" sz="2100">
                <a:solidFill>
                  <a:schemeClr val="dk2"/>
                </a:solidFill>
              </a:rPr>
              <a:t>Insights</a:t>
            </a:r>
            <a:endParaRPr sz="2100">
              <a:solidFill>
                <a:schemeClr val="dk2"/>
              </a:solidFill>
            </a:endParaRPr>
          </a:p>
        </p:txBody>
      </p:sp>
      <p:pic>
        <p:nvPicPr>
          <p:cNvPr id="448" name="Google Shape;448;g32c08df7a2f_0_2487">
            <a:extLst>
              <a:ext uri="{FF2B5EF4-FFF2-40B4-BE49-F238E27FC236}">
                <a16:creationId xmlns:a16="http://schemas.microsoft.com/office/drawing/2014/main" id="{6163BE70-E44D-BE59-4E98-96312B757347}"/>
              </a:ext>
            </a:extLst>
          </p:cNvPr>
          <p:cNvPicPr preferRelativeResize="0"/>
          <p:nvPr/>
        </p:nvPicPr>
        <p:blipFill>
          <a:blip r:embed="rId3">
            <a:alphaModFix/>
          </a:blip>
          <a:stretch>
            <a:fillRect/>
          </a:stretch>
        </p:blipFill>
        <p:spPr>
          <a:xfrm>
            <a:off x="1842340" y="1600198"/>
            <a:ext cx="1200150" cy="1205886"/>
          </a:xfrm>
          <a:prstGeom prst="rect">
            <a:avLst/>
          </a:prstGeom>
          <a:noFill/>
          <a:ln>
            <a:noFill/>
          </a:ln>
        </p:spPr>
      </p:pic>
      <p:pic>
        <p:nvPicPr>
          <p:cNvPr id="449" name="Google Shape;449;g32c08df7a2f_0_2487">
            <a:extLst>
              <a:ext uri="{FF2B5EF4-FFF2-40B4-BE49-F238E27FC236}">
                <a16:creationId xmlns:a16="http://schemas.microsoft.com/office/drawing/2014/main" id="{6156B0AF-6BE4-A678-E0CE-3DDAA8D70F3D}"/>
              </a:ext>
            </a:extLst>
          </p:cNvPr>
          <p:cNvPicPr preferRelativeResize="0"/>
          <p:nvPr/>
        </p:nvPicPr>
        <p:blipFill>
          <a:blip r:embed="rId4">
            <a:alphaModFix/>
          </a:blip>
          <a:stretch>
            <a:fillRect/>
          </a:stretch>
        </p:blipFill>
        <p:spPr>
          <a:xfrm>
            <a:off x="6100736" y="1600199"/>
            <a:ext cx="1194668" cy="1200150"/>
          </a:xfrm>
          <a:prstGeom prst="rect">
            <a:avLst/>
          </a:prstGeom>
          <a:noFill/>
          <a:ln>
            <a:noFill/>
          </a:ln>
        </p:spPr>
      </p:pic>
      <p:pic>
        <p:nvPicPr>
          <p:cNvPr id="450" name="Google Shape;450;g32c08df7a2f_0_2487">
            <a:extLst>
              <a:ext uri="{FF2B5EF4-FFF2-40B4-BE49-F238E27FC236}">
                <a16:creationId xmlns:a16="http://schemas.microsoft.com/office/drawing/2014/main" id="{F5283D53-CABB-9407-8AC9-66716BB778EF}"/>
              </a:ext>
            </a:extLst>
          </p:cNvPr>
          <p:cNvPicPr preferRelativeResize="0"/>
          <p:nvPr/>
        </p:nvPicPr>
        <p:blipFill rotWithShape="1">
          <a:blip r:embed="rId5">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5092881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E35BD4D3-392E-D131-2AEC-EC6AE177CAB3}"/>
            </a:ext>
          </a:extLst>
        </p:cNvPr>
        <p:cNvGrpSpPr/>
        <p:nvPr/>
      </p:nvGrpSpPr>
      <p:grpSpPr>
        <a:xfrm>
          <a:off x="0" y="0"/>
          <a:ext cx="0" cy="0"/>
          <a:chOff x="0" y="0"/>
          <a:chExt cx="0" cy="0"/>
        </a:xfrm>
      </p:grpSpPr>
      <p:sp>
        <p:nvSpPr>
          <p:cNvPr id="455" name="Google Shape;455;g32c08df7a2f_0_1565">
            <a:extLst>
              <a:ext uri="{FF2B5EF4-FFF2-40B4-BE49-F238E27FC236}">
                <a16:creationId xmlns:a16="http://schemas.microsoft.com/office/drawing/2014/main" id="{382B001A-0B7A-B879-4D02-65CE7C6AB6EF}"/>
              </a:ext>
            </a:extLst>
          </p:cNvPr>
          <p:cNvSpPr txBox="1">
            <a:spLocks noGrp="1"/>
          </p:cNvSpPr>
          <p:nvPr>
            <p:ph type="body" idx="1"/>
          </p:nvPr>
        </p:nvSpPr>
        <p:spPr>
          <a:xfrm>
            <a:off x="249242" y="1143000"/>
            <a:ext cx="4533300" cy="3913200"/>
          </a:xfrm>
          <a:prstGeom prst="rect">
            <a:avLst/>
          </a:prstGeom>
        </p:spPr>
        <p:txBody>
          <a:bodyPr spcFirstLastPara="1" wrap="square" lIns="68575" tIns="34275" rIns="68575" bIns="34275" anchor="t" anchorCtr="0">
            <a:normAutofit/>
          </a:bodyPr>
          <a:lstStyle/>
          <a:p>
            <a:pPr marL="457200" lvl="0" indent="-323850" algn="l" rtl="0">
              <a:lnSpc>
                <a:spcPct val="100000"/>
              </a:lnSpc>
              <a:spcBef>
                <a:spcPts val="600"/>
              </a:spcBef>
              <a:spcAft>
                <a:spcPts val="0"/>
              </a:spcAft>
              <a:buSzPts val="1500"/>
              <a:buFont typeface="Ubuntu"/>
              <a:buChar char="●"/>
            </a:pPr>
            <a:r>
              <a:rPr lang="en" sz="1900">
                <a:latin typeface="Ubuntu"/>
                <a:ea typeface="Ubuntu"/>
                <a:cs typeface="Ubuntu"/>
                <a:sym typeface="Ubuntu"/>
              </a:rPr>
              <a:t>Prep data for mining from </a:t>
            </a:r>
            <a:br>
              <a:rPr lang="en" sz="1900">
                <a:latin typeface="Ubuntu"/>
                <a:ea typeface="Ubuntu"/>
                <a:cs typeface="Ubuntu"/>
                <a:sym typeface="Ubuntu"/>
              </a:rPr>
            </a:br>
            <a:r>
              <a:rPr lang="en" sz="1900">
                <a:latin typeface="Ubuntu"/>
                <a:ea typeface="Ubuntu"/>
                <a:cs typeface="Ubuntu"/>
                <a:sym typeface="Ubuntu"/>
              </a:rPr>
              <a:t>multiple sources with low-code.</a:t>
            </a:r>
            <a:br>
              <a:rPr lang="en" sz="1900">
                <a:latin typeface="Ubuntu"/>
                <a:ea typeface="Ubuntu"/>
                <a:cs typeface="Ubuntu"/>
                <a:sym typeface="Ubuntu"/>
              </a:rPr>
            </a:br>
            <a:endParaRPr sz="1900">
              <a:latin typeface="Ubuntu"/>
              <a:ea typeface="Ubuntu"/>
              <a:cs typeface="Ubuntu"/>
              <a:sym typeface="Ubuntu"/>
            </a:endParaRPr>
          </a:p>
          <a:p>
            <a:pPr marL="457200" lvl="0" indent="-323850" algn="l" rtl="0">
              <a:lnSpc>
                <a:spcPct val="100000"/>
              </a:lnSpc>
              <a:spcBef>
                <a:spcPts val="800"/>
              </a:spcBef>
              <a:spcAft>
                <a:spcPts val="0"/>
              </a:spcAft>
              <a:buSzPts val="1500"/>
              <a:buFont typeface="Ubuntu"/>
              <a:buChar char="●"/>
            </a:pPr>
            <a:r>
              <a:rPr lang="en" sz="1900">
                <a:latin typeface="Ubuntu"/>
                <a:ea typeface="Ubuntu"/>
                <a:cs typeface="Ubuntu"/>
                <a:sym typeface="Ubuntu"/>
              </a:rPr>
              <a:t>Follow a guided experience to identify process problems. </a:t>
            </a:r>
            <a:br>
              <a:rPr lang="en" sz="1900">
                <a:latin typeface="Ubuntu"/>
                <a:ea typeface="Ubuntu"/>
                <a:cs typeface="Ubuntu"/>
                <a:sym typeface="Ubuntu"/>
              </a:rPr>
            </a:br>
            <a:endParaRPr sz="1900">
              <a:latin typeface="Ubuntu"/>
              <a:ea typeface="Ubuntu"/>
              <a:cs typeface="Ubuntu"/>
              <a:sym typeface="Ubuntu"/>
            </a:endParaRPr>
          </a:p>
          <a:p>
            <a:pPr marL="457200" lvl="0" indent="-323850" algn="l" rtl="0">
              <a:lnSpc>
                <a:spcPct val="100000"/>
              </a:lnSpc>
              <a:spcBef>
                <a:spcPts val="800"/>
              </a:spcBef>
              <a:spcAft>
                <a:spcPts val="0"/>
              </a:spcAft>
              <a:buSzPts val="1500"/>
              <a:buFont typeface="Ubuntu"/>
              <a:buChar char="●"/>
            </a:pPr>
            <a:r>
              <a:rPr lang="en" sz="1900">
                <a:latin typeface="Ubuntu"/>
                <a:ea typeface="Ubuntu"/>
                <a:cs typeface="Ubuntu"/>
                <a:sym typeface="Ubuntu"/>
              </a:rPr>
              <a:t>Take action with intelligent recommendations.</a:t>
            </a:r>
            <a:br>
              <a:rPr lang="en" sz="1900">
                <a:latin typeface="Ubuntu"/>
                <a:ea typeface="Ubuntu"/>
                <a:cs typeface="Ubuntu"/>
                <a:sym typeface="Ubuntu"/>
              </a:rPr>
            </a:br>
            <a:endParaRPr sz="1900">
              <a:latin typeface="Ubuntu"/>
              <a:ea typeface="Ubuntu"/>
              <a:cs typeface="Ubuntu"/>
              <a:sym typeface="Ubuntu"/>
            </a:endParaRPr>
          </a:p>
          <a:p>
            <a:pPr marL="457200" lvl="0" indent="-323850" algn="l" rtl="0">
              <a:lnSpc>
                <a:spcPct val="100000"/>
              </a:lnSpc>
              <a:spcBef>
                <a:spcPts val="600"/>
              </a:spcBef>
              <a:spcAft>
                <a:spcPts val="0"/>
              </a:spcAft>
              <a:buSzPts val="1500"/>
              <a:buFont typeface="Ubuntu"/>
              <a:buChar char="●"/>
            </a:pPr>
            <a:r>
              <a:rPr lang="en" sz="1900">
                <a:latin typeface="Ubuntu"/>
                <a:ea typeface="Ubuntu"/>
                <a:cs typeface="Ubuntu"/>
                <a:sym typeface="Ubuntu"/>
              </a:rPr>
              <a:t>Track process performance </a:t>
            </a:r>
            <a:br>
              <a:rPr lang="en" sz="1900">
                <a:latin typeface="Ubuntu"/>
                <a:ea typeface="Ubuntu"/>
                <a:cs typeface="Ubuntu"/>
                <a:sym typeface="Ubuntu"/>
              </a:rPr>
            </a:br>
            <a:r>
              <a:rPr lang="en" sz="1900">
                <a:latin typeface="Ubuntu"/>
                <a:ea typeface="Ubuntu"/>
                <a:cs typeface="Ubuntu"/>
                <a:sym typeface="Ubuntu"/>
              </a:rPr>
              <a:t>with executive dashboards. </a:t>
            </a:r>
            <a:endParaRPr sz="1600"/>
          </a:p>
        </p:txBody>
      </p:sp>
      <p:sp>
        <p:nvSpPr>
          <p:cNvPr id="456" name="Google Shape;456;g32c08df7a2f_0_1565">
            <a:extLst>
              <a:ext uri="{FF2B5EF4-FFF2-40B4-BE49-F238E27FC236}">
                <a16:creationId xmlns:a16="http://schemas.microsoft.com/office/drawing/2014/main" id="{7A0CB089-A80C-D5AF-C825-9483E9ED43CF}"/>
              </a:ext>
            </a:extLst>
          </p:cNvPr>
          <p:cNvSpPr txBox="1">
            <a:spLocks noGrp="1"/>
          </p:cNvSpPr>
          <p:nvPr>
            <p:ph type="title"/>
          </p:nvPr>
        </p:nvSpPr>
        <p:spPr>
          <a:xfrm>
            <a:off x="354600" y="246975"/>
            <a:ext cx="8434800" cy="519300"/>
          </a:xfrm>
          <a:prstGeom prst="rect">
            <a:avLst/>
          </a:prstGeom>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rPr>
              <a:t>Process Insights</a:t>
            </a:r>
            <a:endParaRPr/>
          </a:p>
        </p:txBody>
      </p:sp>
      <p:pic>
        <p:nvPicPr>
          <p:cNvPr id="457" name="Google Shape;457;g32c08df7a2f_0_1565">
            <a:extLst>
              <a:ext uri="{FF2B5EF4-FFF2-40B4-BE49-F238E27FC236}">
                <a16:creationId xmlns:a16="http://schemas.microsoft.com/office/drawing/2014/main" id="{331D2E23-C348-459B-65CE-3862CB22CC7E}"/>
              </a:ext>
            </a:extLst>
          </p:cNvPr>
          <p:cNvPicPr preferRelativeResize="0"/>
          <p:nvPr/>
        </p:nvPicPr>
        <p:blipFill rotWithShape="1">
          <a:blip r:embed="rId3">
            <a:alphaModFix/>
          </a:blip>
          <a:srcRect l="8327" r="45230" b="30795"/>
          <a:stretch/>
        </p:blipFill>
        <p:spPr>
          <a:xfrm>
            <a:off x="4421275" y="1069725"/>
            <a:ext cx="4722727" cy="4059749"/>
          </a:xfrm>
          <a:prstGeom prst="rect">
            <a:avLst/>
          </a:prstGeom>
          <a:noFill/>
          <a:ln>
            <a:noFill/>
          </a:ln>
        </p:spPr>
      </p:pic>
      <p:pic>
        <p:nvPicPr>
          <p:cNvPr id="458" name="Google Shape;458;g32c08df7a2f_0_1565">
            <a:extLst>
              <a:ext uri="{FF2B5EF4-FFF2-40B4-BE49-F238E27FC236}">
                <a16:creationId xmlns:a16="http://schemas.microsoft.com/office/drawing/2014/main" id="{E600F407-A3A7-D2BC-6AAF-3FDA39E1D34B}"/>
              </a:ext>
            </a:extLst>
          </p:cNvPr>
          <p:cNvPicPr preferRelativeResize="0"/>
          <p:nvPr/>
        </p:nvPicPr>
        <p:blipFill rotWithShape="1">
          <a:blip r:embed="rId4">
            <a:alphaModFix/>
          </a:blip>
          <a:srcRect r="26389"/>
          <a:stretch/>
        </p:blipFill>
        <p:spPr>
          <a:xfrm>
            <a:off x="4810475" y="1463850"/>
            <a:ext cx="4333527" cy="3679651"/>
          </a:xfrm>
          <a:prstGeom prst="rect">
            <a:avLst/>
          </a:prstGeom>
          <a:noFill/>
          <a:ln>
            <a:noFill/>
          </a:ln>
        </p:spPr>
      </p:pic>
      <p:pic>
        <p:nvPicPr>
          <p:cNvPr id="459" name="Google Shape;459;g32c08df7a2f_0_1565">
            <a:extLst>
              <a:ext uri="{FF2B5EF4-FFF2-40B4-BE49-F238E27FC236}">
                <a16:creationId xmlns:a16="http://schemas.microsoft.com/office/drawing/2014/main" id="{D1D482F4-CD17-C555-D0F2-37BFFDE3075E}"/>
              </a:ext>
            </a:extLst>
          </p:cNvPr>
          <p:cNvPicPr preferRelativeResize="0"/>
          <p:nvPr/>
        </p:nvPicPr>
        <p:blipFill rotWithShape="1">
          <a:blip r:embed="rId5">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30512338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8B78636A-61F2-55CD-B812-B9F28B6B2C88}"/>
            </a:ext>
          </a:extLst>
        </p:cNvPr>
        <p:cNvGrpSpPr/>
        <p:nvPr/>
      </p:nvGrpSpPr>
      <p:grpSpPr>
        <a:xfrm>
          <a:off x="0" y="0"/>
          <a:ext cx="0" cy="0"/>
          <a:chOff x="0" y="0"/>
          <a:chExt cx="0" cy="0"/>
        </a:xfrm>
      </p:grpSpPr>
      <p:sp>
        <p:nvSpPr>
          <p:cNvPr id="465" name="Google Shape;465;g32c08df7a2f_0_1572">
            <a:extLst>
              <a:ext uri="{FF2B5EF4-FFF2-40B4-BE49-F238E27FC236}">
                <a16:creationId xmlns:a16="http://schemas.microsoft.com/office/drawing/2014/main" id="{0A2D3F8D-99EB-729B-8A5C-3C716C861DEF}"/>
              </a:ext>
            </a:extLst>
          </p:cNvPr>
          <p:cNvSpPr txBox="1">
            <a:spLocks noGrp="1"/>
          </p:cNvSpPr>
          <p:nvPr>
            <p:ph type="subTitle" idx="1"/>
          </p:nvPr>
        </p:nvSpPr>
        <p:spPr>
          <a:xfrm>
            <a:off x="376638" y="2683750"/>
            <a:ext cx="2743200" cy="10668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sz="2100">
                <a:solidFill>
                  <a:schemeClr val="dk2"/>
                </a:solidFill>
              </a:rPr>
              <a:t>Easy to </a:t>
            </a:r>
            <a:endParaRPr sz="2100">
              <a:solidFill>
                <a:schemeClr val="dk2"/>
              </a:solidFill>
            </a:endParaRPr>
          </a:p>
          <a:p>
            <a:pPr marL="0" lvl="0" indent="0" algn="ctr" rtl="0">
              <a:spcBef>
                <a:spcPts val="800"/>
              </a:spcBef>
              <a:spcAft>
                <a:spcPts val="0"/>
              </a:spcAft>
              <a:buNone/>
            </a:pPr>
            <a:r>
              <a:rPr lang="en" sz="2100">
                <a:solidFill>
                  <a:schemeClr val="dk2"/>
                </a:solidFill>
              </a:rPr>
              <a:t>mine </a:t>
            </a:r>
            <a:endParaRPr sz="2100">
              <a:solidFill>
                <a:schemeClr val="dk2"/>
              </a:solidFill>
            </a:endParaRPr>
          </a:p>
        </p:txBody>
      </p:sp>
      <p:sp>
        <p:nvSpPr>
          <p:cNvPr id="466" name="Google Shape;466;g32c08df7a2f_0_1572">
            <a:extLst>
              <a:ext uri="{FF2B5EF4-FFF2-40B4-BE49-F238E27FC236}">
                <a16:creationId xmlns:a16="http://schemas.microsoft.com/office/drawing/2014/main" id="{D59DA89F-7984-9968-C150-7BD6EB0FE644}"/>
              </a:ext>
            </a:extLst>
          </p:cNvPr>
          <p:cNvSpPr txBox="1">
            <a:spLocks noGrp="1"/>
          </p:cNvSpPr>
          <p:nvPr>
            <p:ph type="title"/>
          </p:nvPr>
        </p:nvSpPr>
        <p:spPr>
          <a:xfrm>
            <a:off x="354600" y="583775"/>
            <a:ext cx="8434800" cy="5193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 sz="2600" b="1">
                <a:solidFill>
                  <a:srgbClr val="020A51"/>
                </a:solidFill>
              </a:rPr>
              <a:t>Process Insights Makes Process Mining Easy</a:t>
            </a:r>
            <a:endParaRPr/>
          </a:p>
        </p:txBody>
      </p:sp>
      <p:sp>
        <p:nvSpPr>
          <p:cNvPr id="467" name="Google Shape;467;g32c08df7a2f_0_1572">
            <a:extLst>
              <a:ext uri="{FF2B5EF4-FFF2-40B4-BE49-F238E27FC236}">
                <a16:creationId xmlns:a16="http://schemas.microsoft.com/office/drawing/2014/main" id="{6EE6318A-A007-C07D-95D4-A54981747430}"/>
              </a:ext>
            </a:extLst>
          </p:cNvPr>
          <p:cNvSpPr txBox="1">
            <a:spLocks noGrp="1"/>
          </p:cNvSpPr>
          <p:nvPr>
            <p:ph type="subTitle" idx="2"/>
          </p:nvPr>
        </p:nvSpPr>
        <p:spPr>
          <a:xfrm>
            <a:off x="3200400" y="2683750"/>
            <a:ext cx="2743200" cy="10668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sz="2100">
                <a:solidFill>
                  <a:schemeClr val="dk2"/>
                </a:solidFill>
              </a:rPr>
              <a:t>Easy to </a:t>
            </a:r>
            <a:endParaRPr sz="2100">
              <a:solidFill>
                <a:schemeClr val="dk2"/>
              </a:solidFill>
            </a:endParaRPr>
          </a:p>
          <a:p>
            <a:pPr marL="0" lvl="0" indent="0" algn="ctr" rtl="0">
              <a:spcBef>
                <a:spcPts val="800"/>
              </a:spcBef>
              <a:spcAft>
                <a:spcPts val="0"/>
              </a:spcAft>
              <a:buNone/>
            </a:pPr>
            <a:r>
              <a:rPr lang="en" sz="2100">
                <a:solidFill>
                  <a:schemeClr val="dk2"/>
                </a:solidFill>
              </a:rPr>
              <a:t>gain insights</a:t>
            </a:r>
            <a:endParaRPr sz="2100">
              <a:solidFill>
                <a:schemeClr val="dk2"/>
              </a:solidFill>
            </a:endParaRPr>
          </a:p>
        </p:txBody>
      </p:sp>
      <p:sp>
        <p:nvSpPr>
          <p:cNvPr id="468" name="Google Shape;468;g32c08df7a2f_0_1572">
            <a:extLst>
              <a:ext uri="{FF2B5EF4-FFF2-40B4-BE49-F238E27FC236}">
                <a16:creationId xmlns:a16="http://schemas.microsoft.com/office/drawing/2014/main" id="{356EFB15-4525-F65C-312E-8A64A7482917}"/>
              </a:ext>
            </a:extLst>
          </p:cNvPr>
          <p:cNvSpPr txBox="1">
            <a:spLocks noGrp="1"/>
          </p:cNvSpPr>
          <p:nvPr>
            <p:ph type="subTitle" idx="3"/>
          </p:nvPr>
        </p:nvSpPr>
        <p:spPr>
          <a:xfrm>
            <a:off x="6024138" y="2683750"/>
            <a:ext cx="2743200" cy="10668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r>
              <a:rPr lang="en" sz="2100">
                <a:solidFill>
                  <a:schemeClr val="dk2"/>
                </a:solidFill>
              </a:rPr>
              <a:t>Easy to </a:t>
            </a:r>
            <a:endParaRPr sz="2100">
              <a:solidFill>
                <a:schemeClr val="dk2"/>
              </a:solidFill>
            </a:endParaRPr>
          </a:p>
          <a:p>
            <a:pPr marL="0" marR="0" lvl="0" indent="0" algn="ctr" rtl="0">
              <a:lnSpc>
                <a:spcPct val="90000"/>
              </a:lnSpc>
              <a:spcBef>
                <a:spcPts val="800"/>
              </a:spcBef>
              <a:spcAft>
                <a:spcPts val="0"/>
              </a:spcAft>
              <a:buNone/>
            </a:pPr>
            <a:r>
              <a:rPr lang="en" sz="2100">
                <a:solidFill>
                  <a:schemeClr val="dk2"/>
                </a:solidFill>
              </a:rPr>
              <a:t>drive results</a:t>
            </a:r>
            <a:endParaRPr sz="2100">
              <a:solidFill>
                <a:schemeClr val="dk2"/>
              </a:solidFill>
            </a:endParaRPr>
          </a:p>
        </p:txBody>
      </p:sp>
      <p:pic>
        <p:nvPicPr>
          <p:cNvPr id="469" name="Google Shape;469;g32c08df7a2f_0_1572">
            <a:extLst>
              <a:ext uri="{FF2B5EF4-FFF2-40B4-BE49-F238E27FC236}">
                <a16:creationId xmlns:a16="http://schemas.microsoft.com/office/drawing/2014/main" id="{05D72995-2B93-684E-0CC4-748CDCD54942}"/>
              </a:ext>
            </a:extLst>
          </p:cNvPr>
          <p:cNvPicPr preferRelativeResize="0"/>
          <p:nvPr/>
        </p:nvPicPr>
        <p:blipFill>
          <a:blip r:embed="rId3">
            <a:alphaModFix/>
          </a:blip>
          <a:stretch>
            <a:fillRect/>
          </a:stretch>
        </p:blipFill>
        <p:spPr>
          <a:xfrm>
            <a:off x="1420100" y="1741438"/>
            <a:ext cx="656300" cy="656300"/>
          </a:xfrm>
          <a:prstGeom prst="rect">
            <a:avLst/>
          </a:prstGeom>
          <a:noFill/>
          <a:ln>
            <a:noFill/>
          </a:ln>
        </p:spPr>
      </p:pic>
      <p:pic>
        <p:nvPicPr>
          <p:cNvPr id="470" name="Google Shape;470;g32c08df7a2f_0_1572">
            <a:extLst>
              <a:ext uri="{FF2B5EF4-FFF2-40B4-BE49-F238E27FC236}">
                <a16:creationId xmlns:a16="http://schemas.microsoft.com/office/drawing/2014/main" id="{29ED54A3-74B2-5CDD-6EAD-0C417F8B819F}"/>
              </a:ext>
            </a:extLst>
          </p:cNvPr>
          <p:cNvPicPr preferRelativeResize="0"/>
          <p:nvPr/>
        </p:nvPicPr>
        <p:blipFill>
          <a:blip r:embed="rId4">
            <a:alphaModFix/>
          </a:blip>
          <a:stretch>
            <a:fillRect/>
          </a:stretch>
        </p:blipFill>
        <p:spPr>
          <a:xfrm>
            <a:off x="3995812" y="1571562"/>
            <a:ext cx="996025" cy="996050"/>
          </a:xfrm>
          <a:prstGeom prst="rect">
            <a:avLst/>
          </a:prstGeom>
          <a:noFill/>
          <a:ln>
            <a:noFill/>
          </a:ln>
        </p:spPr>
      </p:pic>
      <p:pic>
        <p:nvPicPr>
          <p:cNvPr id="471" name="Google Shape;471;g32c08df7a2f_0_1572">
            <a:extLst>
              <a:ext uri="{FF2B5EF4-FFF2-40B4-BE49-F238E27FC236}">
                <a16:creationId xmlns:a16="http://schemas.microsoft.com/office/drawing/2014/main" id="{66FD2116-3C71-3E56-FC1B-633B08C89CC5}"/>
              </a:ext>
            </a:extLst>
          </p:cNvPr>
          <p:cNvPicPr preferRelativeResize="0"/>
          <p:nvPr/>
        </p:nvPicPr>
        <p:blipFill>
          <a:blip r:embed="rId5">
            <a:alphaModFix/>
          </a:blip>
          <a:stretch>
            <a:fillRect/>
          </a:stretch>
        </p:blipFill>
        <p:spPr>
          <a:xfrm>
            <a:off x="6911225" y="1633375"/>
            <a:ext cx="868450" cy="872437"/>
          </a:xfrm>
          <a:prstGeom prst="rect">
            <a:avLst/>
          </a:prstGeom>
          <a:noFill/>
          <a:ln>
            <a:noFill/>
          </a:ln>
        </p:spPr>
      </p:pic>
      <p:pic>
        <p:nvPicPr>
          <p:cNvPr id="472" name="Google Shape;472;g32c08df7a2f_0_1572">
            <a:extLst>
              <a:ext uri="{FF2B5EF4-FFF2-40B4-BE49-F238E27FC236}">
                <a16:creationId xmlns:a16="http://schemas.microsoft.com/office/drawing/2014/main" id="{342BC68A-B144-125E-4A77-A4CA442795E8}"/>
              </a:ext>
            </a:extLst>
          </p:cNvPr>
          <p:cNvPicPr preferRelativeResize="0"/>
          <p:nvPr/>
        </p:nvPicPr>
        <p:blipFill rotWithShape="1">
          <a:blip r:embed="rId6">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14789596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76">
          <a:extLst>
            <a:ext uri="{FF2B5EF4-FFF2-40B4-BE49-F238E27FC236}">
              <a16:creationId xmlns:a16="http://schemas.microsoft.com/office/drawing/2014/main" id="{7F55A533-40CC-3307-38CA-CF2E6F50D863}"/>
            </a:ext>
          </a:extLst>
        </p:cNvPr>
        <p:cNvGrpSpPr/>
        <p:nvPr/>
      </p:nvGrpSpPr>
      <p:grpSpPr>
        <a:xfrm>
          <a:off x="0" y="0"/>
          <a:ext cx="0" cy="0"/>
          <a:chOff x="0" y="0"/>
          <a:chExt cx="0" cy="0"/>
        </a:xfrm>
      </p:grpSpPr>
      <p:sp>
        <p:nvSpPr>
          <p:cNvPr id="477" name="Google Shape;477;g1e40e23bd25_0_716">
            <a:extLst>
              <a:ext uri="{FF2B5EF4-FFF2-40B4-BE49-F238E27FC236}">
                <a16:creationId xmlns:a16="http://schemas.microsoft.com/office/drawing/2014/main" id="{E3FFB104-34CD-6AE4-0237-29CF81E5F752}"/>
              </a:ext>
            </a:extLst>
          </p:cNvPr>
          <p:cNvSpPr txBox="1">
            <a:spLocks noGrp="1"/>
          </p:cNvSpPr>
          <p:nvPr>
            <p:ph type="title"/>
          </p:nvPr>
        </p:nvSpPr>
        <p:spPr>
          <a:xfrm>
            <a:off x="3552100" y="1970400"/>
            <a:ext cx="3839400" cy="2476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556"/>
              <a:buNone/>
            </a:pPr>
            <a:r>
              <a:rPr lang="en" b="1"/>
              <a:t>Roadmap Ahead</a:t>
            </a:r>
            <a:endParaRPr sz="1400" b="1"/>
          </a:p>
        </p:txBody>
      </p:sp>
      <p:pic>
        <p:nvPicPr>
          <p:cNvPr id="478" name="Google Shape;478;g1e40e23bd25_0_716">
            <a:extLst>
              <a:ext uri="{FF2B5EF4-FFF2-40B4-BE49-F238E27FC236}">
                <a16:creationId xmlns:a16="http://schemas.microsoft.com/office/drawing/2014/main" id="{2B38ED4B-FCCB-39C0-AA23-47953D73EDDF}"/>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17438279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83">
          <a:extLst>
            <a:ext uri="{FF2B5EF4-FFF2-40B4-BE49-F238E27FC236}">
              <a16:creationId xmlns:a16="http://schemas.microsoft.com/office/drawing/2014/main" id="{AB5AFB43-4A1E-A68E-A53F-857CCF7B4763}"/>
            </a:ext>
          </a:extLst>
        </p:cNvPr>
        <p:cNvGrpSpPr/>
        <p:nvPr/>
      </p:nvGrpSpPr>
      <p:grpSpPr>
        <a:xfrm>
          <a:off x="0" y="0"/>
          <a:ext cx="0" cy="0"/>
          <a:chOff x="0" y="0"/>
          <a:chExt cx="0" cy="0"/>
        </a:xfrm>
      </p:grpSpPr>
      <p:sp>
        <p:nvSpPr>
          <p:cNvPr id="484" name="Google Shape;484;g3269133c8aa_0_0">
            <a:extLst>
              <a:ext uri="{FF2B5EF4-FFF2-40B4-BE49-F238E27FC236}">
                <a16:creationId xmlns:a16="http://schemas.microsoft.com/office/drawing/2014/main" id="{EA662D15-A0D3-21D6-9DF7-FD23681C66FB}"/>
              </a:ext>
            </a:extLst>
          </p:cNvPr>
          <p:cNvSpPr txBox="1">
            <a:spLocks noGrp="1"/>
          </p:cNvSpPr>
          <p:nvPr>
            <p:ph type="title"/>
          </p:nvPr>
        </p:nvSpPr>
        <p:spPr>
          <a:xfrm>
            <a:off x="277625" y="248875"/>
            <a:ext cx="8153100" cy="45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30"/>
              <a:buFont typeface="Tahoma"/>
              <a:buNone/>
            </a:pPr>
            <a:r>
              <a:rPr lang="en" sz="2420" b="1"/>
              <a:t>Forward-looking Focus Areas</a:t>
            </a:r>
            <a:endParaRPr sz="2420" b="1"/>
          </a:p>
        </p:txBody>
      </p:sp>
      <p:sp>
        <p:nvSpPr>
          <p:cNvPr id="485" name="Google Shape;485;g3269133c8aa_0_0">
            <a:extLst>
              <a:ext uri="{FF2B5EF4-FFF2-40B4-BE49-F238E27FC236}">
                <a16:creationId xmlns:a16="http://schemas.microsoft.com/office/drawing/2014/main" id="{62116560-CF94-FA64-73D5-BFDCCBF47E09}"/>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79</a:t>
            </a:fld>
            <a:endParaRPr/>
          </a:p>
        </p:txBody>
      </p:sp>
      <p:pic>
        <p:nvPicPr>
          <p:cNvPr id="486" name="Google Shape;486;g3269133c8aa_0_0">
            <a:extLst>
              <a:ext uri="{FF2B5EF4-FFF2-40B4-BE49-F238E27FC236}">
                <a16:creationId xmlns:a16="http://schemas.microsoft.com/office/drawing/2014/main" id="{C7E63333-42AF-DA5F-AD2C-90DAAEF4EF5C}"/>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graphicFrame>
        <p:nvGraphicFramePr>
          <p:cNvPr id="487" name="Google Shape;487;g3269133c8aa_0_0">
            <a:extLst>
              <a:ext uri="{FF2B5EF4-FFF2-40B4-BE49-F238E27FC236}">
                <a16:creationId xmlns:a16="http://schemas.microsoft.com/office/drawing/2014/main" id="{AFA151E1-7E50-0728-B862-A42AC0E8B5D6}"/>
              </a:ext>
            </a:extLst>
          </p:cNvPr>
          <p:cNvGraphicFramePr/>
          <p:nvPr/>
        </p:nvGraphicFramePr>
        <p:xfrm>
          <a:off x="429150" y="945238"/>
          <a:ext cx="8121125" cy="3471375"/>
        </p:xfrm>
        <a:graphic>
          <a:graphicData uri="http://schemas.openxmlformats.org/drawingml/2006/table">
            <a:tbl>
              <a:tblPr bandRow="1">
                <a:noFill/>
                <a:tableStyleId>{5342E76C-094B-419B-B42E-AED802BB35B9}</a:tableStyleId>
              </a:tblPr>
              <a:tblGrid>
                <a:gridCol w="433975">
                  <a:extLst>
                    <a:ext uri="{9D8B030D-6E8A-4147-A177-3AD203B41FA5}">
                      <a16:colId xmlns:a16="http://schemas.microsoft.com/office/drawing/2014/main" val="20000"/>
                    </a:ext>
                  </a:extLst>
                </a:gridCol>
                <a:gridCol w="2916525">
                  <a:extLst>
                    <a:ext uri="{9D8B030D-6E8A-4147-A177-3AD203B41FA5}">
                      <a16:colId xmlns:a16="http://schemas.microsoft.com/office/drawing/2014/main" val="20001"/>
                    </a:ext>
                  </a:extLst>
                </a:gridCol>
                <a:gridCol w="4770625">
                  <a:extLst>
                    <a:ext uri="{9D8B030D-6E8A-4147-A177-3AD203B41FA5}">
                      <a16:colId xmlns:a16="http://schemas.microsoft.com/office/drawing/2014/main" val="20002"/>
                    </a:ext>
                  </a:extLst>
                </a:gridCol>
              </a:tblGrid>
              <a:tr h="347025">
                <a:tc>
                  <a:txBody>
                    <a:bodyPr/>
                    <a:lstStyle/>
                    <a:p>
                      <a:pPr marL="0" marR="0" lvl="0" indent="0" algn="l" rtl="0">
                        <a:lnSpc>
                          <a:spcPct val="115000"/>
                        </a:lnSpc>
                        <a:spcBef>
                          <a:spcPts val="0"/>
                        </a:spcBef>
                        <a:spcAft>
                          <a:spcPts val="0"/>
                        </a:spcAft>
                        <a:buNone/>
                      </a:pPr>
                      <a:r>
                        <a:rPr lang="en" sz="1200" b="1">
                          <a:solidFill>
                            <a:srgbClr val="2322F0"/>
                          </a:solidFill>
                          <a:latin typeface="Ubuntu"/>
                          <a:ea typeface="Ubuntu"/>
                          <a:cs typeface="Ubuntu"/>
                          <a:sym typeface="Ubuntu"/>
                        </a:rPr>
                        <a:t>#</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l"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Focus Area</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Description</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0"/>
                  </a:ext>
                </a:extLst>
              </a:tr>
              <a:tr h="347150">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1</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Multi tenancy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Enhancements to the Cloning utility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47150">
                <a:tc>
                  <a:txBody>
                    <a:bodyPr/>
                    <a:lstStyle/>
                    <a:p>
                      <a:pPr marL="0" lvl="0" indent="0" algn="l" rtl="0">
                        <a:spcBef>
                          <a:spcPts val="0"/>
                        </a:spcBef>
                        <a:spcAft>
                          <a:spcPts val="0"/>
                        </a:spcAft>
                        <a:buNone/>
                      </a:pPr>
                      <a:r>
                        <a:rPr lang="en" sz="1000">
                          <a:latin typeface="Ubuntu"/>
                          <a:ea typeface="Ubuntu"/>
                          <a:cs typeface="Ubuntu"/>
                          <a:sym typeface="Ubuntu"/>
                        </a:rPr>
                        <a:t>2</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Performance Improvement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000">
                          <a:latin typeface="Ubuntu"/>
                          <a:ea typeface="Ubuntu"/>
                          <a:cs typeface="Ubuntu"/>
                          <a:sym typeface="Ubuntu"/>
                        </a:rPr>
                        <a:t>Assist the Accenture Performance Testing  team with their ongoing performance testing activities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47150">
                <a:tc>
                  <a:txBody>
                    <a:bodyPr/>
                    <a:lstStyle/>
                    <a:p>
                      <a:pPr marL="0" lvl="0" indent="0" algn="l" rtl="0">
                        <a:spcBef>
                          <a:spcPts val="0"/>
                        </a:spcBef>
                        <a:spcAft>
                          <a:spcPts val="0"/>
                        </a:spcAft>
                        <a:buNone/>
                      </a:pPr>
                      <a:r>
                        <a:rPr lang="en" sz="1000">
                          <a:latin typeface="Ubuntu"/>
                          <a:ea typeface="Ubuntu"/>
                          <a:cs typeface="Ubuntu"/>
                          <a:sym typeface="Ubuntu"/>
                        </a:rPr>
                        <a:t>3</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Capacity Planning</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Establish server sizing baseline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47150">
                <a:tc>
                  <a:txBody>
                    <a:bodyPr/>
                    <a:lstStyle/>
                    <a:p>
                      <a:pPr marL="0" lvl="0" indent="0" algn="l" rtl="0">
                        <a:spcBef>
                          <a:spcPts val="0"/>
                        </a:spcBef>
                        <a:spcAft>
                          <a:spcPts val="0"/>
                        </a:spcAft>
                        <a:buNone/>
                      </a:pPr>
                      <a:r>
                        <a:rPr lang="en" sz="1000">
                          <a:latin typeface="Ubuntu"/>
                          <a:ea typeface="Ubuntu"/>
                          <a:cs typeface="Ubuntu"/>
                          <a:sym typeface="Ubuntu"/>
                        </a:rPr>
                        <a:t>4</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Security Audit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Closure of issues raised, triaging with the various teams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47150">
                <a:tc>
                  <a:txBody>
                    <a:bodyPr/>
                    <a:lstStyle/>
                    <a:p>
                      <a:pPr marL="0" lvl="0" indent="0" algn="l" rtl="0">
                        <a:spcBef>
                          <a:spcPts val="0"/>
                        </a:spcBef>
                        <a:spcAft>
                          <a:spcPts val="0"/>
                        </a:spcAft>
                        <a:buNone/>
                      </a:pPr>
                      <a:r>
                        <a:rPr lang="en" sz="1000">
                          <a:latin typeface="Ubuntu"/>
                          <a:ea typeface="Ubuntu"/>
                          <a:cs typeface="Ubuntu"/>
                          <a:sym typeface="Ubuntu"/>
                        </a:rPr>
                        <a:t>5</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ICR Design and Implementation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to the team in the development of the Intercompany Reconciliation application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47150">
                <a:tc>
                  <a:txBody>
                    <a:bodyPr/>
                    <a:lstStyle/>
                    <a:p>
                      <a:pPr marL="0" lvl="0" indent="0" algn="l" rtl="0">
                        <a:spcBef>
                          <a:spcPts val="0"/>
                        </a:spcBef>
                        <a:spcAft>
                          <a:spcPts val="0"/>
                        </a:spcAft>
                        <a:buNone/>
                      </a:pPr>
                      <a:r>
                        <a:rPr lang="en" sz="1000">
                          <a:latin typeface="Ubuntu"/>
                          <a:ea typeface="Ubuntu"/>
                          <a:cs typeface="Ubuntu"/>
                          <a:sym typeface="Ubuntu"/>
                        </a:rPr>
                        <a:t>6</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Journal Processing design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Review and support of Redesign and redevelopment of this module to make it more flexible and configurable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47150">
                <a:tc>
                  <a:txBody>
                    <a:bodyPr/>
                    <a:lstStyle/>
                    <a:p>
                      <a:pPr marL="0" lvl="0" indent="0" algn="l" rtl="0">
                        <a:spcBef>
                          <a:spcPts val="0"/>
                        </a:spcBef>
                        <a:spcAft>
                          <a:spcPts val="0"/>
                        </a:spcAft>
                        <a:buNone/>
                      </a:pPr>
                      <a:r>
                        <a:rPr lang="en" sz="1000">
                          <a:latin typeface="Ubuntu"/>
                          <a:ea typeface="Ubuntu"/>
                          <a:cs typeface="Ubuntu"/>
                          <a:sym typeface="Ubuntu"/>
                        </a:rPr>
                        <a:t>7</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Go-live support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for the upcoming go-live with SBD, Bayer, RIS, RIS, Whirlpool</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47150">
                <a:tc>
                  <a:txBody>
                    <a:bodyPr/>
                    <a:lstStyle/>
                    <a:p>
                      <a:pPr marL="0" lvl="0" indent="0" algn="l" rtl="0">
                        <a:spcBef>
                          <a:spcPts val="0"/>
                        </a:spcBef>
                        <a:spcAft>
                          <a:spcPts val="0"/>
                        </a:spcAft>
                        <a:buNone/>
                      </a:pPr>
                      <a:r>
                        <a:rPr lang="en" sz="1000">
                          <a:latin typeface="Ubuntu"/>
                          <a:ea typeface="Ubuntu"/>
                          <a:cs typeface="Ubuntu"/>
                          <a:sym typeface="Ubuntu"/>
                        </a:rPr>
                        <a:t>8</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New Feature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on GenAI and Process HQ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47150">
                <a:tc>
                  <a:txBody>
                    <a:bodyPr/>
                    <a:lstStyle/>
                    <a:p>
                      <a:pPr marL="0" lvl="0" indent="0" algn="l" rtl="0">
                        <a:spcBef>
                          <a:spcPts val="0"/>
                        </a:spcBef>
                        <a:spcAft>
                          <a:spcPts val="0"/>
                        </a:spcAft>
                        <a:buNone/>
                      </a:pPr>
                      <a:r>
                        <a:rPr lang="en" sz="1000">
                          <a:latin typeface="Ubuntu"/>
                          <a:ea typeface="Ubuntu"/>
                          <a:cs typeface="Ubuntu"/>
                          <a:sym typeface="Ubuntu"/>
                        </a:rPr>
                        <a:t>9</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Upskilling of the team</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Tech sessions and ad-hoc support to the development team on advanced topics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752946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aphicFrame>
        <p:nvGraphicFramePr>
          <p:cNvPr id="372" name="Google Shape;372;g325ae4aafdc_0_27"/>
          <p:cNvGraphicFramePr/>
          <p:nvPr/>
        </p:nvGraphicFramePr>
        <p:xfrm>
          <a:off x="429150" y="945238"/>
          <a:ext cx="3000000" cy="3000000"/>
        </p:xfrm>
        <a:graphic>
          <a:graphicData uri="http://schemas.openxmlformats.org/drawingml/2006/table">
            <a:tbl>
              <a:tblPr bandRow="1">
                <a:noFill/>
                <a:tableStyleId>{5342E76C-094B-419B-B42E-AED802BB35B9}</a:tableStyleId>
              </a:tblPr>
              <a:tblGrid>
                <a:gridCol w="4121725">
                  <a:extLst>
                    <a:ext uri="{9D8B030D-6E8A-4147-A177-3AD203B41FA5}">
                      <a16:colId xmlns:a16="http://schemas.microsoft.com/office/drawing/2014/main" val="20000"/>
                    </a:ext>
                  </a:extLst>
                </a:gridCol>
                <a:gridCol w="4163975">
                  <a:extLst>
                    <a:ext uri="{9D8B030D-6E8A-4147-A177-3AD203B41FA5}">
                      <a16:colId xmlns:a16="http://schemas.microsoft.com/office/drawing/2014/main" val="20001"/>
                    </a:ext>
                  </a:extLst>
                </a:gridCol>
              </a:tblGrid>
              <a:tr h="306325">
                <a:tc gridSpan="2">
                  <a:txBody>
                    <a:bodyPr/>
                    <a:lstStyle/>
                    <a:p>
                      <a:pPr marL="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Goal</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hMerge="1">
                  <a:txBody>
                    <a:bodyPr/>
                    <a:lstStyle/>
                    <a:p>
                      <a:endParaRPr lang="en-US"/>
                    </a:p>
                  </a:txBody>
                  <a:tcPr/>
                </a:tc>
                <a:extLst>
                  <a:ext uri="{0D108BD9-81ED-4DB2-BD59-A6C34878D82A}">
                    <a16:rowId xmlns:a16="http://schemas.microsoft.com/office/drawing/2014/main" val="10000"/>
                  </a:ext>
                </a:extLst>
              </a:tr>
              <a:tr h="333750">
                <a:tc gridSpan="2">
                  <a:txBody>
                    <a:bodyPr/>
                    <a:lstStyle/>
                    <a:p>
                      <a:pPr marL="0" marR="0" lvl="0" indent="0" algn="ctr" rtl="0">
                        <a:lnSpc>
                          <a:spcPct val="115000"/>
                        </a:lnSpc>
                        <a:spcBef>
                          <a:spcPts val="0"/>
                        </a:spcBef>
                        <a:spcAft>
                          <a:spcPts val="0"/>
                        </a:spcAft>
                        <a:buNone/>
                      </a:pPr>
                      <a:r>
                        <a:rPr lang="en" sz="1200">
                          <a:solidFill>
                            <a:schemeClr val="dk1"/>
                          </a:solidFill>
                          <a:latin typeface="Ubuntu"/>
                          <a:ea typeface="Ubuntu"/>
                          <a:cs typeface="Ubuntu"/>
                          <a:sym typeface="Ubuntu"/>
                        </a:rPr>
                        <a:t>Latest Features Adoption</a:t>
                      </a:r>
                      <a:endParaRPr sz="1200" u="none" strike="noStrike" cap="none">
                        <a:solidFill>
                          <a:schemeClr val="dk1"/>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1"/>
                  </a:ext>
                </a:extLst>
              </a:tr>
              <a:tr h="292600">
                <a:tc>
                  <a:txBody>
                    <a:bodyPr/>
                    <a:lstStyle/>
                    <a:p>
                      <a:pPr marL="0" marR="0" lvl="0" indent="0" algn="l"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Activities</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Outcome</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2"/>
                  </a:ext>
                </a:extLst>
              </a:tr>
              <a:tr h="1734400">
                <a:tc>
                  <a:txBody>
                    <a:bodyPr/>
                    <a:lstStyle/>
                    <a:p>
                      <a:pPr marL="0" lvl="0" indent="0" algn="l" rtl="0">
                        <a:lnSpc>
                          <a:spcPct val="115000"/>
                        </a:lnSpc>
                        <a:spcBef>
                          <a:spcPts val="0"/>
                        </a:spcBef>
                        <a:spcAft>
                          <a:spcPts val="0"/>
                        </a:spcAft>
                        <a:buNone/>
                      </a:pPr>
                      <a:r>
                        <a:rPr lang="en" sz="1000">
                          <a:latin typeface="Ubuntu"/>
                          <a:ea typeface="Ubuntu"/>
                          <a:cs typeface="Ubuntu"/>
                          <a:sym typeface="Ubuntu"/>
                        </a:rPr>
                        <a:t>Assisted Accenture in exploring Appian Gen AI features to replace the existing integration systems in the following areas:</a:t>
                      </a:r>
                      <a:endParaRPr sz="1000">
                        <a:latin typeface="Ubuntu"/>
                        <a:ea typeface="Ubuntu"/>
                        <a:cs typeface="Ubuntu"/>
                        <a:sym typeface="Ubuntu"/>
                      </a:endParaRPr>
                    </a:p>
                    <a:p>
                      <a:pPr marL="285750" lvl="0" indent="-215900" algn="l" rtl="0">
                        <a:lnSpc>
                          <a:spcPct val="115000"/>
                        </a:lnSpc>
                        <a:spcBef>
                          <a:spcPts val="500"/>
                        </a:spcBef>
                        <a:spcAft>
                          <a:spcPts val="0"/>
                        </a:spcAft>
                        <a:buSzPts val="700"/>
                        <a:buFont typeface="Tahoma"/>
                        <a:buChar char="●"/>
                      </a:pPr>
                      <a:r>
                        <a:rPr lang="en" sz="1000">
                          <a:latin typeface="Ubuntu"/>
                          <a:ea typeface="Ubuntu"/>
                          <a:cs typeface="Ubuntu"/>
                          <a:sym typeface="Ubuntu"/>
                        </a:rPr>
                        <a:t>Comparison of journal details with accounts payable</a:t>
                      </a:r>
                      <a:endParaRPr sz="1000">
                        <a:latin typeface="Ubuntu"/>
                        <a:ea typeface="Ubuntu"/>
                        <a:cs typeface="Ubuntu"/>
                        <a:sym typeface="Ubuntu"/>
                      </a:endParaRPr>
                    </a:p>
                    <a:p>
                      <a:pPr marL="285750" lvl="0" indent="-215900" algn="l" rtl="0">
                        <a:lnSpc>
                          <a:spcPct val="115000"/>
                        </a:lnSpc>
                        <a:spcBef>
                          <a:spcPts val="500"/>
                        </a:spcBef>
                        <a:spcAft>
                          <a:spcPts val="0"/>
                        </a:spcAft>
                        <a:buSzPts val="700"/>
                        <a:buFont typeface="Tahoma"/>
                        <a:buChar char="●"/>
                      </a:pPr>
                      <a:r>
                        <a:rPr lang="en" sz="1000">
                          <a:latin typeface="Ubuntu"/>
                          <a:ea typeface="Ubuntu"/>
                          <a:cs typeface="Ubuntu"/>
                          <a:sym typeface="Ubuntu"/>
                        </a:rPr>
                        <a:t>Extraction of bank statement details</a:t>
                      </a:r>
                      <a:endParaRPr sz="1000">
                        <a:latin typeface="Ubuntu"/>
                        <a:ea typeface="Ubuntu"/>
                        <a:cs typeface="Ubuntu"/>
                        <a:sym typeface="Ubuntu"/>
                      </a:endParaRPr>
                    </a:p>
                    <a:p>
                      <a:pPr marL="285750" lvl="0" indent="-215900" algn="l" rtl="0">
                        <a:lnSpc>
                          <a:spcPct val="115000"/>
                        </a:lnSpc>
                        <a:spcBef>
                          <a:spcPts val="500"/>
                        </a:spcBef>
                        <a:spcAft>
                          <a:spcPts val="0"/>
                        </a:spcAft>
                        <a:buSzPts val="700"/>
                        <a:buFont typeface="Tahoma"/>
                        <a:buChar char="●"/>
                      </a:pPr>
                      <a:r>
                        <a:rPr lang="en" sz="1000">
                          <a:latin typeface="Ubuntu"/>
                          <a:ea typeface="Ubuntu"/>
                          <a:cs typeface="Ubuntu"/>
                          <a:sym typeface="Ubuntu"/>
                        </a:rPr>
                        <a:t>Co-Pilot Assistant to guide business users through the next steps required to complete complex dynamic forms</a:t>
                      </a:r>
                      <a:endParaRPr sz="1000">
                        <a:latin typeface="Ubuntu"/>
                        <a:ea typeface="Ubuntu"/>
                        <a:cs typeface="Ubuntu"/>
                        <a:sym typeface="Ubuntu"/>
                      </a:endParaRPr>
                    </a:p>
                    <a:p>
                      <a:pPr marL="285750" lvl="0" indent="-215900" algn="l" rtl="0">
                        <a:lnSpc>
                          <a:spcPct val="115000"/>
                        </a:lnSpc>
                        <a:spcBef>
                          <a:spcPts val="500"/>
                        </a:spcBef>
                        <a:spcAft>
                          <a:spcPts val="500"/>
                        </a:spcAft>
                        <a:buSzPts val="700"/>
                        <a:buFont typeface="Tahoma"/>
                        <a:buChar char="●"/>
                      </a:pPr>
                      <a:r>
                        <a:rPr lang="en" sz="1000">
                          <a:latin typeface="Ubuntu"/>
                          <a:ea typeface="Ubuntu"/>
                          <a:cs typeface="Ubuntu"/>
                          <a:sym typeface="Ubuntu"/>
                        </a:rPr>
                        <a:t>Email ingestion and processing</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Ubuntu"/>
                          <a:ea typeface="Ubuntu"/>
                          <a:cs typeface="Ubuntu"/>
                          <a:sym typeface="Ubuntu"/>
                        </a:rPr>
                        <a:t>Set up of the AI Analytics (AIA) solution in the Accenture environment for building the Accenture required use cases.</a:t>
                      </a:r>
                      <a:endParaRPr sz="1000">
                        <a:latin typeface="Ubuntu"/>
                        <a:ea typeface="Ubuntu"/>
                        <a:cs typeface="Ubuntu"/>
                        <a:sym typeface="Ubuntu"/>
                      </a:endParaRPr>
                    </a:p>
                    <a:p>
                      <a:pPr marL="0" lvl="0" indent="0" algn="l" rtl="0">
                        <a:lnSpc>
                          <a:spcPct val="115000"/>
                        </a:lnSpc>
                        <a:spcBef>
                          <a:spcPts val="500"/>
                        </a:spcBef>
                        <a:spcAft>
                          <a:spcPts val="0"/>
                        </a:spcAft>
                        <a:buNone/>
                      </a:pPr>
                      <a:r>
                        <a:rPr lang="en" sz="1000">
                          <a:latin typeface="Ubuntu"/>
                          <a:ea typeface="Ubuntu"/>
                          <a:cs typeface="Ubuntu"/>
                          <a:sym typeface="Ubuntu"/>
                        </a:rPr>
                        <a:t>Implemented a proof of concept for each use case, demonstrated the solution to Accenture, and validation by Accenture is currently in progress.</a:t>
                      </a:r>
                      <a:endParaRPr sz="1000">
                        <a:latin typeface="Ubuntu"/>
                        <a:ea typeface="Ubuntu"/>
                        <a:cs typeface="Ubuntu"/>
                        <a:sym typeface="Ubuntu"/>
                      </a:endParaRPr>
                    </a:p>
                    <a:p>
                      <a:pPr marL="0" lvl="0" indent="0" algn="l" rtl="0">
                        <a:lnSpc>
                          <a:spcPct val="115000"/>
                        </a:lnSpc>
                        <a:spcBef>
                          <a:spcPts val="500"/>
                        </a:spcBef>
                        <a:spcAft>
                          <a:spcPts val="500"/>
                        </a:spcAft>
                        <a:buNone/>
                      </a:pPr>
                      <a:r>
                        <a:rPr lang="en" sz="1000">
                          <a:highlight>
                            <a:schemeClr val="lt1"/>
                          </a:highlight>
                          <a:latin typeface="Ubuntu"/>
                          <a:ea typeface="Ubuntu"/>
                          <a:cs typeface="Ubuntu"/>
                          <a:sym typeface="Ubuntu"/>
                        </a:rPr>
                        <a:t>This solution incorporates Appian components viz.  Prompt Builder AI Skill, Document classification, Document extraction, Advanced IDP Tools and MS Graph Email Poller plugin.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99900">
                <a:tc gridSpan="2">
                  <a:txBody>
                    <a:bodyPr/>
                    <a:lstStyle/>
                    <a:p>
                      <a:pPr marL="0" lvl="0" indent="0" algn="ctr" rtl="0">
                        <a:lnSpc>
                          <a:spcPct val="115000"/>
                        </a:lnSpc>
                        <a:spcBef>
                          <a:spcPts val="0"/>
                        </a:spcBef>
                        <a:spcAft>
                          <a:spcPts val="0"/>
                        </a:spcAft>
                        <a:buNone/>
                      </a:pPr>
                      <a:r>
                        <a:rPr lang="en" sz="1200" b="1">
                          <a:solidFill>
                            <a:schemeClr val="dk2"/>
                          </a:solidFill>
                          <a:latin typeface="Ubuntu"/>
                          <a:ea typeface="Ubuntu"/>
                          <a:cs typeface="Ubuntu"/>
                          <a:sym typeface="Ubuntu"/>
                        </a:rPr>
                        <a:t>Impact</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4"/>
                  </a:ext>
                </a:extLst>
              </a:tr>
              <a:tr h="715750">
                <a:tc gridSpan="2">
                  <a:txBody>
                    <a:bodyPr/>
                    <a:lstStyle/>
                    <a:p>
                      <a:pPr marL="0" lvl="0" indent="0" algn="l" rtl="0">
                        <a:lnSpc>
                          <a:spcPct val="115000"/>
                        </a:lnSpc>
                        <a:spcBef>
                          <a:spcPts val="0"/>
                        </a:spcBef>
                        <a:spcAft>
                          <a:spcPts val="0"/>
                        </a:spcAft>
                        <a:buNone/>
                      </a:pPr>
                      <a:r>
                        <a:rPr lang="en" sz="1000">
                          <a:latin typeface="Ubuntu"/>
                          <a:ea typeface="Ubuntu"/>
                          <a:cs typeface="Ubuntu"/>
                          <a:sym typeface="Ubuntu"/>
                        </a:rPr>
                        <a:t>AI Analytics (AIA) solution developed by Appian enables easy prototyping of AI models, significantly reducing development effort, addressing token character limitation issues and monitoring within the solution.</a:t>
                      </a:r>
                      <a:endParaRPr sz="1000">
                        <a:latin typeface="Ubuntu"/>
                        <a:ea typeface="Ubuntu"/>
                        <a:cs typeface="Ubuntu"/>
                        <a:sym typeface="Ubuntu"/>
                      </a:endParaRPr>
                    </a:p>
                    <a:p>
                      <a:pPr marL="0" lvl="0" indent="0" algn="l" rtl="0">
                        <a:lnSpc>
                          <a:spcPct val="115000"/>
                        </a:lnSpc>
                        <a:spcBef>
                          <a:spcPts val="500"/>
                        </a:spcBef>
                        <a:spcAft>
                          <a:spcPts val="500"/>
                        </a:spcAft>
                        <a:buNone/>
                      </a:pPr>
                      <a:r>
                        <a:rPr lang="en" sz="1000">
                          <a:latin typeface="Ubuntu"/>
                          <a:ea typeface="Ubuntu"/>
                          <a:cs typeface="Ubuntu"/>
                          <a:sym typeface="Ubuntu"/>
                        </a:rPr>
                        <a:t>Accenture can leverage Appian AI features to replace external systems, which will help reduce costs and manage technical debt.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373" name="Google Shape;373;g325ae4aafdc_0_27"/>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8</a:t>
            </a:fld>
            <a:endParaRPr/>
          </a:p>
        </p:txBody>
      </p:sp>
      <p:pic>
        <p:nvPicPr>
          <p:cNvPr id="374" name="Google Shape;374;g325ae4aafdc_0_27"/>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375" name="Google Shape;375;g325ae4aafdc_0_27"/>
          <p:cNvSpPr txBox="1"/>
          <p:nvPr/>
        </p:nvSpPr>
        <p:spPr>
          <a:xfrm>
            <a:off x="429700" y="371475"/>
            <a:ext cx="8285700" cy="42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Progress and Impact</a:t>
            </a:r>
            <a:endParaRPr sz="2600" b="1">
              <a:solidFill>
                <a:srgbClr val="020A51"/>
              </a:solidFill>
              <a:latin typeface="Ubuntu"/>
              <a:ea typeface="Ubuntu"/>
              <a:cs typeface="Ubuntu"/>
              <a:sym typeface="Ubuntu"/>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91">
          <a:extLst>
            <a:ext uri="{FF2B5EF4-FFF2-40B4-BE49-F238E27FC236}">
              <a16:creationId xmlns:a16="http://schemas.microsoft.com/office/drawing/2014/main" id="{B1D53556-77A3-06BF-AF02-FD4C8D8CE2C4}"/>
            </a:ext>
          </a:extLst>
        </p:cNvPr>
        <p:cNvGrpSpPr/>
        <p:nvPr/>
      </p:nvGrpSpPr>
      <p:grpSpPr>
        <a:xfrm>
          <a:off x="0" y="0"/>
          <a:ext cx="0" cy="0"/>
          <a:chOff x="0" y="0"/>
          <a:chExt cx="0" cy="0"/>
        </a:xfrm>
      </p:grpSpPr>
      <p:sp>
        <p:nvSpPr>
          <p:cNvPr id="492" name="Google Shape;492;g1e40e23bd25_0_1147">
            <a:extLst>
              <a:ext uri="{FF2B5EF4-FFF2-40B4-BE49-F238E27FC236}">
                <a16:creationId xmlns:a16="http://schemas.microsoft.com/office/drawing/2014/main" id="{161F5672-DF95-B6AA-9BB1-0F3BB3F3DDC8}"/>
              </a:ext>
            </a:extLst>
          </p:cNvPr>
          <p:cNvSpPr txBox="1">
            <a:spLocks noGrp="1"/>
          </p:cNvSpPr>
          <p:nvPr>
            <p:ph type="title"/>
          </p:nvPr>
        </p:nvSpPr>
        <p:spPr>
          <a:xfrm>
            <a:off x="439800" y="294450"/>
            <a:ext cx="1862400" cy="4749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Roadmap</a:t>
            </a:r>
            <a:r>
              <a:rPr lang="en" sz="1800">
                <a:solidFill>
                  <a:srgbClr val="020A51"/>
                </a:solidFill>
                <a:latin typeface="Ubuntu"/>
                <a:ea typeface="Ubuntu"/>
                <a:cs typeface="Ubuntu"/>
                <a:sym typeface="Ubuntu"/>
              </a:rPr>
              <a:t>*</a:t>
            </a:r>
            <a:r>
              <a:rPr lang="en" sz="2600" b="1">
                <a:solidFill>
                  <a:srgbClr val="020A51"/>
                </a:solidFill>
                <a:latin typeface="Ubuntu"/>
                <a:ea typeface="Ubuntu"/>
                <a:cs typeface="Ubuntu"/>
                <a:sym typeface="Ubuntu"/>
              </a:rPr>
              <a:t> </a:t>
            </a:r>
            <a:endParaRPr sz="2600" b="1">
              <a:solidFill>
                <a:srgbClr val="020A51"/>
              </a:solidFill>
              <a:latin typeface="Ubuntu"/>
              <a:ea typeface="Ubuntu"/>
              <a:cs typeface="Ubuntu"/>
              <a:sym typeface="Ubuntu"/>
            </a:endParaRPr>
          </a:p>
        </p:txBody>
      </p:sp>
      <p:sp>
        <p:nvSpPr>
          <p:cNvPr id="493" name="Google Shape;493;g1e40e23bd25_0_1147">
            <a:extLst>
              <a:ext uri="{FF2B5EF4-FFF2-40B4-BE49-F238E27FC236}">
                <a16:creationId xmlns:a16="http://schemas.microsoft.com/office/drawing/2014/main" id="{587CDAAC-9A4D-FE12-43C4-73C90E9E6666}"/>
              </a:ext>
            </a:extLst>
          </p:cNvPr>
          <p:cNvSpPr/>
          <p:nvPr/>
        </p:nvSpPr>
        <p:spPr>
          <a:xfrm>
            <a:off x="1563075" y="1126813"/>
            <a:ext cx="1602000" cy="253500"/>
          </a:xfrm>
          <a:prstGeom prst="homePlate">
            <a:avLst>
              <a:gd name="adj" fmla="val 39226"/>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4" name="Google Shape;494;g1e40e23bd25_0_1147">
            <a:extLst>
              <a:ext uri="{FF2B5EF4-FFF2-40B4-BE49-F238E27FC236}">
                <a16:creationId xmlns:a16="http://schemas.microsoft.com/office/drawing/2014/main" id="{E04861E9-511D-E984-0035-F37D36E99587}"/>
              </a:ext>
            </a:extLst>
          </p:cNvPr>
          <p:cNvSpPr/>
          <p:nvPr/>
        </p:nvSpPr>
        <p:spPr>
          <a:xfrm>
            <a:off x="3190732" y="1126797"/>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5" name="Google Shape;495;g1e40e23bd25_0_1147">
            <a:extLst>
              <a:ext uri="{FF2B5EF4-FFF2-40B4-BE49-F238E27FC236}">
                <a16:creationId xmlns:a16="http://schemas.microsoft.com/office/drawing/2014/main" id="{6E1D837B-031B-2018-5AA2-0529C566D270}"/>
              </a:ext>
            </a:extLst>
          </p:cNvPr>
          <p:cNvSpPr/>
          <p:nvPr/>
        </p:nvSpPr>
        <p:spPr>
          <a:xfrm>
            <a:off x="4614504"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6" name="Google Shape;496;g1e40e23bd25_0_1147">
            <a:extLst>
              <a:ext uri="{FF2B5EF4-FFF2-40B4-BE49-F238E27FC236}">
                <a16:creationId xmlns:a16="http://schemas.microsoft.com/office/drawing/2014/main" id="{CB618F25-44AC-435D-485B-05CDFFFCFB79}"/>
              </a:ext>
            </a:extLst>
          </p:cNvPr>
          <p:cNvSpPr/>
          <p:nvPr/>
        </p:nvSpPr>
        <p:spPr>
          <a:xfrm>
            <a:off x="6038277"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7" name="Google Shape;497;g1e40e23bd25_0_1147">
            <a:extLst>
              <a:ext uri="{FF2B5EF4-FFF2-40B4-BE49-F238E27FC236}">
                <a16:creationId xmlns:a16="http://schemas.microsoft.com/office/drawing/2014/main" id="{DA475C57-862E-84B4-7866-0E9399B4021B}"/>
              </a:ext>
            </a:extLst>
          </p:cNvPr>
          <p:cNvSpPr txBox="1"/>
          <p:nvPr/>
        </p:nvSpPr>
        <p:spPr>
          <a:xfrm>
            <a:off x="3467198"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Q2</a:t>
            </a:r>
            <a:endParaRPr sz="1600" b="1" i="0" u="none" strike="noStrike" cap="none">
              <a:solidFill>
                <a:schemeClr val="lt2"/>
              </a:solidFill>
              <a:latin typeface="Arial"/>
              <a:ea typeface="Arial"/>
              <a:cs typeface="Arial"/>
              <a:sym typeface="Arial"/>
            </a:endParaRPr>
          </a:p>
        </p:txBody>
      </p:sp>
      <p:sp>
        <p:nvSpPr>
          <p:cNvPr id="498" name="Google Shape;498;g1e40e23bd25_0_1147">
            <a:extLst>
              <a:ext uri="{FF2B5EF4-FFF2-40B4-BE49-F238E27FC236}">
                <a16:creationId xmlns:a16="http://schemas.microsoft.com/office/drawing/2014/main" id="{06CE673F-B696-756C-3495-FF39C8DEE128}"/>
              </a:ext>
            </a:extLst>
          </p:cNvPr>
          <p:cNvSpPr txBox="1"/>
          <p:nvPr/>
        </p:nvSpPr>
        <p:spPr>
          <a:xfrm>
            <a:off x="4890970"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Q3</a:t>
            </a:r>
            <a:endParaRPr sz="1600" b="1" i="0" u="none" strike="noStrike" cap="none">
              <a:solidFill>
                <a:schemeClr val="lt2"/>
              </a:solidFill>
              <a:latin typeface="Arial"/>
              <a:ea typeface="Arial"/>
              <a:cs typeface="Arial"/>
              <a:sym typeface="Arial"/>
            </a:endParaRPr>
          </a:p>
        </p:txBody>
      </p:sp>
      <p:sp>
        <p:nvSpPr>
          <p:cNvPr id="499" name="Google Shape;499;g1e40e23bd25_0_1147">
            <a:extLst>
              <a:ext uri="{FF2B5EF4-FFF2-40B4-BE49-F238E27FC236}">
                <a16:creationId xmlns:a16="http://schemas.microsoft.com/office/drawing/2014/main" id="{5AA5832F-3EE1-4767-1C2A-74E570FD7536}"/>
              </a:ext>
            </a:extLst>
          </p:cNvPr>
          <p:cNvSpPr/>
          <p:nvPr/>
        </p:nvSpPr>
        <p:spPr>
          <a:xfrm>
            <a:off x="2733273"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Mar</a:t>
            </a:r>
            <a:endParaRPr sz="800" b="0" i="1" u="none" strike="noStrike" cap="none">
              <a:solidFill>
                <a:schemeClr val="lt2"/>
              </a:solidFill>
              <a:latin typeface="Arial"/>
              <a:ea typeface="Arial"/>
              <a:cs typeface="Arial"/>
              <a:sym typeface="Arial"/>
            </a:endParaRPr>
          </a:p>
        </p:txBody>
      </p:sp>
      <p:sp>
        <p:nvSpPr>
          <p:cNvPr id="500" name="Google Shape;500;g1e40e23bd25_0_1147">
            <a:extLst>
              <a:ext uri="{FF2B5EF4-FFF2-40B4-BE49-F238E27FC236}">
                <a16:creationId xmlns:a16="http://schemas.microsoft.com/office/drawing/2014/main" id="{C7FACB28-66C0-32D8-1989-C0B3C25B4B71}"/>
              </a:ext>
            </a:extLst>
          </p:cNvPr>
          <p:cNvSpPr/>
          <p:nvPr/>
        </p:nvSpPr>
        <p:spPr>
          <a:xfrm>
            <a:off x="4217246"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Jun</a:t>
            </a:r>
            <a:endParaRPr sz="800" b="0" i="1" u="none" strike="noStrike" cap="none">
              <a:solidFill>
                <a:schemeClr val="lt2"/>
              </a:solidFill>
              <a:latin typeface="Arial"/>
              <a:ea typeface="Arial"/>
              <a:cs typeface="Arial"/>
              <a:sym typeface="Arial"/>
            </a:endParaRPr>
          </a:p>
        </p:txBody>
      </p:sp>
      <p:sp>
        <p:nvSpPr>
          <p:cNvPr id="501" name="Google Shape;501;g1e40e23bd25_0_1147">
            <a:extLst>
              <a:ext uri="{FF2B5EF4-FFF2-40B4-BE49-F238E27FC236}">
                <a16:creationId xmlns:a16="http://schemas.microsoft.com/office/drawing/2014/main" id="{E6A842D3-D3A2-756F-8346-31D9E25A1BB0}"/>
              </a:ext>
            </a:extLst>
          </p:cNvPr>
          <p:cNvSpPr/>
          <p:nvPr/>
        </p:nvSpPr>
        <p:spPr>
          <a:xfrm>
            <a:off x="5632544"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Sep</a:t>
            </a:r>
            <a:endParaRPr sz="800" b="0" i="1" u="none" strike="noStrike" cap="none">
              <a:solidFill>
                <a:schemeClr val="lt2"/>
              </a:solidFill>
              <a:latin typeface="Arial"/>
              <a:ea typeface="Arial"/>
              <a:cs typeface="Arial"/>
              <a:sym typeface="Arial"/>
            </a:endParaRPr>
          </a:p>
        </p:txBody>
      </p:sp>
      <p:sp>
        <p:nvSpPr>
          <p:cNvPr id="502" name="Google Shape;502;g1e40e23bd25_0_1147">
            <a:extLst>
              <a:ext uri="{FF2B5EF4-FFF2-40B4-BE49-F238E27FC236}">
                <a16:creationId xmlns:a16="http://schemas.microsoft.com/office/drawing/2014/main" id="{BD557A1E-7DE1-BB2C-A392-E7285E00DC83}"/>
              </a:ext>
            </a:extLst>
          </p:cNvPr>
          <p:cNvSpPr/>
          <p:nvPr/>
        </p:nvSpPr>
        <p:spPr>
          <a:xfrm>
            <a:off x="6008969"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Oct</a:t>
            </a:r>
            <a:endParaRPr sz="800" b="0" i="1" u="none" strike="noStrike" cap="none">
              <a:solidFill>
                <a:schemeClr val="lt2"/>
              </a:solidFill>
              <a:latin typeface="Arial"/>
              <a:ea typeface="Arial"/>
              <a:cs typeface="Arial"/>
              <a:sym typeface="Arial"/>
            </a:endParaRPr>
          </a:p>
        </p:txBody>
      </p:sp>
      <p:sp>
        <p:nvSpPr>
          <p:cNvPr id="503" name="Google Shape;503;g1e40e23bd25_0_1147">
            <a:extLst>
              <a:ext uri="{FF2B5EF4-FFF2-40B4-BE49-F238E27FC236}">
                <a16:creationId xmlns:a16="http://schemas.microsoft.com/office/drawing/2014/main" id="{44995BE1-9742-2137-D033-804E9DA53753}"/>
              </a:ext>
            </a:extLst>
          </p:cNvPr>
          <p:cNvSpPr txBox="1"/>
          <p:nvPr/>
        </p:nvSpPr>
        <p:spPr>
          <a:xfrm>
            <a:off x="1954233" y="1115550"/>
            <a:ext cx="870900" cy="27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a:t>
            </a:r>
            <a:r>
              <a:rPr lang="en" sz="900" b="1" i="0" u="none" strike="noStrike" cap="none">
                <a:solidFill>
                  <a:schemeClr val="lt2"/>
                </a:solidFill>
                <a:latin typeface="Lato"/>
                <a:ea typeface="Lato"/>
                <a:cs typeface="Lato"/>
                <a:sym typeface="Lato"/>
              </a:rPr>
              <a:t>Y 2025 Q</a:t>
            </a:r>
            <a:r>
              <a:rPr lang="en" sz="900" b="1">
                <a:solidFill>
                  <a:schemeClr val="lt2"/>
                </a:solidFill>
                <a:latin typeface="Lato"/>
                <a:ea typeface="Lato"/>
                <a:cs typeface="Lato"/>
                <a:sym typeface="Lato"/>
              </a:rPr>
              <a:t>1</a:t>
            </a:r>
            <a:endParaRPr sz="1600" b="1" i="0" u="none" strike="noStrike" cap="none">
              <a:solidFill>
                <a:schemeClr val="lt2"/>
              </a:solidFill>
              <a:latin typeface="Arial"/>
              <a:ea typeface="Arial"/>
              <a:cs typeface="Arial"/>
              <a:sym typeface="Arial"/>
            </a:endParaRPr>
          </a:p>
        </p:txBody>
      </p:sp>
      <p:sp>
        <p:nvSpPr>
          <p:cNvPr id="504" name="Google Shape;504;g1e40e23bd25_0_1147">
            <a:extLst>
              <a:ext uri="{FF2B5EF4-FFF2-40B4-BE49-F238E27FC236}">
                <a16:creationId xmlns:a16="http://schemas.microsoft.com/office/drawing/2014/main" id="{7E3AECCC-C3A6-1EF9-B223-9731AF0BE908}"/>
              </a:ext>
            </a:extLst>
          </p:cNvPr>
          <p:cNvSpPr txBox="1"/>
          <p:nvPr/>
        </p:nvSpPr>
        <p:spPr>
          <a:xfrm>
            <a:off x="6261756" y="1115566"/>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Q4</a:t>
            </a:r>
            <a:endParaRPr sz="1600" b="1" i="0" u="none" strike="noStrike" cap="none">
              <a:solidFill>
                <a:schemeClr val="lt2"/>
              </a:solidFill>
              <a:latin typeface="Arial"/>
              <a:ea typeface="Arial"/>
              <a:cs typeface="Arial"/>
              <a:sym typeface="Arial"/>
            </a:endParaRPr>
          </a:p>
        </p:txBody>
      </p:sp>
      <p:sp>
        <p:nvSpPr>
          <p:cNvPr id="505" name="Google Shape;505;g1e40e23bd25_0_1147">
            <a:extLst>
              <a:ext uri="{FF2B5EF4-FFF2-40B4-BE49-F238E27FC236}">
                <a16:creationId xmlns:a16="http://schemas.microsoft.com/office/drawing/2014/main" id="{07330DA0-E70D-A143-8718-7B69B13326AF}"/>
              </a:ext>
            </a:extLst>
          </p:cNvPr>
          <p:cNvSpPr/>
          <p:nvPr/>
        </p:nvSpPr>
        <p:spPr>
          <a:xfrm>
            <a:off x="1571825"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Jan</a:t>
            </a:r>
            <a:endParaRPr sz="800" b="0" i="1" u="none" strike="noStrike" cap="none">
              <a:solidFill>
                <a:schemeClr val="lt2"/>
              </a:solidFill>
              <a:latin typeface="Arial"/>
              <a:ea typeface="Arial"/>
              <a:cs typeface="Arial"/>
              <a:sym typeface="Arial"/>
            </a:endParaRPr>
          </a:p>
        </p:txBody>
      </p:sp>
      <p:sp>
        <p:nvSpPr>
          <p:cNvPr id="506" name="Google Shape;506;g1e40e23bd25_0_1147">
            <a:extLst>
              <a:ext uri="{FF2B5EF4-FFF2-40B4-BE49-F238E27FC236}">
                <a16:creationId xmlns:a16="http://schemas.microsoft.com/office/drawing/2014/main" id="{B1142C20-BC1A-7F4A-62F5-49C95AB0E723}"/>
              </a:ext>
            </a:extLst>
          </p:cNvPr>
          <p:cNvSpPr/>
          <p:nvPr/>
        </p:nvSpPr>
        <p:spPr>
          <a:xfrm>
            <a:off x="3190723"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Apr</a:t>
            </a:r>
            <a:endParaRPr sz="800" b="0" i="1" u="none" strike="noStrike" cap="none">
              <a:solidFill>
                <a:schemeClr val="lt2"/>
              </a:solidFill>
              <a:latin typeface="Arial"/>
              <a:ea typeface="Arial"/>
              <a:cs typeface="Arial"/>
              <a:sym typeface="Arial"/>
            </a:endParaRPr>
          </a:p>
        </p:txBody>
      </p:sp>
      <p:sp>
        <p:nvSpPr>
          <p:cNvPr id="507" name="Google Shape;507;g1e40e23bd25_0_1147">
            <a:extLst>
              <a:ext uri="{FF2B5EF4-FFF2-40B4-BE49-F238E27FC236}">
                <a16:creationId xmlns:a16="http://schemas.microsoft.com/office/drawing/2014/main" id="{D33C49AE-F986-2CC5-ADE3-C4D50A38B79D}"/>
              </a:ext>
            </a:extLst>
          </p:cNvPr>
          <p:cNvSpPr/>
          <p:nvPr/>
        </p:nvSpPr>
        <p:spPr>
          <a:xfrm>
            <a:off x="4614496" y="1185501"/>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Jul</a:t>
            </a:r>
            <a:endParaRPr sz="800" b="0" i="1" u="none" strike="noStrike" cap="none">
              <a:solidFill>
                <a:schemeClr val="lt2"/>
              </a:solidFill>
              <a:latin typeface="Arial"/>
              <a:ea typeface="Arial"/>
              <a:cs typeface="Arial"/>
              <a:sym typeface="Arial"/>
            </a:endParaRPr>
          </a:p>
        </p:txBody>
      </p:sp>
      <p:sp>
        <p:nvSpPr>
          <p:cNvPr id="508" name="Google Shape;508;g1e40e23bd25_0_1147">
            <a:extLst>
              <a:ext uri="{FF2B5EF4-FFF2-40B4-BE49-F238E27FC236}">
                <a16:creationId xmlns:a16="http://schemas.microsoft.com/office/drawing/2014/main" id="{F9A95D0F-D8F8-75C2-625C-D82BB046D346}"/>
              </a:ext>
            </a:extLst>
          </p:cNvPr>
          <p:cNvSpPr/>
          <p:nvPr/>
        </p:nvSpPr>
        <p:spPr>
          <a:xfrm>
            <a:off x="7015918"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Dec</a:t>
            </a:r>
            <a:endParaRPr sz="800" b="0" i="1" u="none" strike="noStrike" cap="none">
              <a:solidFill>
                <a:schemeClr val="lt2"/>
              </a:solidFill>
              <a:latin typeface="Arial"/>
              <a:ea typeface="Arial"/>
              <a:cs typeface="Arial"/>
              <a:sym typeface="Arial"/>
            </a:endParaRPr>
          </a:p>
        </p:txBody>
      </p:sp>
      <p:sp>
        <p:nvSpPr>
          <p:cNvPr id="509" name="Google Shape;509;g1e40e23bd25_0_1147">
            <a:extLst>
              <a:ext uri="{FF2B5EF4-FFF2-40B4-BE49-F238E27FC236}">
                <a16:creationId xmlns:a16="http://schemas.microsoft.com/office/drawing/2014/main" id="{5B05DBC4-2CB4-0C7E-AFC0-3781BB4CCE74}"/>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80</a:t>
            </a:fld>
            <a:endParaRPr/>
          </a:p>
        </p:txBody>
      </p:sp>
      <p:pic>
        <p:nvPicPr>
          <p:cNvPr id="510" name="Google Shape;510;g1e40e23bd25_0_1147">
            <a:extLst>
              <a:ext uri="{FF2B5EF4-FFF2-40B4-BE49-F238E27FC236}">
                <a16:creationId xmlns:a16="http://schemas.microsoft.com/office/drawing/2014/main" id="{926010ED-609E-D219-7841-5F5642AA743C}"/>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511" name="Google Shape;511;g1e40e23bd25_0_1147">
            <a:extLst>
              <a:ext uri="{FF2B5EF4-FFF2-40B4-BE49-F238E27FC236}">
                <a16:creationId xmlns:a16="http://schemas.microsoft.com/office/drawing/2014/main" id="{38999DF3-B696-D0F2-21F3-D69647E57C74}"/>
              </a:ext>
            </a:extLst>
          </p:cNvPr>
          <p:cNvSpPr/>
          <p:nvPr/>
        </p:nvSpPr>
        <p:spPr>
          <a:xfrm>
            <a:off x="1563075" y="1626725"/>
            <a:ext cx="16869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2" name="Google Shape;512;g1e40e23bd25_0_1147">
            <a:extLst>
              <a:ext uri="{FF2B5EF4-FFF2-40B4-BE49-F238E27FC236}">
                <a16:creationId xmlns:a16="http://schemas.microsoft.com/office/drawing/2014/main" id="{D661062B-1D6B-7570-966F-FAC3E781DBF9}"/>
              </a:ext>
            </a:extLst>
          </p:cNvPr>
          <p:cNvSpPr/>
          <p:nvPr/>
        </p:nvSpPr>
        <p:spPr>
          <a:xfrm>
            <a:off x="3190727" y="1626700"/>
            <a:ext cx="6114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3" name="Google Shape;513;g1e40e23bd25_0_1147">
            <a:extLst>
              <a:ext uri="{FF2B5EF4-FFF2-40B4-BE49-F238E27FC236}">
                <a16:creationId xmlns:a16="http://schemas.microsoft.com/office/drawing/2014/main" id="{130B8B53-A5D0-F06B-14AF-E77994F2405E}"/>
              </a:ext>
            </a:extLst>
          </p:cNvPr>
          <p:cNvSpPr/>
          <p:nvPr/>
        </p:nvSpPr>
        <p:spPr>
          <a:xfrm>
            <a:off x="3751750" y="1626725"/>
            <a:ext cx="501900" cy="253500"/>
          </a:xfrm>
          <a:prstGeom prst="chevron">
            <a:avLst>
              <a:gd name="adj" fmla="val 42212"/>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4" name="Google Shape;514;g1e40e23bd25_0_1147">
            <a:extLst>
              <a:ext uri="{FF2B5EF4-FFF2-40B4-BE49-F238E27FC236}">
                <a16:creationId xmlns:a16="http://schemas.microsoft.com/office/drawing/2014/main" id="{56332716-0FB6-0314-7171-5200F27AE245}"/>
              </a:ext>
            </a:extLst>
          </p:cNvPr>
          <p:cNvSpPr/>
          <p:nvPr/>
        </p:nvSpPr>
        <p:spPr>
          <a:xfrm>
            <a:off x="4217250" y="1626725"/>
            <a:ext cx="399600" cy="253500"/>
          </a:xfrm>
          <a:prstGeom prst="chevron">
            <a:avLst>
              <a:gd name="adj" fmla="val 42212"/>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5" name="Google Shape;515;g1e40e23bd25_0_1147">
            <a:extLst>
              <a:ext uri="{FF2B5EF4-FFF2-40B4-BE49-F238E27FC236}">
                <a16:creationId xmlns:a16="http://schemas.microsoft.com/office/drawing/2014/main" id="{F64E6E5E-2B6C-94D2-BC7F-4A165A4EFC84}"/>
              </a:ext>
            </a:extLst>
          </p:cNvPr>
          <p:cNvSpPr txBox="1"/>
          <p:nvPr/>
        </p:nvSpPr>
        <p:spPr>
          <a:xfrm>
            <a:off x="1607897" y="1616550"/>
            <a:ext cx="1217700" cy="27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900" b="1">
                <a:solidFill>
                  <a:schemeClr val="dk1"/>
                </a:solidFill>
                <a:latin typeface="Lato"/>
                <a:ea typeface="Lato"/>
                <a:cs typeface="Lato"/>
                <a:sym typeface="Lato"/>
              </a:rPr>
              <a:t>Development</a:t>
            </a:r>
            <a:endParaRPr sz="1600" b="1" i="0" u="none" strike="noStrike" cap="none">
              <a:solidFill>
                <a:schemeClr val="dk1"/>
              </a:solidFill>
              <a:latin typeface="Arial"/>
              <a:ea typeface="Arial"/>
              <a:cs typeface="Arial"/>
              <a:sym typeface="Arial"/>
            </a:endParaRPr>
          </a:p>
        </p:txBody>
      </p:sp>
      <p:sp>
        <p:nvSpPr>
          <p:cNvPr id="516" name="Google Shape;516;g1e40e23bd25_0_1147">
            <a:extLst>
              <a:ext uri="{FF2B5EF4-FFF2-40B4-BE49-F238E27FC236}">
                <a16:creationId xmlns:a16="http://schemas.microsoft.com/office/drawing/2014/main" id="{F8F9E5C9-5520-DFED-0C89-CB4D1E708CFF}"/>
              </a:ext>
            </a:extLst>
          </p:cNvPr>
          <p:cNvSpPr/>
          <p:nvPr/>
        </p:nvSpPr>
        <p:spPr>
          <a:xfrm>
            <a:off x="2153475" y="2548325"/>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SBD</a:t>
            </a:r>
            <a:endParaRPr sz="900" i="0" u="none" strike="noStrike" cap="none">
              <a:solidFill>
                <a:srgbClr val="000000"/>
              </a:solidFill>
              <a:latin typeface="Lato"/>
              <a:ea typeface="Lato"/>
              <a:cs typeface="Lato"/>
              <a:sym typeface="Lato"/>
            </a:endParaRPr>
          </a:p>
        </p:txBody>
      </p:sp>
      <p:sp>
        <p:nvSpPr>
          <p:cNvPr id="517" name="Google Shape;517;g1e40e23bd25_0_1147">
            <a:extLst>
              <a:ext uri="{FF2B5EF4-FFF2-40B4-BE49-F238E27FC236}">
                <a16:creationId xmlns:a16="http://schemas.microsoft.com/office/drawing/2014/main" id="{CDADE859-D6D4-3E63-6965-9D9DABD4847C}"/>
              </a:ext>
            </a:extLst>
          </p:cNvPr>
          <p:cNvSpPr/>
          <p:nvPr/>
        </p:nvSpPr>
        <p:spPr>
          <a:xfrm>
            <a:off x="3577072" y="2548325"/>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FIS</a:t>
            </a:r>
            <a:endParaRPr sz="900" i="0" u="none" strike="noStrike" cap="none">
              <a:solidFill>
                <a:srgbClr val="000000"/>
              </a:solidFill>
              <a:latin typeface="Lato"/>
              <a:ea typeface="Lato"/>
              <a:cs typeface="Lato"/>
              <a:sym typeface="Lato"/>
            </a:endParaRPr>
          </a:p>
        </p:txBody>
      </p:sp>
      <p:sp>
        <p:nvSpPr>
          <p:cNvPr id="518" name="Google Shape;518;g1e40e23bd25_0_1147">
            <a:extLst>
              <a:ext uri="{FF2B5EF4-FFF2-40B4-BE49-F238E27FC236}">
                <a16:creationId xmlns:a16="http://schemas.microsoft.com/office/drawing/2014/main" id="{5532E6D6-D37C-8670-6F45-F4E1825D6FBA}"/>
              </a:ext>
            </a:extLst>
          </p:cNvPr>
          <p:cNvSpPr/>
          <p:nvPr/>
        </p:nvSpPr>
        <p:spPr>
          <a:xfrm>
            <a:off x="1563075" y="2181375"/>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R2R Deployments</a:t>
            </a:r>
            <a:endParaRPr sz="1500" b="0" i="0" u="none" strike="noStrike" cap="none">
              <a:solidFill>
                <a:srgbClr val="000000"/>
              </a:solidFill>
              <a:latin typeface="Arial"/>
              <a:ea typeface="Arial"/>
              <a:cs typeface="Arial"/>
              <a:sym typeface="Arial"/>
            </a:endParaRPr>
          </a:p>
        </p:txBody>
      </p:sp>
      <p:sp>
        <p:nvSpPr>
          <p:cNvPr id="519" name="Google Shape;519;g1e40e23bd25_0_1147">
            <a:extLst>
              <a:ext uri="{FF2B5EF4-FFF2-40B4-BE49-F238E27FC236}">
                <a16:creationId xmlns:a16="http://schemas.microsoft.com/office/drawing/2014/main" id="{331A932E-E070-7988-96E8-A4E82BAC9C98}"/>
              </a:ext>
            </a:extLst>
          </p:cNvPr>
          <p:cNvSpPr/>
          <p:nvPr/>
        </p:nvSpPr>
        <p:spPr>
          <a:xfrm>
            <a:off x="33522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0" name="Google Shape;520;g1e40e23bd25_0_1147">
            <a:extLst>
              <a:ext uri="{FF2B5EF4-FFF2-40B4-BE49-F238E27FC236}">
                <a16:creationId xmlns:a16="http://schemas.microsoft.com/office/drawing/2014/main" id="{8AF46348-1DBC-A777-261A-F25CD7370366}"/>
              </a:ext>
            </a:extLst>
          </p:cNvPr>
          <p:cNvSpPr/>
          <p:nvPr/>
        </p:nvSpPr>
        <p:spPr>
          <a:xfrm>
            <a:off x="44461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1" name="Google Shape;521;g1e40e23bd25_0_1147">
            <a:extLst>
              <a:ext uri="{FF2B5EF4-FFF2-40B4-BE49-F238E27FC236}">
                <a16:creationId xmlns:a16="http://schemas.microsoft.com/office/drawing/2014/main" id="{5E57E126-33D9-515A-3578-3A48833FE387}"/>
              </a:ext>
            </a:extLst>
          </p:cNvPr>
          <p:cNvSpPr/>
          <p:nvPr/>
        </p:nvSpPr>
        <p:spPr>
          <a:xfrm>
            <a:off x="2630463" y="3537013"/>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Bayer</a:t>
            </a:r>
            <a:endParaRPr sz="900" i="0" u="none" strike="noStrike" cap="none">
              <a:solidFill>
                <a:srgbClr val="000000"/>
              </a:solidFill>
              <a:latin typeface="Lato"/>
              <a:ea typeface="Lato"/>
              <a:cs typeface="Lato"/>
              <a:sym typeface="Lato"/>
            </a:endParaRPr>
          </a:p>
        </p:txBody>
      </p:sp>
      <p:sp>
        <p:nvSpPr>
          <p:cNvPr id="522" name="Google Shape;522;g1e40e23bd25_0_1147">
            <a:extLst>
              <a:ext uri="{FF2B5EF4-FFF2-40B4-BE49-F238E27FC236}">
                <a16:creationId xmlns:a16="http://schemas.microsoft.com/office/drawing/2014/main" id="{5F72EBCF-2381-A5F4-D39F-D24D4A845453}"/>
              </a:ext>
            </a:extLst>
          </p:cNvPr>
          <p:cNvSpPr/>
          <p:nvPr/>
        </p:nvSpPr>
        <p:spPr>
          <a:xfrm>
            <a:off x="4054059" y="3537013"/>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800">
                <a:latin typeface="Lato"/>
                <a:ea typeface="Lato"/>
                <a:cs typeface="Lato"/>
                <a:sym typeface="Lato"/>
              </a:rPr>
              <a:t>Whirlpool</a:t>
            </a:r>
            <a:endParaRPr sz="800" i="0" u="none" strike="noStrike" cap="none">
              <a:solidFill>
                <a:srgbClr val="000000"/>
              </a:solidFill>
              <a:latin typeface="Lato"/>
              <a:ea typeface="Lato"/>
              <a:cs typeface="Lato"/>
              <a:sym typeface="Lato"/>
            </a:endParaRPr>
          </a:p>
        </p:txBody>
      </p:sp>
      <p:sp>
        <p:nvSpPr>
          <p:cNvPr id="523" name="Google Shape;523;g1e40e23bd25_0_1147">
            <a:extLst>
              <a:ext uri="{FF2B5EF4-FFF2-40B4-BE49-F238E27FC236}">
                <a16:creationId xmlns:a16="http://schemas.microsoft.com/office/drawing/2014/main" id="{346DC4D6-F56B-4698-C34F-554FAFD6E9F0}"/>
              </a:ext>
            </a:extLst>
          </p:cNvPr>
          <p:cNvSpPr/>
          <p:nvPr/>
        </p:nvSpPr>
        <p:spPr>
          <a:xfrm>
            <a:off x="1563075" y="3170063"/>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O2C  Deployments</a:t>
            </a:r>
            <a:endParaRPr sz="1500" b="0" i="0" u="none" strike="noStrike" cap="none">
              <a:solidFill>
                <a:srgbClr val="000000"/>
              </a:solidFill>
              <a:latin typeface="Arial"/>
              <a:ea typeface="Arial"/>
              <a:cs typeface="Arial"/>
              <a:sym typeface="Arial"/>
            </a:endParaRPr>
          </a:p>
        </p:txBody>
      </p:sp>
      <p:sp>
        <p:nvSpPr>
          <p:cNvPr id="524" name="Google Shape;524;g1e40e23bd25_0_1147">
            <a:extLst>
              <a:ext uri="{FF2B5EF4-FFF2-40B4-BE49-F238E27FC236}">
                <a16:creationId xmlns:a16="http://schemas.microsoft.com/office/drawing/2014/main" id="{E66AF0B1-72E2-AB7D-B668-99FF0052614A}"/>
              </a:ext>
            </a:extLst>
          </p:cNvPr>
          <p:cNvSpPr/>
          <p:nvPr/>
        </p:nvSpPr>
        <p:spPr>
          <a:xfrm>
            <a:off x="38292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5" name="Google Shape;525;g1e40e23bd25_0_1147">
            <a:extLst>
              <a:ext uri="{FF2B5EF4-FFF2-40B4-BE49-F238E27FC236}">
                <a16:creationId xmlns:a16="http://schemas.microsoft.com/office/drawing/2014/main" id="{FDF69EE7-99B9-82F6-1FFB-01D9F8C5A7E1}"/>
              </a:ext>
            </a:extLst>
          </p:cNvPr>
          <p:cNvSpPr/>
          <p:nvPr/>
        </p:nvSpPr>
        <p:spPr>
          <a:xfrm>
            <a:off x="49231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6" name="Google Shape;526;g1e40e23bd25_0_1147">
            <a:extLst>
              <a:ext uri="{FF2B5EF4-FFF2-40B4-BE49-F238E27FC236}">
                <a16:creationId xmlns:a16="http://schemas.microsoft.com/office/drawing/2014/main" id="{ACA67983-6013-F2A3-CA28-18424155FEDD}"/>
              </a:ext>
            </a:extLst>
          </p:cNvPr>
          <p:cNvSpPr txBox="1"/>
          <p:nvPr/>
        </p:nvSpPr>
        <p:spPr>
          <a:xfrm>
            <a:off x="1348750" y="4234975"/>
            <a:ext cx="6546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Tahoma"/>
                <a:ea typeface="Tahoma"/>
                <a:cs typeface="Tahoma"/>
                <a:sym typeface="Tahoma"/>
              </a:rPr>
              <a:t>*</a:t>
            </a:r>
            <a:r>
              <a:rPr lang="en" sz="1200">
                <a:solidFill>
                  <a:schemeClr val="dk1"/>
                </a:solidFill>
                <a:latin typeface="Tahoma"/>
                <a:ea typeface="Tahoma"/>
                <a:cs typeface="Tahoma"/>
                <a:sym typeface="Tahoma"/>
              </a:rPr>
              <a:t> Above timelines are tentative at this point; will be refined as we proceed with the program.  </a:t>
            </a:r>
            <a:endParaRPr sz="1200">
              <a:solidFill>
                <a:schemeClr val="dk1"/>
              </a:solidFill>
              <a:latin typeface="Tahoma"/>
              <a:ea typeface="Tahoma"/>
              <a:cs typeface="Tahoma"/>
              <a:sym typeface="Tahoma"/>
            </a:endParaRPr>
          </a:p>
        </p:txBody>
      </p:sp>
    </p:spTree>
    <p:extLst>
      <p:ext uri="{BB962C8B-B14F-4D97-AF65-F5344CB8AC3E}">
        <p14:creationId xmlns:p14="http://schemas.microsoft.com/office/powerpoint/2010/main" val="25162529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30">
          <a:extLst>
            <a:ext uri="{FF2B5EF4-FFF2-40B4-BE49-F238E27FC236}">
              <a16:creationId xmlns:a16="http://schemas.microsoft.com/office/drawing/2014/main" id="{20023108-6B8D-D4A4-3590-1EAF2780142F}"/>
            </a:ext>
          </a:extLst>
        </p:cNvPr>
        <p:cNvGrpSpPr/>
        <p:nvPr/>
      </p:nvGrpSpPr>
      <p:grpSpPr>
        <a:xfrm>
          <a:off x="0" y="0"/>
          <a:ext cx="0" cy="0"/>
          <a:chOff x="0" y="0"/>
          <a:chExt cx="0" cy="0"/>
        </a:xfrm>
      </p:grpSpPr>
      <p:sp>
        <p:nvSpPr>
          <p:cNvPr id="531" name="Google Shape;531;g289fdb9218f_2_3">
            <a:extLst>
              <a:ext uri="{FF2B5EF4-FFF2-40B4-BE49-F238E27FC236}">
                <a16:creationId xmlns:a16="http://schemas.microsoft.com/office/drawing/2014/main" id="{8340EEF5-3D61-73EC-D57C-F8A0BCA67069}"/>
              </a:ext>
            </a:extLst>
          </p:cNvPr>
          <p:cNvSpPr txBox="1">
            <a:spLocks noGrp="1"/>
          </p:cNvSpPr>
          <p:nvPr>
            <p:ph type="title"/>
          </p:nvPr>
        </p:nvSpPr>
        <p:spPr>
          <a:xfrm>
            <a:off x="3552100" y="1970400"/>
            <a:ext cx="3839400" cy="2476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556"/>
              <a:buNone/>
            </a:pPr>
            <a:r>
              <a:rPr lang="en" b="1"/>
              <a:t>Action Items and Next Steps </a:t>
            </a:r>
            <a:endParaRPr sz="1400" b="1"/>
          </a:p>
        </p:txBody>
      </p:sp>
      <p:pic>
        <p:nvPicPr>
          <p:cNvPr id="532" name="Google Shape;532;g289fdb9218f_2_3">
            <a:extLst>
              <a:ext uri="{FF2B5EF4-FFF2-40B4-BE49-F238E27FC236}">
                <a16:creationId xmlns:a16="http://schemas.microsoft.com/office/drawing/2014/main" id="{F0A53CAA-C984-0A68-1107-C8661600D7F1}"/>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22852474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FCD3713C-C929-6013-7222-39B575A27397}"/>
            </a:ext>
          </a:extLst>
        </p:cNvPr>
        <p:cNvGrpSpPr/>
        <p:nvPr/>
      </p:nvGrpSpPr>
      <p:grpSpPr>
        <a:xfrm>
          <a:off x="0" y="0"/>
          <a:ext cx="0" cy="0"/>
          <a:chOff x="0" y="0"/>
          <a:chExt cx="0" cy="0"/>
        </a:xfrm>
      </p:grpSpPr>
      <p:sp>
        <p:nvSpPr>
          <p:cNvPr id="537" name="Google Shape;537;g32c08df7a2f_0_776">
            <a:extLst>
              <a:ext uri="{FF2B5EF4-FFF2-40B4-BE49-F238E27FC236}">
                <a16:creationId xmlns:a16="http://schemas.microsoft.com/office/drawing/2014/main" id="{B9E89DF1-CC5F-C172-1680-FD144804B6FB}"/>
              </a:ext>
            </a:extLst>
          </p:cNvPr>
          <p:cNvSpPr txBox="1">
            <a:spLocks noGrp="1"/>
          </p:cNvSpPr>
          <p:nvPr>
            <p:ph type="title"/>
          </p:nvPr>
        </p:nvSpPr>
        <p:spPr>
          <a:xfrm>
            <a:off x="424225" y="395025"/>
            <a:ext cx="5268000" cy="4749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Next Steps</a:t>
            </a:r>
            <a:endParaRPr sz="2600" b="1">
              <a:solidFill>
                <a:srgbClr val="020A51"/>
              </a:solidFill>
              <a:latin typeface="Ubuntu"/>
              <a:ea typeface="Ubuntu"/>
              <a:cs typeface="Ubuntu"/>
              <a:sym typeface="Ubuntu"/>
            </a:endParaRPr>
          </a:p>
        </p:txBody>
      </p:sp>
      <p:sp>
        <p:nvSpPr>
          <p:cNvPr id="538" name="Google Shape;538;g32c08df7a2f_0_776">
            <a:extLst>
              <a:ext uri="{FF2B5EF4-FFF2-40B4-BE49-F238E27FC236}">
                <a16:creationId xmlns:a16="http://schemas.microsoft.com/office/drawing/2014/main" id="{D988270B-D6DC-59FB-39C7-121F6632336D}"/>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82</a:t>
            </a:fld>
            <a:endParaRPr/>
          </a:p>
        </p:txBody>
      </p:sp>
      <p:pic>
        <p:nvPicPr>
          <p:cNvPr id="539" name="Google Shape;539;g32c08df7a2f_0_776">
            <a:extLst>
              <a:ext uri="{FF2B5EF4-FFF2-40B4-BE49-F238E27FC236}">
                <a16:creationId xmlns:a16="http://schemas.microsoft.com/office/drawing/2014/main" id="{7BD6DD09-63C2-BB22-F80E-E5D7DA2FFBB2}"/>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graphicFrame>
        <p:nvGraphicFramePr>
          <p:cNvPr id="540" name="Google Shape;540;g32c08df7a2f_0_776">
            <a:extLst>
              <a:ext uri="{FF2B5EF4-FFF2-40B4-BE49-F238E27FC236}">
                <a16:creationId xmlns:a16="http://schemas.microsoft.com/office/drawing/2014/main" id="{F57F8F25-3480-0744-956B-2D371340EF11}"/>
              </a:ext>
            </a:extLst>
          </p:cNvPr>
          <p:cNvGraphicFramePr/>
          <p:nvPr/>
        </p:nvGraphicFramePr>
        <p:xfrm>
          <a:off x="429150" y="1108538"/>
          <a:ext cx="3000000" cy="3000000"/>
        </p:xfrm>
        <a:graphic>
          <a:graphicData uri="http://schemas.openxmlformats.org/drawingml/2006/table">
            <a:tbl>
              <a:tblPr bandRow="1">
                <a:noFill/>
                <a:tableStyleId>{5342E76C-094B-419B-B42E-AED802BB35B9}</a:tableStyleId>
              </a:tblPr>
              <a:tblGrid>
                <a:gridCol w="609575">
                  <a:extLst>
                    <a:ext uri="{9D8B030D-6E8A-4147-A177-3AD203B41FA5}">
                      <a16:colId xmlns:a16="http://schemas.microsoft.com/office/drawing/2014/main" val="20000"/>
                    </a:ext>
                  </a:extLst>
                </a:gridCol>
                <a:gridCol w="3760025">
                  <a:extLst>
                    <a:ext uri="{9D8B030D-6E8A-4147-A177-3AD203B41FA5}">
                      <a16:colId xmlns:a16="http://schemas.microsoft.com/office/drawing/2014/main" val="20001"/>
                    </a:ext>
                  </a:extLst>
                </a:gridCol>
                <a:gridCol w="2368875">
                  <a:extLst>
                    <a:ext uri="{9D8B030D-6E8A-4147-A177-3AD203B41FA5}">
                      <a16:colId xmlns:a16="http://schemas.microsoft.com/office/drawing/2014/main" val="20002"/>
                    </a:ext>
                  </a:extLst>
                </a:gridCol>
                <a:gridCol w="1329550">
                  <a:extLst>
                    <a:ext uri="{9D8B030D-6E8A-4147-A177-3AD203B41FA5}">
                      <a16:colId xmlns:a16="http://schemas.microsoft.com/office/drawing/2014/main" val="20003"/>
                    </a:ext>
                  </a:extLst>
                </a:gridCol>
              </a:tblGrid>
              <a:tr h="438625">
                <a:tc>
                  <a:txBody>
                    <a:bodyPr/>
                    <a:lstStyle/>
                    <a:p>
                      <a:pPr marL="0" marR="0" lvl="0" indent="0" algn="ctr"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Item</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Owner</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Target Date</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0"/>
                  </a:ext>
                </a:extLst>
              </a:tr>
              <a:tr h="402025">
                <a:tc>
                  <a:txBody>
                    <a:bodyPr/>
                    <a:lstStyle/>
                    <a:p>
                      <a:pPr marL="0" lvl="0" indent="0" algn="l" rtl="0">
                        <a:spcBef>
                          <a:spcPts val="0"/>
                        </a:spcBef>
                        <a:spcAft>
                          <a:spcPts val="0"/>
                        </a:spcAft>
                        <a:buNone/>
                      </a:pPr>
                      <a:r>
                        <a:rPr lang="en" sz="1200">
                          <a:latin typeface="Ubuntu"/>
                          <a:ea typeface="Ubuntu"/>
                          <a:cs typeface="Ubuntu"/>
                          <a:sym typeface="Ubuntu"/>
                        </a:rPr>
                        <a:t>1</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Immediate focus is to take the POCs to a closure - Email Ingestion, Power BI Integration and Gen AI</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Accelerate team with inputs from Accenture</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TBD</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29425">
                <a:tc>
                  <a:txBody>
                    <a:bodyPr/>
                    <a:lstStyle/>
                    <a:p>
                      <a:pPr marL="0" lvl="0" indent="0" algn="l" rtl="0">
                        <a:spcBef>
                          <a:spcPts val="0"/>
                        </a:spcBef>
                        <a:spcAft>
                          <a:spcPts val="0"/>
                        </a:spcAft>
                        <a:buNone/>
                      </a:pPr>
                      <a:r>
                        <a:rPr lang="en" sz="1200">
                          <a:latin typeface="Ubuntu"/>
                          <a:ea typeface="Ubuntu"/>
                          <a:cs typeface="Ubuntu"/>
                          <a:sym typeface="Ubuntu"/>
                        </a:rPr>
                        <a:t>2</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Server Sizing exercise </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Both teams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ASAP</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6900">
                <a:tc>
                  <a:txBody>
                    <a:bodyPr/>
                    <a:lstStyle/>
                    <a:p>
                      <a:pPr marL="0" lvl="0" indent="0" algn="l" rtl="0">
                        <a:spcBef>
                          <a:spcPts val="0"/>
                        </a:spcBef>
                        <a:spcAft>
                          <a:spcPts val="0"/>
                        </a:spcAft>
                        <a:buNone/>
                      </a:pPr>
                      <a:r>
                        <a:rPr lang="en" sz="1200">
                          <a:latin typeface="Ubuntu"/>
                          <a:ea typeface="Ubuntu"/>
                          <a:cs typeface="Ubuntu"/>
                          <a:sym typeface="Ubuntu"/>
                        </a:rPr>
                        <a:t>3</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Resolving Performance Test issues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Accenture team supported by the Accelerate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TBD</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70575">
                <a:tc>
                  <a:txBody>
                    <a:bodyPr/>
                    <a:lstStyle/>
                    <a:p>
                      <a:pPr marL="0" lvl="0" indent="0" algn="l" rtl="0">
                        <a:spcBef>
                          <a:spcPts val="0"/>
                        </a:spcBef>
                        <a:spcAft>
                          <a:spcPts val="0"/>
                        </a:spcAft>
                        <a:buNone/>
                      </a:pPr>
                      <a:r>
                        <a:rPr lang="en" sz="1200">
                          <a:latin typeface="Ubuntu"/>
                          <a:ea typeface="Ubuntu"/>
                          <a:cs typeface="Ubuntu"/>
                          <a:sym typeface="Ubuntu"/>
                        </a:rPr>
                        <a:t>4</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Resolving open items from the Security Audit</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Appian teams in discussion with the Accenture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ASAP</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70575">
                <a:tc>
                  <a:txBody>
                    <a:bodyPr/>
                    <a:lstStyle/>
                    <a:p>
                      <a:pPr marL="0" lvl="0" indent="0" algn="l" rtl="0">
                        <a:spcBef>
                          <a:spcPts val="0"/>
                        </a:spcBef>
                        <a:spcAft>
                          <a:spcPts val="0"/>
                        </a:spcAft>
                        <a:buNone/>
                      </a:pPr>
                      <a:r>
                        <a:rPr lang="en" sz="1200">
                          <a:latin typeface="Ubuntu"/>
                          <a:ea typeface="Ubuntu"/>
                          <a:cs typeface="Ubuntu"/>
                          <a:sym typeface="Ubuntu"/>
                        </a:rPr>
                        <a:t>5</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Design and Implementation guidance for ICR and Journal Processing modules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Accelerate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Ongoing</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21682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44">
          <a:extLst>
            <a:ext uri="{FF2B5EF4-FFF2-40B4-BE49-F238E27FC236}">
              <a16:creationId xmlns:a16="http://schemas.microsoft.com/office/drawing/2014/main" id="{E64BFE70-D919-8EDC-A85F-00C3C3BF2A06}"/>
            </a:ext>
          </a:extLst>
        </p:cNvPr>
        <p:cNvGrpSpPr/>
        <p:nvPr/>
      </p:nvGrpSpPr>
      <p:grpSpPr>
        <a:xfrm>
          <a:off x="0" y="0"/>
          <a:ext cx="0" cy="0"/>
          <a:chOff x="0" y="0"/>
          <a:chExt cx="0" cy="0"/>
        </a:xfrm>
      </p:grpSpPr>
      <p:sp>
        <p:nvSpPr>
          <p:cNvPr id="545" name="Google Shape;545;p58">
            <a:extLst>
              <a:ext uri="{FF2B5EF4-FFF2-40B4-BE49-F238E27FC236}">
                <a16:creationId xmlns:a16="http://schemas.microsoft.com/office/drawing/2014/main" id="{10C9D9B0-C193-5DD8-155E-A773B3897606}"/>
              </a:ext>
            </a:extLst>
          </p:cNvPr>
          <p:cNvSpPr txBox="1">
            <a:spLocks noGrp="1"/>
          </p:cNvSpPr>
          <p:nvPr>
            <p:ph type="title"/>
          </p:nvPr>
        </p:nvSpPr>
        <p:spPr>
          <a:xfrm>
            <a:off x="1097280" y="3634740"/>
            <a:ext cx="6858000" cy="548700"/>
          </a:xfrm>
          <a:prstGeom prst="rect">
            <a:avLst/>
          </a:prstGeom>
          <a:noFill/>
          <a:ln>
            <a:noFill/>
          </a:ln>
        </p:spPr>
        <p:txBody>
          <a:bodyPr spcFirstLastPara="1" wrap="square" lIns="68575" tIns="34275" rIns="68575" bIns="34275" anchor="t" anchorCtr="0">
            <a:normAutofit/>
          </a:bodyPr>
          <a:lstStyle/>
          <a:p>
            <a:pPr marL="0" lvl="0" indent="0" algn="ctr" rtl="0">
              <a:lnSpc>
                <a:spcPct val="100000"/>
              </a:lnSpc>
              <a:spcBef>
                <a:spcPts val="0"/>
              </a:spcBef>
              <a:spcAft>
                <a:spcPts val="0"/>
              </a:spcAft>
              <a:buSzPts val="1400"/>
              <a:buNone/>
            </a:pPr>
            <a:r>
              <a:rPr lang="en"/>
              <a:t>The leader in low-code automation.</a:t>
            </a:r>
            <a:endParaRPr/>
          </a:p>
        </p:txBody>
      </p:sp>
      <p:sp>
        <p:nvSpPr>
          <p:cNvPr id="546" name="Google Shape;546;p58">
            <a:extLst>
              <a:ext uri="{FF2B5EF4-FFF2-40B4-BE49-F238E27FC236}">
                <a16:creationId xmlns:a16="http://schemas.microsoft.com/office/drawing/2014/main" id="{7E8DCCD2-23F1-DAE3-4B9E-9116E26DC6FF}"/>
              </a:ext>
            </a:extLst>
          </p:cNvPr>
          <p:cNvSpPr txBox="1">
            <a:spLocks noGrp="1"/>
          </p:cNvSpPr>
          <p:nvPr>
            <p:ph type="body" idx="1"/>
          </p:nvPr>
        </p:nvSpPr>
        <p:spPr>
          <a:xfrm>
            <a:off x="1097279" y="762000"/>
            <a:ext cx="6858000" cy="6858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800"/>
              </a:spcBef>
              <a:spcAft>
                <a:spcPts val="0"/>
              </a:spcAft>
              <a:buSzPts val="2800"/>
              <a:buNone/>
            </a:pPr>
            <a:r>
              <a:rPr lang="en"/>
              <a:t>Thank You!</a:t>
            </a:r>
            <a:endParaRPr/>
          </a:p>
        </p:txBody>
      </p:sp>
    </p:spTree>
    <p:extLst>
      <p:ext uri="{BB962C8B-B14F-4D97-AF65-F5344CB8AC3E}">
        <p14:creationId xmlns:p14="http://schemas.microsoft.com/office/powerpoint/2010/main" val="30006195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83">
          <a:extLst>
            <a:ext uri="{FF2B5EF4-FFF2-40B4-BE49-F238E27FC236}">
              <a16:creationId xmlns:a16="http://schemas.microsoft.com/office/drawing/2014/main" id="{9E0087D8-20B8-1E0F-3913-5041049A6F5A}"/>
            </a:ext>
          </a:extLst>
        </p:cNvPr>
        <p:cNvGrpSpPr/>
        <p:nvPr/>
      </p:nvGrpSpPr>
      <p:grpSpPr>
        <a:xfrm>
          <a:off x="0" y="0"/>
          <a:ext cx="0" cy="0"/>
          <a:chOff x="0" y="0"/>
          <a:chExt cx="0" cy="0"/>
        </a:xfrm>
      </p:grpSpPr>
      <p:sp>
        <p:nvSpPr>
          <p:cNvPr id="484" name="Google Shape;484;g3269133c8aa_0_0">
            <a:extLst>
              <a:ext uri="{FF2B5EF4-FFF2-40B4-BE49-F238E27FC236}">
                <a16:creationId xmlns:a16="http://schemas.microsoft.com/office/drawing/2014/main" id="{22ACA72B-F0A8-C3A4-947A-A92A2C8EA86A}"/>
              </a:ext>
            </a:extLst>
          </p:cNvPr>
          <p:cNvSpPr txBox="1">
            <a:spLocks noGrp="1"/>
          </p:cNvSpPr>
          <p:nvPr>
            <p:ph type="title"/>
          </p:nvPr>
        </p:nvSpPr>
        <p:spPr>
          <a:xfrm>
            <a:off x="277625" y="248875"/>
            <a:ext cx="8153100" cy="450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30"/>
              <a:buFont typeface="Tahoma"/>
              <a:buNone/>
            </a:pPr>
            <a:r>
              <a:rPr lang="en" sz="2420" b="1"/>
              <a:t>Forward-looking Focus Areas</a:t>
            </a:r>
            <a:endParaRPr sz="2420" b="1"/>
          </a:p>
        </p:txBody>
      </p:sp>
      <p:sp>
        <p:nvSpPr>
          <p:cNvPr id="485" name="Google Shape;485;g3269133c8aa_0_0">
            <a:extLst>
              <a:ext uri="{FF2B5EF4-FFF2-40B4-BE49-F238E27FC236}">
                <a16:creationId xmlns:a16="http://schemas.microsoft.com/office/drawing/2014/main" id="{93A3ECD6-BFEC-8240-95D9-D2CD9326E306}"/>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84</a:t>
            </a:fld>
            <a:endParaRPr/>
          </a:p>
        </p:txBody>
      </p:sp>
      <p:pic>
        <p:nvPicPr>
          <p:cNvPr id="486" name="Google Shape;486;g3269133c8aa_0_0">
            <a:extLst>
              <a:ext uri="{FF2B5EF4-FFF2-40B4-BE49-F238E27FC236}">
                <a16:creationId xmlns:a16="http://schemas.microsoft.com/office/drawing/2014/main" id="{A6DBC662-D1D0-E89D-7E10-591A3A33095B}"/>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graphicFrame>
        <p:nvGraphicFramePr>
          <p:cNvPr id="487" name="Google Shape;487;g3269133c8aa_0_0">
            <a:extLst>
              <a:ext uri="{FF2B5EF4-FFF2-40B4-BE49-F238E27FC236}">
                <a16:creationId xmlns:a16="http://schemas.microsoft.com/office/drawing/2014/main" id="{B8B7BB01-3642-C2E0-1A17-99B2A1E94F70}"/>
              </a:ext>
            </a:extLst>
          </p:cNvPr>
          <p:cNvGraphicFramePr/>
          <p:nvPr/>
        </p:nvGraphicFramePr>
        <p:xfrm>
          <a:off x="429150" y="945238"/>
          <a:ext cx="8121125" cy="3471375"/>
        </p:xfrm>
        <a:graphic>
          <a:graphicData uri="http://schemas.openxmlformats.org/drawingml/2006/table">
            <a:tbl>
              <a:tblPr bandRow="1">
                <a:noFill/>
                <a:tableStyleId>{5342E76C-094B-419B-B42E-AED802BB35B9}</a:tableStyleId>
              </a:tblPr>
              <a:tblGrid>
                <a:gridCol w="433975">
                  <a:extLst>
                    <a:ext uri="{9D8B030D-6E8A-4147-A177-3AD203B41FA5}">
                      <a16:colId xmlns:a16="http://schemas.microsoft.com/office/drawing/2014/main" val="20000"/>
                    </a:ext>
                  </a:extLst>
                </a:gridCol>
                <a:gridCol w="2916525">
                  <a:extLst>
                    <a:ext uri="{9D8B030D-6E8A-4147-A177-3AD203B41FA5}">
                      <a16:colId xmlns:a16="http://schemas.microsoft.com/office/drawing/2014/main" val="20001"/>
                    </a:ext>
                  </a:extLst>
                </a:gridCol>
                <a:gridCol w="4770625">
                  <a:extLst>
                    <a:ext uri="{9D8B030D-6E8A-4147-A177-3AD203B41FA5}">
                      <a16:colId xmlns:a16="http://schemas.microsoft.com/office/drawing/2014/main" val="20002"/>
                    </a:ext>
                  </a:extLst>
                </a:gridCol>
              </a:tblGrid>
              <a:tr h="347025">
                <a:tc>
                  <a:txBody>
                    <a:bodyPr/>
                    <a:lstStyle/>
                    <a:p>
                      <a:pPr marL="0" marR="0" lvl="0" indent="0" algn="l" rtl="0">
                        <a:lnSpc>
                          <a:spcPct val="115000"/>
                        </a:lnSpc>
                        <a:spcBef>
                          <a:spcPts val="0"/>
                        </a:spcBef>
                        <a:spcAft>
                          <a:spcPts val="0"/>
                        </a:spcAft>
                        <a:buNone/>
                      </a:pPr>
                      <a:r>
                        <a:rPr lang="en" sz="1200" b="1">
                          <a:solidFill>
                            <a:srgbClr val="2322F0"/>
                          </a:solidFill>
                          <a:latin typeface="Ubuntu"/>
                          <a:ea typeface="Ubuntu"/>
                          <a:cs typeface="Ubuntu"/>
                          <a:sym typeface="Ubuntu"/>
                        </a:rPr>
                        <a:t>#</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l"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Focus Area</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Description</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0"/>
                  </a:ext>
                </a:extLst>
              </a:tr>
              <a:tr h="347150">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1</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Multi tenancy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Enhancements to the Cloning utility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47150">
                <a:tc>
                  <a:txBody>
                    <a:bodyPr/>
                    <a:lstStyle/>
                    <a:p>
                      <a:pPr marL="0" lvl="0" indent="0" algn="l" rtl="0">
                        <a:spcBef>
                          <a:spcPts val="0"/>
                        </a:spcBef>
                        <a:spcAft>
                          <a:spcPts val="0"/>
                        </a:spcAft>
                        <a:buNone/>
                      </a:pPr>
                      <a:r>
                        <a:rPr lang="en" sz="1000">
                          <a:latin typeface="Ubuntu"/>
                          <a:ea typeface="Ubuntu"/>
                          <a:cs typeface="Ubuntu"/>
                          <a:sym typeface="Ubuntu"/>
                        </a:rPr>
                        <a:t>2</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Performance Improvement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000">
                          <a:latin typeface="Ubuntu"/>
                          <a:ea typeface="Ubuntu"/>
                          <a:cs typeface="Ubuntu"/>
                          <a:sym typeface="Ubuntu"/>
                        </a:rPr>
                        <a:t>Assist the Accenture Performance Testing  team with their ongoing performance testing activities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47150">
                <a:tc>
                  <a:txBody>
                    <a:bodyPr/>
                    <a:lstStyle/>
                    <a:p>
                      <a:pPr marL="0" lvl="0" indent="0" algn="l" rtl="0">
                        <a:spcBef>
                          <a:spcPts val="0"/>
                        </a:spcBef>
                        <a:spcAft>
                          <a:spcPts val="0"/>
                        </a:spcAft>
                        <a:buNone/>
                      </a:pPr>
                      <a:r>
                        <a:rPr lang="en" sz="1000">
                          <a:latin typeface="Ubuntu"/>
                          <a:ea typeface="Ubuntu"/>
                          <a:cs typeface="Ubuntu"/>
                          <a:sym typeface="Ubuntu"/>
                        </a:rPr>
                        <a:t>3</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Capacity Planning</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Establish server sizing baseline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47150">
                <a:tc>
                  <a:txBody>
                    <a:bodyPr/>
                    <a:lstStyle/>
                    <a:p>
                      <a:pPr marL="0" lvl="0" indent="0" algn="l" rtl="0">
                        <a:spcBef>
                          <a:spcPts val="0"/>
                        </a:spcBef>
                        <a:spcAft>
                          <a:spcPts val="0"/>
                        </a:spcAft>
                        <a:buNone/>
                      </a:pPr>
                      <a:r>
                        <a:rPr lang="en" sz="1000">
                          <a:latin typeface="Ubuntu"/>
                          <a:ea typeface="Ubuntu"/>
                          <a:cs typeface="Ubuntu"/>
                          <a:sym typeface="Ubuntu"/>
                        </a:rPr>
                        <a:t>4</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Security Audit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Closure of issues raised, triaging with the various teams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47150">
                <a:tc>
                  <a:txBody>
                    <a:bodyPr/>
                    <a:lstStyle/>
                    <a:p>
                      <a:pPr marL="0" lvl="0" indent="0" algn="l" rtl="0">
                        <a:spcBef>
                          <a:spcPts val="0"/>
                        </a:spcBef>
                        <a:spcAft>
                          <a:spcPts val="0"/>
                        </a:spcAft>
                        <a:buNone/>
                      </a:pPr>
                      <a:r>
                        <a:rPr lang="en" sz="1000">
                          <a:latin typeface="Ubuntu"/>
                          <a:ea typeface="Ubuntu"/>
                          <a:cs typeface="Ubuntu"/>
                          <a:sym typeface="Ubuntu"/>
                        </a:rPr>
                        <a:t>5</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ICR Design and Implementation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to the team in the development of the Intercompany Reconciliation application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47150">
                <a:tc>
                  <a:txBody>
                    <a:bodyPr/>
                    <a:lstStyle/>
                    <a:p>
                      <a:pPr marL="0" lvl="0" indent="0" algn="l" rtl="0">
                        <a:spcBef>
                          <a:spcPts val="0"/>
                        </a:spcBef>
                        <a:spcAft>
                          <a:spcPts val="0"/>
                        </a:spcAft>
                        <a:buNone/>
                      </a:pPr>
                      <a:r>
                        <a:rPr lang="en" sz="1000">
                          <a:latin typeface="Ubuntu"/>
                          <a:ea typeface="Ubuntu"/>
                          <a:cs typeface="Ubuntu"/>
                          <a:sym typeface="Ubuntu"/>
                        </a:rPr>
                        <a:t>6</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Journal Processing design guidance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Review and support of Redesign and redevelopment of this module to make it more flexible and configurable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47150">
                <a:tc>
                  <a:txBody>
                    <a:bodyPr/>
                    <a:lstStyle/>
                    <a:p>
                      <a:pPr marL="0" lvl="0" indent="0" algn="l" rtl="0">
                        <a:spcBef>
                          <a:spcPts val="0"/>
                        </a:spcBef>
                        <a:spcAft>
                          <a:spcPts val="0"/>
                        </a:spcAft>
                        <a:buNone/>
                      </a:pPr>
                      <a:r>
                        <a:rPr lang="en" sz="1000">
                          <a:latin typeface="Ubuntu"/>
                          <a:ea typeface="Ubuntu"/>
                          <a:cs typeface="Ubuntu"/>
                          <a:sym typeface="Ubuntu"/>
                        </a:rPr>
                        <a:t>7</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Go-live support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for the upcoming go-live with SBD, Bayer, RIS, RIS, Whirlpool</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47150">
                <a:tc>
                  <a:txBody>
                    <a:bodyPr/>
                    <a:lstStyle/>
                    <a:p>
                      <a:pPr marL="0" lvl="0" indent="0" algn="l" rtl="0">
                        <a:spcBef>
                          <a:spcPts val="0"/>
                        </a:spcBef>
                        <a:spcAft>
                          <a:spcPts val="0"/>
                        </a:spcAft>
                        <a:buNone/>
                      </a:pPr>
                      <a:r>
                        <a:rPr lang="en" sz="1000">
                          <a:latin typeface="Ubuntu"/>
                          <a:ea typeface="Ubuntu"/>
                          <a:cs typeface="Ubuntu"/>
                          <a:sym typeface="Ubuntu"/>
                        </a:rPr>
                        <a:t>8</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New Feature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Provide support and guidance on GenAI and Process HQ adoption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47150">
                <a:tc>
                  <a:txBody>
                    <a:bodyPr/>
                    <a:lstStyle/>
                    <a:p>
                      <a:pPr marL="0" lvl="0" indent="0" algn="l" rtl="0">
                        <a:spcBef>
                          <a:spcPts val="0"/>
                        </a:spcBef>
                        <a:spcAft>
                          <a:spcPts val="0"/>
                        </a:spcAft>
                        <a:buNone/>
                      </a:pPr>
                      <a:r>
                        <a:rPr lang="en" sz="1000">
                          <a:latin typeface="Ubuntu"/>
                          <a:ea typeface="Ubuntu"/>
                          <a:cs typeface="Ubuntu"/>
                          <a:sym typeface="Ubuntu"/>
                        </a:rPr>
                        <a:t>9</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Upskilling of the team</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latin typeface="Ubuntu"/>
                          <a:ea typeface="Ubuntu"/>
                          <a:cs typeface="Ubuntu"/>
                          <a:sym typeface="Ubuntu"/>
                        </a:rPr>
                        <a:t>Tech sessions and ad-hoc support to the development team on advanced topics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1340311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91">
          <a:extLst>
            <a:ext uri="{FF2B5EF4-FFF2-40B4-BE49-F238E27FC236}">
              <a16:creationId xmlns:a16="http://schemas.microsoft.com/office/drawing/2014/main" id="{CC0635E7-45C4-7C39-838C-0DE52E688D7B}"/>
            </a:ext>
          </a:extLst>
        </p:cNvPr>
        <p:cNvGrpSpPr/>
        <p:nvPr/>
      </p:nvGrpSpPr>
      <p:grpSpPr>
        <a:xfrm>
          <a:off x="0" y="0"/>
          <a:ext cx="0" cy="0"/>
          <a:chOff x="0" y="0"/>
          <a:chExt cx="0" cy="0"/>
        </a:xfrm>
      </p:grpSpPr>
      <p:sp>
        <p:nvSpPr>
          <p:cNvPr id="492" name="Google Shape;492;g1e40e23bd25_0_1147">
            <a:extLst>
              <a:ext uri="{FF2B5EF4-FFF2-40B4-BE49-F238E27FC236}">
                <a16:creationId xmlns:a16="http://schemas.microsoft.com/office/drawing/2014/main" id="{2E2D7874-0A90-42F4-2375-FABC6303660E}"/>
              </a:ext>
            </a:extLst>
          </p:cNvPr>
          <p:cNvSpPr txBox="1">
            <a:spLocks noGrp="1"/>
          </p:cNvSpPr>
          <p:nvPr>
            <p:ph type="title"/>
          </p:nvPr>
        </p:nvSpPr>
        <p:spPr>
          <a:xfrm>
            <a:off x="439800" y="294450"/>
            <a:ext cx="1862400" cy="4749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Roadmap</a:t>
            </a:r>
            <a:r>
              <a:rPr lang="en" sz="1800">
                <a:solidFill>
                  <a:srgbClr val="020A51"/>
                </a:solidFill>
                <a:latin typeface="Ubuntu"/>
                <a:ea typeface="Ubuntu"/>
                <a:cs typeface="Ubuntu"/>
                <a:sym typeface="Ubuntu"/>
              </a:rPr>
              <a:t>*</a:t>
            </a:r>
            <a:r>
              <a:rPr lang="en" sz="2600" b="1">
                <a:solidFill>
                  <a:srgbClr val="020A51"/>
                </a:solidFill>
                <a:latin typeface="Ubuntu"/>
                <a:ea typeface="Ubuntu"/>
                <a:cs typeface="Ubuntu"/>
                <a:sym typeface="Ubuntu"/>
              </a:rPr>
              <a:t> </a:t>
            </a:r>
            <a:endParaRPr sz="2600" b="1">
              <a:solidFill>
                <a:srgbClr val="020A51"/>
              </a:solidFill>
              <a:latin typeface="Ubuntu"/>
              <a:ea typeface="Ubuntu"/>
              <a:cs typeface="Ubuntu"/>
              <a:sym typeface="Ubuntu"/>
            </a:endParaRPr>
          </a:p>
        </p:txBody>
      </p:sp>
      <p:sp>
        <p:nvSpPr>
          <p:cNvPr id="493" name="Google Shape;493;g1e40e23bd25_0_1147">
            <a:extLst>
              <a:ext uri="{FF2B5EF4-FFF2-40B4-BE49-F238E27FC236}">
                <a16:creationId xmlns:a16="http://schemas.microsoft.com/office/drawing/2014/main" id="{1469E295-28A1-1861-2657-B093950B7135}"/>
              </a:ext>
            </a:extLst>
          </p:cNvPr>
          <p:cNvSpPr/>
          <p:nvPr/>
        </p:nvSpPr>
        <p:spPr>
          <a:xfrm>
            <a:off x="1563075" y="1126813"/>
            <a:ext cx="1602000" cy="253500"/>
          </a:xfrm>
          <a:prstGeom prst="homePlate">
            <a:avLst>
              <a:gd name="adj" fmla="val 39226"/>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4" name="Google Shape;494;g1e40e23bd25_0_1147">
            <a:extLst>
              <a:ext uri="{FF2B5EF4-FFF2-40B4-BE49-F238E27FC236}">
                <a16:creationId xmlns:a16="http://schemas.microsoft.com/office/drawing/2014/main" id="{C6BD3F58-22A8-9C72-3268-4578F49E3DBB}"/>
              </a:ext>
            </a:extLst>
          </p:cNvPr>
          <p:cNvSpPr/>
          <p:nvPr/>
        </p:nvSpPr>
        <p:spPr>
          <a:xfrm>
            <a:off x="3190732" y="1126797"/>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5" name="Google Shape;495;g1e40e23bd25_0_1147">
            <a:extLst>
              <a:ext uri="{FF2B5EF4-FFF2-40B4-BE49-F238E27FC236}">
                <a16:creationId xmlns:a16="http://schemas.microsoft.com/office/drawing/2014/main" id="{48D417C7-FD9D-DFCB-E4E2-F309E01137B2}"/>
              </a:ext>
            </a:extLst>
          </p:cNvPr>
          <p:cNvSpPr/>
          <p:nvPr/>
        </p:nvSpPr>
        <p:spPr>
          <a:xfrm>
            <a:off x="4614504"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6" name="Google Shape;496;g1e40e23bd25_0_1147">
            <a:extLst>
              <a:ext uri="{FF2B5EF4-FFF2-40B4-BE49-F238E27FC236}">
                <a16:creationId xmlns:a16="http://schemas.microsoft.com/office/drawing/2014/main" id="{3F1F7066-774F-D6E3-BF7C-4E086E9F503A}"/>
              </a:ext>
            </a:extLst>
          </p:cNvPr>
          <p:cNvSpPr/>
          <p:nvPr/>
        </p:nvSpPr>
        <p:spPr>
          <a:xfrm>
            <a:off x="6038277" y="1126813"/>
            <a:ext cx="1423800" cy="253500"/>
          </a:xfrm>
          <a:prstGeom prst="chevron">
            <a:avLst>
              <a:gd name="adj" fmla="val 42212"/>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lt2"/>
              </a:solidFill>
              <a:latin typeface="Arial"/>
              <a:ea typeface="Arial"/>
              <a:cs typeface="Arial"/>
              <a:sym typeface="Arial"/>
            </a:endParaRPr>
          </a:p>
        </p:txBody>
      </p:sp>
      <p:sp>
        <p:nvSpPr>
          <p:cNvPr id="497" name="Google Shape;497;g1e40e23bd25_0_1147">
            <a:extLst>
              <a:ext uri="{FF2B5EF4-FFF2-40B4-BE49-F238E27FC236}">
                <a16:creationId xmlns:a16="http://schemas.microsoft.com/office/drawing/2014/main" id="{6E80DB8B-57A4-7F06-9482-9004DF11EEDB}"/>
              </a:ext>
            </a:extLst>
          </p:cNvPr>
          <p:cNvSpPr txBox="1"/>
          <p:nvPr/>
        </p:nvSpPr>
        <p:spPr>
          <a:xfrm>
            <a:off x="3467198"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Q2</a:t>
            </a:r>
            <a:endParaRPr sz="1600" b="1" i="0" u="none" strike="noStrike" cap="none">
              <a:solidFill>
                <a:schemeClr val="lt2"/>
              </a:solidFill>
              <a:latin typeface="Arial"/>
              <a:ea typeface="Arial"/>
              <a:cs typeface="Arial"/>
              <a:sym typeface="Arial"/>
            </a:endParaRPr>
          </a:p>
        </p:txBody>
      </p:sp>
      <p:sp>
        <p:nvSpPr>
          <p:cNvPr id="498" name="Google Shape;498;g1e40e23bd25_0_1147">
            <a:extLst>
              <a:ext uri="{FF2B5EF4-FFF2-40B4-BE49-F238E27FC236}">
                <a16:creationId xmlns:a16="http://schemas.microsoft.com/office/drawing/2014/main" id="{6CC20A2C-2E28-D0B9-A517-F1CC90976EA0}"/>
              </a:ext>
            </a:extLst>
          </p:cNvPr>
          <p:cNvSpPr txBox="1"/>
          <p:nvPr/>
        </p:nvSpPr>
        <p:spPr>
          <a:xfrm>
            <a:off x="4890970" y="1117607"/>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Q3</a:t>
            </a:r>
            <a:endParaRPr sz="1600" b="1" i="0" u="none" strike="noStrike" cap="none">
              <a:solidFill>
                <a:schemeClr val="lt2"/>
              </a:solidFill>
              <a:latin typeface="Arial"/>
              <a:ea typeface="Arial"/>
              <a:cs typeface="Arial"/>
              <a:sym typeface="Arial"/>
            </a:endParaRPr>
          </a:p>
        </p:txBody>
      </p:sp>
      <p:sp>
        <p:nvSpPr>
          <p:cNvPr id="499" name="Google Shape;499;g1e40e23bd25_0_1147">
            <a:extLst>
              <a:ext uri="{FF2B5EF4-FFF2-40B4-BE49-F238E27FC236}">
                <a16:creationId xmlns:a16="http://schemas.microsoft.com/office/drawing/2014/main" id="{0896566C-6058-22EF-5AED-E284442C9D04}"/>
              </a:ext>
            </a:extLst>
          </p:cNvPr>
          <p:cNvSpPr/>
          <p:nvPr/>
        </p:nvSpPr>
        <p:spPr>
          <a:xfrm>
            <a:off x="2733273"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Mar</a:t>
            </a:r>
            <a:endParaRPr sz="800" b="0" i="1" u="none" strike="noStrike" cap="none">
              <a:solidFill>
                <a:schemeClr val="lt2"/>
              </a:solidFill>
              <a:latin typeface="Arial"/>
              <a:ea typeface="Arial"/>
              <a:cs typeface="Arial"/>
              <a:sym typeface="Arial"/>
            </a:endParaRPr>
          </a:p>
        </p:txBody>
      </p:sp>
      <p:sp>
        <p:nvSpPr>
          <p:cNvPr id="500" name="Google Shape;500;g1e40e23bd25_0_1147">
            <a:extLst>
              <a:ext uri="{FF2B5EF4-FFF2-40B4-BE49-F238E27FC236}">
                <a16:creationId xmlns:a16="http://schemas.microsoft.com/office/drawing/2014/main" id="{44B6C86F-331E-95AF-08D0-BE48BBA7CEA1}"/>
              </a:ext>
            </a:extLst>
          </p:cNvPr>
          <p:cNvSpPr/>
          <p:nvPr/>
        </p:nvSpPr>
        <p:spPr>
          <a:xfrm>
            <a:off x="4217246"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Jun</a:t>
            </a:r>
            <a:endParaRPr sz="800" b="0" i="1" u="none" strike="noStrike" cap="none">
              <a:solidFill>
                <a:schemeClr val="lt2"/>
              </a:solidFill>
              <a:latin typeface="Arial"/>
              <a:ea typeface="Arial"/>
              <a:cs typeface="Arial"/>
              <a:sym typeface="Arial"/>
            </a:endParaRPr>
          </a:p>
        </p:txBody>
      </p:sp>
      <p:sp>
        <p:nvSpPr>
          <p:cNvPr id="501" name="Google Shape;501;g1e40e23bd25_0_1147">
            <a:extLst>
              <a:ext uri="{FF2B5EF4-FFF2-40B4-BE49-F238E27FC236}">
                <a16:creationId xmlns:a16="http://schemas.microsoft.com/office/drawing/2014/main" id="{971FA528-FD54-793A-636D-A16E170AC462}"/>
              </a:ext>
            </a:extLst>
          </p:cNvPr>
          <p:cNvSpPr/>
          <p:nvPr/>
        </p:nvSpPr>
        <p:spPr>
          <a:xfrm>
            <a:off x="5632544"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Sep</a:t>
            </a:r>
            <a:endParaRPr sz="800" b="0" i="1" u="none" strike="noStrike" cap="none">
              <a:solidFill>
                <a:schemeClr val="lt2"/>
              </a:solidFill>
              <a:latin typeface="Arial"/>
              <a:ea typeface="Arial"/>
              <a:cs typeface="Arial"/>
              <a:sym typeface="Arial"/>
            </a:endParaRPr>
          </a:p>
        </p:txBody>
      </p:sp>
      <p:sp>
        <p:nvSpPr>
          <p:cNvPr id="502" name="Google Shape;502;g1e40e23bd25_0_1147">
            <a:extLst>
              <a:ext uri="{FF2B5EF4-FFF2-40B4-BE49-F238E27FC236}">
                <a16:creationId xmlns:a16="http://schemas.microsoft.com/office/drawing/2014/main" id="{C534A8A8-3AA8-AE28-2958-ABC19934D0AA}"/>
              </a:ext>
            </a:extLst>
          </p:cNvPr>
          <p:cNvSpPr/>
          <p:nvPr/>
        </p:nvSpPr>
        <p:spPr>
          <a:xfrm>
            <a:off x="6008969" y="1185535"/>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Oct</a:t>
            </a:r>
            <a:endParaRPr sz="800" b="0" i="1" u="none" strike="noStrike" cap="none">
              <a:solidFill>
                <a:schemeClr val="lt2"/>
              </a:solidFill>
              <a:latin typeface="Arial"/>
              <a:ea typeface="Arial"/>
              <a:cs typeface="Arial"/>
              <a:sym typeface="Arial"/>
            </a:endParaRPr>
          </a:p>
        </p:txBody>
      </p:sp>
      <p:sp>
        <p:nvSpPr>
          <p:cNvPr id="503" name="Google Shape;503;g1e40e23bd25_0_1147">
            <a:extLst>
              <a:ext uri="{FF2B5EF4-FFF2-40B4-BE49-F238E27FC236}">
                <a16:creationId xmlns:a16="http://schemas.microsoft.com/office/drawing/2014/main" id="{3D9B8742-AD5B-74B7-66B1-05A0428A3C50}"/>
              </a:ext>
            </a:extLst>
          </p:cNvPr>
          <p:cNvSpPr txBox="1"/>
          <p:nvPr/>
        </p:nvSpPr>
        <p:spPr>
          <a:xfrm>
            <a:off x="1954233" y="1115550"/>
            <a:ext cx="870900" cy="27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a:t>
            </a:r>
            <a:r>
              <a:rPr lang="en" sz="900" b="1" i="0" u="none" strike="noStrike" cap="none">
                <a:solidFill>
                  <a:schemeClr val="lt2"/>
                </a:solidFill>
                <a:latin typeface="Lato"/>
                <a:ea typeface="Lato"/>
                <a:cs typeface="Lato"/>
                <a:sym typeface="Lato"/>
              </a:rPr>
              <a:t>Y 2025 Q</a:t>
            </a:r>
            <a:r>
              <a:rPr lang="en" sz="900" b="1">
                <a:solidFill>
                  <a:schemeClr val="lt2"/>
                </a:solidFill>
                <a:latin typeface="Lato"/>
                <a:ea typeface="Lato"/>
                <a:cs typeface="Lato"/>
                <a:sym typeface="Lato"/>
              </a:rPr>
              <a:t>1</a:t>
            </a:r>
            <a:endParaRPr sz="1600" b="1" i="0" u="none" strike="noStrike" cap="none">
              <a:solidFill>
                <a:schemeClr val="lt2"/>
              </a:solidFill>
              <a:latin typeface="Arial"/>
              <a:ea typeface="Arial"/>
              <a:cs typeface="Arial"/>
              <a:sym typeface="Arial"/>
            </a:endParaRPr>
          </a:p>
        </p:txBody>
      </p:sp>
      <p:sp>
        <p:nvSpPr>
          <p:cNvPr id="504" name="Google Shape;504;g1e40e23bd25_0_1147">
            <a:extLst>
              <a:ext uri="{FF2B5EF4-FFF2-40B4-BE49-F238E27FC236}">
                <a16:creationId xmlns:a16="http://schemas.microsoft.com/office/drawing/2014/main" id="{43A53D7B-64DF-3DDB-468D-32566BDB88F3}"/>
              </a:ext>
            </a:extLst>
          </p:cNvPr>
          <p:cNvSpPr txBox="1"/>
          <p:nvPr/>
        </p:nvSpPr>
        <p:spPr>
          <a:xfrm>
            <a:off x="6261756" y="1115566"/>
            <a:ext cx="870900" cy="2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800"/>
              <a:buFont typeface="Arial"/>
              <a:buNone/>
            </a:pPr>
            <a:r>
              <a:rPr lang="en" sz="900" b="1">
                <a:solidFill>
                  <a:schemeClr val="lt2"/>
                </a:solidFill>
                <a:latin typeface="Lato"/>
                <a:ea typeface="Lato"/>
                <a:cs typeface="Lato"/>
                <a:sym typeface="Lato"/>
              </a:rPr>
              <a:t>CY 2025 Q4</a:t>
            </a:r>
            <a:endParaRPr sz="1600" b="1" i="0" u="none" strike="noStrike" cap="none">
              <a:solidFill>
                <a:schemeClr val="lt2"/>
              </a:solidFill>
              <a:latin typeface="Arial"/>
              <a:ea typeface="Arial"/>
              <a:cs typeface="Arial"/>
              <a:sym typeface="Arial"/>
            </a:endParaRPr>
          </a:p>
        </p:txBody>
      </p:sp>
      <p:sp>
        <p:nvSpPr>
          <p:cNvPr id="505" name="Google Shape;505;g1e40e23bd25_0_1147">
            <a:extLst>
              <a:ext uri="{FF2B5EF4-FFF2-40B4-BE49-F238E27FC236}">
                <a16:creationId xmlns:a16="http://schemas.microsoft.com/office/drawing/2014/main" id="{57FE45DC-AC55-6150-B226-E46319689BE2}"/>
              </a:ext>
            </a:extLst>
          </p:cNvPr>
          <p:cNvSpPr/>
          <p:nvPr/>
        </p:nvSpPr>
        <p:spPr>
          <a:xfrm>
            <a:off x="1571825"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Jan</a:t>
            </a:r>
            <a:endParaRPr sz="800" b="0" i="1" u="none" strike="noStrike" cap="none">
              <a:solidFill>
                <a:schemeClr val="lt2"/>
              </a:solidFill>
              <a:latin typeface="Arial"/>
              <a:ea typeface="Arial"/>
              <a:cs typeface="Arial"/>
              <a:sym typeface="Arial"/>
            </a:endParaRPr>
          </a:p>
        </p:txBody>
      </p:sp>
      <p:sp>
        <p:nvSpPr>
          <p:cNvPr id="506" name="Google Shape;506;g1e40e23bd25_0_1147">
            <a:extLst>
              <a:ext uri="{FF2B5EF4-FFF2-40B4-BE49-F238E27FC236}">
                <a16:creationId xmlns:a16="http://schemas.microsoft.com/office/drawing/2014/main" id="{0B05C09D-13AD-3256-4111-C1558446FF34}"/>
              </a:ext>
            </a:extLst>
          </p:cNvPr>
          <p:cNvSpPr/>
          <p:nvPr/>
        </p:nvSpPr>
        <p:spPr>
          <a:xfrm>
            <a:off x="3190723"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Apr</a:t>
            </a:r>
            <a:endParaRPr sz="800" b="0" i="1" u="none" strike="noStrike" cap="none">
              <a:solidFill>
                <a:schemeClr val="lt2"/>
              </a:solidFill>
              <a:latin typeface="Arial"/>
              <a:ea typeface="Arial"/>
              <a:cs typeface="Arial"/>
              <a:sym typeface="Arial"/>
            </a:endParaRPr>
          </a:p>
        </p:txBody>
      </p:sp>
      <p:sp>
        <p:nvSpPr>
          <p:cNvPr id="507" name="Google Shape;507;g1e40e23bd25_0_1147">
            <a:extLst>
              <a:ext uri="{FF2B5EF4-FFF2-40B4-BE49-F238E27FC236}">
                <a16:creationId xmlns:a16="http://schemas.microsoft.com/office/drawing/2014/main" id="{3B6A0820-3E48-0EA9-8413-BC41777DDE41}"/>
              </a:ext>
            </a:extLst>
          </p:cNvPr>
          <p:cNvSpPr/>
          <p:nvPr/>
        </p:nvSpPr>
        <p:spPr>
          <a:xfrm>
            <a:off x="4614496" y="1185501"/>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Jul</a:t>
            </a:r>
            <a:endParaRPr sz="800" b="0" i="1" u="none" strike="noStrike" cap="none">
              <a:solidFill>
                <a:schemeClr val="lt2"/>
              </a:solidFill>
              <a:latin typeface="Arial"/>
              <a:ea typeface="Arial"/>
              <a:cs typeface="Arial"/>
              <a:sym typeface="Arial"/>
            </a:endParaRPr>
          </a:p>
        </p:txBody>
      </p:sp>
      <p:sp>
        <p:nvSpPr>
          <p:cNvPr id="508" name="Google Shape;508;g1e40e23bd25_0_1147">
            <a:extLst>
              <a:ext uri="{FF2B5EF4-FFF2-40B4-BE49-F238E27FC236}">
                <a16:creationId xmlns:a16="http://schemas.microsoft.com/office/drawing/2014/main" id="{B1509664-37C1-8E87-1618-B52EA1419530}"/>
              </a:ext>
            </a:extLst>
          </p:cNvPr>
          <p:cNvSpPr/>
          <p:nvPr/>
        </p:nvSpPr>
        <p:spPr>
          <a:xfrm>
            <a:off x="7015918" y="1182474"/>
            <a:ext cx="399600" cy="138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700"/>
              <a:buFont typeface="Arial"/>
              <a:buNone/>
            </a:pPr>
            <a:r>
              <a:rPr lang="en" sz="800" i="1">
                <a:solidFill>
                  <a:schemeClr val="lt2"/>
                </a:solidFill>
              </a:rPr>
              <a:t>Dec</a:t>
            </a:r>
            <a:endParaRPr sz="800" b="0" i="1" u="none" strike="noStrike" cap="none">
              <a:solidFill>
                <a:schemeClr val="lt2"/>
              </a:solidFill>
              <a:latin typeface="Arial"/>
              <a:ea typeface="Arial"/>
              <a:cs typeface="Arial"/>
              <a:sym typeface="Arial"/>
            </a:endParaRPr>
          </a:p>
        </p:txBody>
      </p:sp>
      <p:sp>
        <p:nvSpPr>
          <p:cNvPr id="509" name="Google Shape;509;g1e40e23bd25_0_1147">
            <a:extLst>
              <a:ext uri="{FF2B5EF4-FFF2-40B4-BE49-F238E27FC236}">
                <a16:creationId xmlns:a16="http://schemas.microsoft.com/office/drawing/2014/main" id="{6730A998-3271-AACD-0061-721F94D9F78E}"/>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85</a:t>
            </a:fld>
            <a:endParaRPr/>
          </a:p>
        </p:txBody>
      </p:sp>
      <p:pic>
        <p:nvPicPr>
          <p:cNvPr id="510" name="Google Shape;510;g1e40e23bd25_0_1147">
            <a:extLst>
              <a:ext uri="{FF2B5EF4-FFF2-40B4-BE49-F238E27FC236}">
                <a16:creationId xmlns:a16="http://schemas.microsoft.com/office/drawing/2014/main" id="{ACD5CC80-69F4-1BF3-14B5-8F46B96D113C}"/>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511" name="Google Shape;511;g1e40e23bd25_0_1147">
            <a:extLst>
              <a:ext uri="{FF2B5EF4-FFF2-40B4-BE49-F238E27FC236}">
                <a16:creationId xmlns:a16="http://schemas.microsoft.com/office/drawing/2014/main" id="{A1B1DBBD-6C27-1812-A207-EEF2085F4413}"/>
              </a:ext>
            </a:extLst>
          </p:cNvPr>
          <p:cNvSpPr/>
          <p:nvPr/>
        </p:nvSpPr>
        <p:spPr>
          <a:xfrm>
            <a:off x="1563075" y="1626725"/>
            <a:ext cx="16869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2" name="Google Shape;512;g1e40e23bd25_0_1147">
            <a:extLst>
              <a:ext uri="{FF2B5EF4-FFF2-40B4-BE49-F238E27FC236}">
                <a16:creationId xmlns:a16="http://schemas.microsoft.com/office/drawing/2014/main" id="{0F9CC3D3-ECBD-2B8E-15AB-D5DA7AA034C1}"/>
              </a:ext>
            </a:extLst>
          </p:cNvPr>
          <p:cNvSpPr/>
          <p:nvPr/>
        </p:nvSpPr>
        <p:spPr>
          <a:xfrm>
            <a:off x="3190727" y="1626700"/>
            <a:ext cx="6114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3" name="Google Shape;513;g1e40e23bd25_0_1147">
            <a:extLst>
              <a:ext uri="{FF2B5EF4-FFF2-40B4-BE49-F238E27FC236}">
                <a16:creationId xmlns:a16="http://schemas.microsoft.com/office/drawing/2014/main" id="{3A68C4C0-0D2A-4A0F-F1C1-EB6275F3355C}"/>
              </a:ext>
            </a:extLst>
          </p:cNvPr>
          <p:cNvSpPr/>
          <p:nvPr/>
        </p:nvSpPr>
        <p:spPr>
          <a:xfrm>
            <a:off x="3751750" y="1626725"/>
            <a:ext cx="501900" cy="253500"/>
          </a:xfrm>
          <a:prstGeom prst="chevron">
            <a:avLst>
              <a:gd name="adj" fmla="val 42212"/>
            </a:avLst>
          </a:prstGeom>
          <a:solidFill>
            <a:srgbClr val="C9DA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4" name="Google Shape;514;g1e40e23bd25_0_1147">
            <a:extLst>
              <a:ext uri="{FF2B5EF4-FFF2-40B4-BE49-F238E27FC236}">
                <a16:creationId xmlns:a16="http://schemas.microsoft.com/office/drawing/2014/main" id="{7F17CD68-CE33-F190-C0CD-5A268C9C8216}"/>
              </a:ext>
            </a:extLst>
          </p:cNvPr>
          <p:cNvSpPr/>
          <p:nvPr/>
        </p:nvSpPr>
        <p:spPr>
          <a:xfrm>
            <a:off x="4217250" y="1626725"/>
            <a:ext cx="399600" cy="253500"/>
          </a:xfrm>
          <a:prstGeom prst="chevron">
            <a:avLst>
              <a:gd name="adj" fmla="val 42212"/>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Arial"/>
              <a:ea typeface="Arial"/>
              <a:cs typeface="Arial"/>
              <a:sym typeface="Arial"/>
            </a:endParaRPr>
          </a:p>
        </p:txBody>
      </p:sp>
      <p:sp>
        <p:nvSpPr>
          <p:cNvPr id="515" name="Google Shape;515;g1e40e23bd25_0_1147">
            <a:extLst>
              <a:ext uri="{FF2B5EF4-FFF2-40B4-BE49-F238E27FC236}">
                <a16:creationId xmlns:a16="http://schemas.microsoft.com/office/drawing/2014/main" id="{636B701B-19BB-CEAA-BC28-13033F0A734E}"/>
              </a:ext>
            </a:extLst>
          </p:cNvPr>
          <p:cNvSpPr txBox="1"/>
          <p:nvPr/>
        </p:nvSpPr>
        <p:spPr>
          <a:xfrm>
            <a:off x="1607897" y="1616550"/>
            <a:ext cx="1217700" cy="27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900" b="1">
                <a:solidFill>
                  <a:schemeClr val="dk1"/>
                </a:solidFill>
                <a:latin typeface="Lato"/>
                <a:ea typeface="Lato"/>
                <a:cs typeface="Lato"/>
                <a:sym typeface="Lato"/>
              </a:rPr>
              <a:t>Development</a:t>
            </a:r>
            <a:endParaRPr sz="1600" b="1" i="0" u="none" strike="noStrike" cap="none">
              <a:solidFill>
                <a:schemeClr val="dk1"/>
              </a:solidFill>
              <a:latin typeface="Arial"/>
              <a:ea typeface="Arial"/>
              <a:cs typeface="Arial"/>
              <a:sym typeface="Arial"/>
            </a:endParaRPr>
          </a:p>
        </p:txBody>
      </p:sp>
      <p:sp>
        <p:nvSpPr>
          <p:cNvPr id="516" name="Google Shape;516;g1e40e23bd25_0_1147">
            <a:extLst>
              <a:ext uri="{FF2B5EF4-FFF2-40B4-BE49-F238E27FC236}">
                <a16:creationId xmlns:a16="http://schemas.microsoft.com/office/drawing/2014/main" id="{748C4FC0-FE7A-00E6-F08E-FD051CD297D1}"/>
              </a:ext>
            </a:extLst>
          </p:cNvPr>
          <p:cNvSpPr/>
          <p:nvPr/>
        </p:nvSpPr>
        <p:spPr>
          <a:xfrm>
            <a:off x="2153475" y="2548325"/>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SBD</a:t>
            </a:r>
            <a:endParaRPr sz="900" i="0" u="none" strike="noStrike" cap="none">
              <a:solidFill>
                <a:srgbClr val="000000"/>
              </a:solidFill>
              <a:latin typeface="Lato"/>
              <a:ea typeface="Lato"/>
              <a:cs typeface="Lato"/>
              <a:sym typeface="Lato"/>
            </a:endParaRPr>
          </a:p>
        </p:txBody>
      </p:sp>
      <p:sp>
        <p:nvSpPr>
          <p:cNvPr id="517" name="Google Shape;517;g1e40e23bd25_0_1147">
            <a:extLst>
              <a:ext uri="{FF2B5EF4-FFF2-40B4-BE49-F238E27FC236}">
                <a16:creationId xmlns:a16="http://schemas.microsoft.com/office/drawing/2014/main" id="{A9B9FE74-BAF2-421D-B130-F55329FBED0C}"/>
              </a:ext>
            </a:extLst>
          </p:cNvPr>
          <p:cNvSpPr/>
          <p:nvPr/>
        </p:nvSpPr>
        <p:spPr>
          <a:xfrm>
            <a:off x="3577072" y="2548325"/>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FIS</a:t>
            </a:r>
            <a:endParaRPr sz="900" i="0" u="none" strike="noStrike" cap="none">
              <a:solidFill>
                <a:srgbClr val="000000"/>
              </a:solidFill>
              <a:latin typeface="Lato"/>
              <a:ea typeface="Lato"/>
              <a:cs typeface="Lato"/>
              <a:sym typeface="Lato"/>
            </a:endParaRPr>
          </a:p>
        </p:txBody>
      </p:sp>
      <p:sp>
        <p:nvSpPr>
          <p:cNvPr id="518" name="Google Shape;518;g1e40e23bd25_0_1147">
            <a:extLst>
              <a:ext uri="{FF2B5EF4-FFF2-40B4-BE49-F238E27FC236}">
                <a16:creationId xmlns:a16="http://schemas.microsoft.com/office/drawing/2014/main" id="{B7E00BA5-FB0D-6D64-15E4-153DCF733411}"/>
              </a:ext>
            </a:extLst>
          </p:cNvPr>
          <p:cNvSpPr/>
          <p:nvPr/>
        </p:nvSpPr>
        <p:spPr>
          <a:xfrm>
            <a:off x="1563075" y="2181375"/>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R2R Deployments</a:t>
            </a:r>
            <a:endParaRPr sz="1500" b="0" i="0" u="none" strike="noStrike" cap="none">
              <a:solidFill>
                <a:srgbClr val="000000"/>
              </a:solidFill>
              <a:latin typeface="Arial"/>
              <a:ea typeface="Arial"/>
              <a:cs typeface="Arial"/>
              <a:sym typeface="Arial"/>
            </a:endParaRPr>
          </a:p>
        </p:txBody>
      </p:sp>
      <p:sp>
        <p:nvSpPr>
          <p:cNvPr id="519" name="Google Shape;519;g1e40e23bd25_0_1147">
            <a:extLst>
              <a:ext uri="{FF2B5EF4-FFF2-40B4-BE49-F238E27FC236}">
                <a16:creationId xmlns:a16="http://schemas.microsoft.com/office/drawing/2014/main" id="{ACD520C0-EEB1-66E6-B48C-8E208D55E21D}"/>
              </a:ext>
            </a:extLst>
          </p:cNvPr>
          <p:cNvSpPr/>
          <p:nvPr/>
        </p:nvSpPr>
        <p:spPr>
          <a:xfrm>
            <a:off x="33522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0" name="Google Shape;520;g1e40e23bd25_0_1147">
            <a:extLst>
              <a:ext uri="{FF2B5EF4-FFF2-40B4-BE49-F238E27FC236}">
                <a16:creationId xmlns:a16="http://schemas.microsoft.com/office/drawing/2014/main" id="{63CDBDD3-A558-EBA1-5714-2FA6CF9E036D}"/>
              </a:ext>
            </a:extLst>
          </p:cNvPr>
          <p:cNvSpPr/>
          <p:nvPr/>
        </p:nvSpPr>
        <p:spPr>
          <a:xfrm>
            <a:off x="4446160" y="2543789"/>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1" name="Google Shape;521;g1e40e23bd25_0_1147">
            <a:extLst>
              <a:ext uri="{FF2B5EF4-FFF2-40B4-BE49-F238E27FC236}">
                <a16:creationId xmlns:a16="http://schemas.microsoft.com/office/drawing/2014/main" id="{0FB607EF-E1AD-4B03-90A4-9120030D6677}"/>
              </a:ext>
            </a:extLst>
          </p:cNvPr>
          <p:cNvSpPr/>
          <p:nvPr/>
        </p:nvSpPr>
        <p:spPr>
          <a:xfrm>
            <a:off x="2630463" y="3537013"/>
            <a:ext cx="1217700" cy="253500"/>
          </a:xfrm>
          <a:prstGeom prst="homePlate">
            <a:avLst>
              <a:gd name="adj" fmla="val 39226"/>
            </a:avLst>
          </a:prstGeom>
          <a:solidFill>
            <a:srgbClr val="6D9EE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Lato"/>
                <a:ea typeface="Lato"/>
                <a:cs typeface="Lato"/>
                <a:sym typeface="Lato"/>
              </a:rPr>
              <a:t>Bayer</a:t>
            </a:r>
            <a:endParaRPr sz="900" i="0" u="none" strike="noStrike" cap="none">
              <a:solidFill>
                <a:srgbClr val="000000"/>
              </a:solidFill>
              <a:latin typeface="Lato"/>
              <a:ea typeface="Lato"/>
              <a:cs typeface="Lato"/>
              <a:sym typeface="Lato"/>
            </a:endParaRPr>
          </a:p>
        </p:txBody>
      </p:sp>
      <p:sp>
        <p:nvSpPr>
          <p:cNvPr id="522" name="Google Shape;522;g1e40e23bd25_0_1147">
            <a:extLst>
              <a:ext uri="{FF2B5EF4-FFF2-40B4-BE49-F238E27FC236}">
                <a16:creationId xmlns:a16="http://schemas.microsoft.com/office/drawing/2014/main" id="{93214E44-0A60-A010-B271-2DA0CDAE4323}"/>
              </a:ext>
            </a:extLst>
          </p:cNvPr>
          <p:cNvSpPr/>
          <p:nvPr/>
        </p:nvSpPr>
        <p:spPr>
          <a:xfrm>
            <a:off x="4054059" y="3537013"/>
            <a:ext cx="870900" cy="253500"/>
          </a:xfrm>
          <a:prstGeom prst="chevron">
            <a:avLst>
              <a:gd name="adj" fmla="val 42212"/>
            </a:avLst>
          </a:prstGeom>
          <a:solidFill>
            <a:srgbClr val="A4C2F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800">
                <a:latin typeface="Lato"/>
                <a:ea typeface="Lato"/>
                <a:cs typeface="Lato"/>
                <a:sym typeface="Lato"/>
              </a:rPr>
              <a:t>Whirlpool</a:t>
            </a:r>
            <a:endParaRPr sz="800" i="0" u="none" strike="noStrike" cap="none">
              <a:solidFill>
                <a:srgbClr val="000000"/>
              </a:solidFill>
              <a:latin typeface="Lato"/>
              <a:ea typeface="Lato"/>
              <a:cs typeface="Lato"/>
              <a:sym typeface="Lato"/>
            </a:endParaRPr>
          </a:p>
        </p:txBody>
      </p:sp>
      <p:sp>
        <p:nvSpPr>
          <p:cNvPr id="523" name="Google Shape;523;g1e40e23bd25_0_1147">
            <a:extLst>
              <a:ext uri="{FF2B5EF4-FFF2-40B4-BE49-F238E27FC236}">
                <a16:creationId xmlns:a16="http://schemas.microsoft.com/office/drawing/2014/main" id="{9E6A8B72-2E7A-A2B0-E8C7-B3479B50D123}"/>
              </a:ext>
            </a:extLst>
          </p:cNvPr>
          <p:cNvSpPr/>
          <p:nvPr/>
        </p:nvSpPr>
        <p:spPr>
          <a:xfrm>
            <a:off x="1563075" y="3170063"/>
            <a:ext cx="5898900" cy="253500"/>
          </a:xfrm>
          <a:prstGeom prst="homePlate">
            <a:avLst>
              <a:gd name="adj" fmla="val 39226"/>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b="1">
                <a:solidFill>
                  <a:schemeClr val="dk1"/>
                </a:solidFill>
                <a:latin typeface="Lato"/>
                <a:ea typeface="Lato"/>
                <a:cs typeface="Lato"/>
                <a:sym typeface="Lato"/>
              </a:rPr>
              <a:t>O2C  Deployments</a:t>
            </a:r>
            <a:endParaRPr sz="1500" b="0" i="0" u="none" strike="noStrike" cap="none">
              <a:solidFill>
                <a:srgbClr val="000000"/>
              </a:solidFill>
              <a:latin typeface="Arial"/>
              <a:ea typeface="Arial"/>
              <a:cs typeface="Arial"/>
              <a:sym typeface="Arial"/>
            </a:endParaRPr>
          </a:p>
        </p:txBody>
      </p:sp>
      <p:sp>
        <p:nvSpPr>
          <p:cNvPr id="524" name="Google Shape;524;g1e40e23bd25_0_1147">
            <a:extLst>
              <a:ext uri="{FF2B5EF4-FFF2-40B4-BE49-F238E27FC236}">
                <a16:creationId xmlns:a16="http://schemas.microsoft.com/office/drawing/2014/main" id="{1C576341-BAB6-589F-2305-45A6A4CB02DD}"/>
              </a:ext>
            </a:extLst>
          </p:cNvPr>
          <p:cNvSpPr/>
          <p:nvPr/>
        </p:nvSpPr>
        <p:spPr>
          <a:xfrm>
            <a:off x="38292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5" name="Google Shape;525;g1e40e23bd25_0_1147">
            <a:extLst>
              <a:ext uri="{FF2B5EF4-FFF2-40B4-BE49-F238E27FC236}">
                <a16:creationId xmlns:a16="http://schemas.microsoft.com/office/drawing/2014/main" id="{F6725133-39B7-BB53-AD92-0D2F65AF766A}"/>
              </a:ext>
            </a:extLst>
          </p:cNvPr>
          <p:cNvSpPr/>
          <p:nvPr/>
        </p:nvSpPr>
        <p:spPr>
          <a:xfrm>
            <a:off x="4923147" y="3532477"/>
            <a:ext cx="251700" cy="239100"/>
          </a:xfrm>
          <a:prstGeom prst="star5">
            <a:avLst>
              <a:gd name="adj" fmla="val 19098"/>
              <a:gd name="hf" fmla="val 105146"/>
              <a:gd name="vf" fmla="val 110557"/>
            </a:avLst>
          </a:prstGeom>
          <a:solidFill>
            <a:srgbClr val="FFFF0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ahoma"/>
              <a:ea typeface="Tahoma"/>
              <a:cs typeface="Tahoma"/>
              <a:sym typeface="Tahoma"/>
            </a:endParaRPr>
          </a:p>
        </p:txBody>
      </p:sp>
      <p:sp>
        <p:nvSpPr>
          <p:cNvPr id="526" name="Google Shape;526;g1e40e23bd25_0_1147">
            <a:extLst>
              <a:ext uri="{FF2B5EF4-FFF2-40B4-BE49-F238E27FC236}">
                <a16:creationId xmlns:a16="http://schemas.microsoft.com/office/drawing/2014/main" id="{7A59E01F-905B-B57A-2E54-5E84DDDFDE07}"/>
              </a:ext>
            </a:extLst>
          </p:cNvPr>
          <p:cNvSpPr txBox="1"/>
          <p:nvPr/>
        </p:nvSpPr>
        <p:spPr>
          <a:xfrm>
            <a:off x="1348750" y="4234975"/>
            <a:ext cx="6546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Tahoma"/>
                <a:ea typeface="Tahoma"/>
                <a:cs typeface="Tahoma"/>
                <a:sym typeface="Tahoma"/>
              </a:rPr>
              <a:t>*</a:t>
            </a:r>
            <a:r>
              <a:rPr lang="en" sz="1200">
                <a:solidFill>
                  <a:schemeClr val="dk1"/>
                </a:solidFill>
                <a:latin typeface="Tahoma"/>
                <a:ea typeface="Tahoma"/>
                <a:cs typeface="Tahoma"/>
                <a:sym typeface="Tahoma"/>
              </a:rPr>
              <a:t> Above timelines are tentative at this point; will be refined as we proceed with the program.  </a:t>
            </a:r>
            <a:endParaRPr sz="1200">
              <a:solidFill>
                <a:schemeClr val="dk1"/>
              </a:solidFill>
              <a:latin typeface="Tahoma"/>
              <a:ea typeface="Tahoma"/>
              <a:cs typeface="Tahoma"/>
              <a:sym typeface="Tahoma"/>
            </a:endParaRPr>
          </a:p>
        </p:txBody>
      </p:sp>
    </p:spTree>
    <p:extLst>
      <p:ext uri="{BB962C8B-B14F-4D97-AF65-F5344CB8AC3E}">
        <p14:creationId xmlns:p14="http://schemas.microsoft.com/office/powerpoint/2010/main" val="37538602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30">
          <a:extLst>
            <a:ext uri="{FF2B5EF4-FFF2-40B4-BE49-F238E27FC236}">
              <a16:creationId xmlns:a16="http://schemas.microsoft.com/office/drawing/2014/main" id="{031B7041-79F5-7F84-F2AE-9FFDDD3354B7}"/>
            </a:ext>
          </a:extLst>
        </p:cNvPr>
        <p:cNvGrpSpPr/>
        <p:nvPr/>
      </p:nvGrpSpPr>
      <p:grpSpPr>
        <a:xfrm>
          <a:off x="0" y="0"/>
          <a:ext cx="0" cy="0"/>
          <a:chOff x="0" y="0"/>
          <a:chExt cx="0" cy="0"/>
        </a:xfrm>
      </p:grpSpPr>
      <p:sp>
        <p:nvSpPr>
          <p:cNvPr id="531" name="Google Shape;531;g289fdb9218f_2_3">
            <a:extLst>
              <a:ext uri="{FF2B5EF4-FFF2-40B4-BE49-F238E27FC236}">
                <a16:creationId xmlns:a16="http://schemas.microsoft.com/office/drawing/2014/main" id="{92904FD8-292D-3115-2028-1CBA189C2A66}"/>
              </a:ext>
            </a:extLst>
          </p:cNvPr>
          <p:cNvSpPr txBox="1">
            <a:spLocks noGrp="1"/>
          </p:cNvSpPr>
          <p:nvPr>
            <p:ph type="title"/>
          </p:nvPr>
        </p:nvSpPr>
        <p:spPr>
          <a:xfrm>
            <a:off x="3552100" y="1970400"/>
            <a:ext cx="3839400" cy="2476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556"/>
              <a:buNone/>
            </a:pPr>
            <a:r>
              <a:rPr lang="en" b="1"/>
              <a:t>Action Items and Next Steps </a:t>
            </a:r>
            <a:endParaRPr sz="1400" b="1"/>
          </a:p>
        </p:txBody>
      </p:sp>
      <p:pic>
        <p:nvPicPr>
          <p:cNvPr id="532" name="Google Shape;532;g289fdb9218f_2_3">
            <a:extLst>
              <a:ext uri="{FF2B5EF4-FFF2-40B4-BE49-F238E27FC236}">
                <a16:creationId xmlns:a16="http://schemas.microsoft.com/office/drawing/2014/main" id="{F90689E5-0253-7DBA-DEEC-EE87415FAFCF}"/>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24592585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36">
          <a:extLst>
            <a:ext uri="{FF2B5EF4-FFF2-40B4-BE49-F238E27FC236}">
              <a16:creationId xmlns:a16="http://schemas.microsoft.com/office/drawing/2014/main" id="{E5EB27D5-2EB3-0126-9B35-37FDDCD39C6B}"/>
            </a:ext>
          </a:extLst>
        </p:cNvPr>
        <p:cNvGrpSpPr/>
        <p:nvPr/>
      </p:nvGrpSpPr>
      <p:grpSpPr>
        <a:xfrm>
          <a:off x="0" y="0"/>
          <a:ext cx="0" cy="0"/>
          <a:chOff x="0" y="0"/>
          <a:chExt cx="0" cy="0"/>
        </a:xfrm>
      </p:grpSpPr>
      <p:sp>
        <p:nvSpPr>
          <p:cNvPr id="537" name="Google Shape;537;g32c08df7a2f_0_776">
            <a:extLst>
              <a:ext uri="{FF2B5EF4-FFF2-40B4-BE49-F238E27FC236}">
                <a16:creationId xmlns:a16="http://schemas.microsoft.com/office/drawing/2014/main" id="{A2C35D78-264B-5D94-0FEB-151F347BDD9C}"/>
              </a:ext>
            </a:extLst>
          </p:cNvPr>
          <p:cNvSpPr txBox="1">
            <a:spLocks noGrp="1"/>
          </p:cNvSpPr>
          <p:nvPr>
            <p:ph type="title"/>
          </p:nvPr>
        </p:nvSpPr>
        <p:spPr>
          <a:xfrm>
            <a:off x="424225" y="395025"/>
            <a:ext cx="5268000" cy="4749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Next Steps</a:t>
            </a:r>
            <a:endParaRPr sz="2600" b="1">
              <a:solidFill>
                <a:srgbClr val="020A51"/>
              </a:solidFill>
              <a:latin typeface="Ubuntu"/>
              <a:ea typeface="Ubuntu"/>
              <a:cs typeface="Ubuntu"/>
              <a:sym typeface="Ubuntu"/>
            </a:endParaRPr>
          </a:p>
        </p:txBody>
      </p:sp>
      <p:sp>
        <p:nvSpPr>
          <p:cNvPr id="538" name="Google Shape;538;g32c08df7a2f_0_776">
            <a:extLst>
              <a:ext uri="{FF2B5EF4-FFF2-40B4-BE49-F238E27FC236}">
                <a16:creationId xmlns:a16="http://schemas.microsoft.com/office/drawing/2014/main" id="{10D7B043-C0DC-87AD-BF77-62BF8C933F0E}"/>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87</a:t>
            </a:fld>
            <a:endParaRPr/>
          </a:p>
        </p:txBody>
      </p:sp>
      <p:pic>
        <p:nvPicPr>
          <p:cNvPr id="539" name="Google Shape;539;g32c08df7a2f_0_776">
            <a:extLst>
              <a:ext uri="{FF2B5EF4-FFF2-40B4-BE49-F238E27FC236}">
                <a16:creationId xmlns:a16="http://schemas.microsoft.com/office/drawing/2014/main" id="{09039D81-ADEA-5045-DE79-C2C0BE8D3C24}"/>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graphicFrame>
        <p:nvGraphicFramePr>
          <p:cNvPr id="540" name="Google Shape;540;g32c08df7a2f_0_776">
            <a:extLst>
              <a:ext uri="{FF2B5EF4-FFF2-40B4-BE49-F238E27FC236}">
                <a16:creationId xmlns:a16="http://schemas.microsoft.com/office/drawing/2014/main" id="{58988A5C-124D-9276-E696-A7D534D14327}"/>
              </a:ext>
            </a:extLst>
          </p:cNvPr>
          <p:cNvGraphicFramePr/>
          <p:nvPr/>
        </p:nvGraphicFramePr>
        <p:xfrm>
          <a:off x="429150" y="1108538"/>
          <a:ext cx="3000000" cy="3000000"/>
        </p:xfrm>
        <a:graphic>
          <a:graphicData uri="http://schemas.openxmlformats.org/drawingml/2006/table">
            <a:tbl>
              <a:tblPr bandRow="1">
                <a:noFill/>
                <a:tableStyleId>{5342E76C-094B-419B-B42E-AED802BB35B9}</a:tableStyleId>
              </a:tblPr>
              <a:tblGrid>
                <a:gridCol w="609575">
                  <a:extLst>
                    <a:ext uri="{9D8B030D-6E8A-4147-A177-3AD203B41FA5}">
                      <a16:colId xmlns:a16="http://schemas.microsoft.com/office/drawing/2014/main" val="20000"/>
                    </a:ext>
                  </a:extLst>
                </a:gridCol>
                <a:gridCol w="3760025">
                  <a:extLst>
                    <a:ext uri="{9D8B030D-6E8A-4147-A177-3AD203B41FA5}">
                      <a16:colId xmlns:a16="http://schemas.microsoft.com/office/drawing/2014/main" val="20001"/>
                    </a:ext>
                  </a:extLst>
                </a:gridCol>
                <a:gridCol w="2368875">
                  <a:extLst>
                    <a:ext uri="{9D8B030D-6E8A-4147-A177-3AD203B41FA5}">
                      <a16:colId xmlns:a16="http://schemas.microsoft.com/office/drawing/2014/main" val="20002"/>
                    </a:ext>
                  </a:extLst>
                </a:gridCol>
                <a:gridCol w="1329550">
                  <a:extLst>
                    <a:ext uri="{9D8B030D-6E8A-4147-A177-3AD203B41FA5}">
                      <a16:colId xmlns:a16="http://schemas.microsoft.com/office/drawing/2014/main" val="20003"/>
                    </a:ext>
                  </a:extLst>
                </a:gridCol>
              </a:tblGrid>
              <a:tr h="438625">
                <a:tc>
                  <a:txBody>
                    <a:bodyPr/>
                    <a:lstStyle/>
                    <a:p>
                      <a:pPr marL="0" marR="0" lvl="0" indent="0" algn="ctr"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n" sz="1200" b="1">
                          <a:solidFill>
                            <a:srgbClr val="2322F0"/>
                          </a:solidFill>
                          <a:latin typeface="Ubuntu"/>
                          <a:ea typeface="Ubuntu"/>
                          <a:cs typeface="Ubuntu"/>
                          <a:sym typeface="Ubuntu"/>
                        </a:rPr>
                        <a:t>Item</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Owner</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Target Date</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0"/>
                  </a:ext>
                </a:extLst>
              </a:tr>
              <a:tr h="402025">
                <a:tc>
                  <a:txBody>
                    <a:bodyPr/>
                    <a:lstStyle/>
                    <a:p>
                      <a:pPr marL="0" lvl="0" indent="0" algn="l" rtl="0">
                        <a:spcBef>
                          <a:spcPts val="0"/>
                        </a:spcBef>
                        <a:spcAft>
                          <a:spcPts val="0"/>
                        </a:spcAft>
                        <a:buNone/>
                      </a:pPr>
                      <a:r>
                        <a:rPr lang="en" sz="1200">
                          <a:latin typeface="Ubuntu"/>
                          <a:ea typeface="Ubuntu"/>
                          <a:cs typeface="Ubuntu"/>
                          <a:sym typeface="Ubuntu"/>
                        </a:rPr>
                        <a:t>1</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Immediate focus is to take the POCs to a closure - Email Ingestion, Power BI Integration and Gen AI</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Accelerate team with inputs from Accenture</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TBD</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29425">
                <a:tc>
                  <a:txBody>
                    <a:bodyPr/>
                    <a:lstStyle/>
                    <a:p>
                      <a:pPr marL="0" lvl="0" indent="0" algn="l" rtl="0">
                        <a:spcBef>
                          <a:spcPts val="0"/>
                        </a:spcBef>
                        <a:spcAft>
                          <a:spcPts val="0"/>
                        </a:spcAft>
                        <a:buNone/>
                      </a:pPr>
                      <a:r>
                        <a:rPr lang="en" sz="1200">
                          <a:latin typeface="Ubuntu"/>
                          <a:ea typeface="Ubuntu"/>
                          <a:cs typeface="Ubuntu"/>
                          <a:sym typeface="Ubuntu"/>
                        </a:rPr>
                        <a:t>2</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Server Sizing exercise </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Both teams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ASAP</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6900">
                <a:tc>
                  <a:txBody>
                    <a:bodyPr/>
                    <a:lstStyle/>
                    <a:p>
                      <a:pPr marL="0" lvl="0" indent="0" algn="l" rtl="0">
                        <a:spcBef>
                          <a:spcPts val="0"/>
                        </a:spcBef>
                        <a:spcAft>
                          <a:spcPts val="0"/>
                        </a:spcAft>
                        <a:buNone/>
                      </a:pPr>
                      <a:r>
                        <a:rPr lang="en" sz="1200">
                          <a:latin typeface="Ubuntu"/>
                          <a:ea typeface="Ubuntu"/>
                          <a:cs typeface="Ubuntu"/>
                          <a:sym typeface="Ubuntu"/>
                        </a:rPr>
                        <a:t>3</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Resolving Performance Test issues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Accenture team supported by the Accelerate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TBD</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70575">
                <a:tc>
                  <a:txBody>
                    <a:bodyPr/>
                    <a:lstStyle/>
                    <a:p>
                      <a:pPr marL="0" lvl="0" indent="0" algn="l" rtl="0">
                        <a:spcBef>
                          <a:spcPts val="0"/>
                        </a:spcBef>
                        <a:spcAft>
                          <a:spcPts val="0"/>
                        </a:spcAft>
                        <a:buNone/>
                      </a:pPr>
                      <a:r>
                        <a:rPr lang="en" sz="1200">
                          <a:latin typeface="Ubuntu"/>
                          <a:ea typeface="Ubuntu"/>
                          <a:cs typeface="Ubuntu"/>
                          <a:sym typeface="Ubuntu"/>
                        </a:rPr>
                        <a:t>4</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Resolving open items from the Security Audit</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Appian teams in discussion with the Accenture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ASAP</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70575">
                <a:tc>
                  <a:txBody>
                    <a:bodyPr/>
                    <a:lstStyle/>
                    <a:p>
                      <a:pPr marL="0" lvl="0" indent="0" algn="l" rtl="0">
                        <a:spcBef>
                          <a:spcPts val="0"/>
                        </a:spcBef>
                        <a:spcAft>
                          <a:spcPts val="0"/>
                        </a:spcAft>
                        <a:buNone/>
                      </a:pPr>
                      <a:r>
                        <a:rPr lang="en" sz="1200">
                          <a:latin typeface="Ubuntu"/>
                          <a:ea typeface="Ubuntu"/>
                          <a:cs typeface="Ubuntu"/>
                          <a:sym typeface="Ubuntu"/>
                        </a:rPr>
                        <a:t>5</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Design and Implementation guidance for ICR and Journal Processing modules</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Accelerate team</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Ubuntu"/>
                          <a:ea typeface="Ubuntu"/>
                          <a:cs typeface="Ubuntu"/>
                          <a:sym typeface="Ubuntu"/>
                        </a:rPr>
                        <a:t>Ongoing</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248877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44">
          <a:extLst>
            <a:ext uri="{FF2B5EF4-FFF2-40B4-BE49-F238E27FC236}">
              <a16:creationId xmlns:a16="http://schemas.microsoft.com/office/drawing/2014/main" id="{D9E2991E-E6D2-AFBD-C283-75D8557F0F12}"/>
            </a:ext>
          </a:extLst>
        </p:cNvPr>
        <p:cNvGrpSpPr/>
        <p:nvPr/>
      </p:nvGrpSpPr>
      <p:grpSpPr>
        <a:xfrm>
          <a:off x="0" y="0"/>
          <a:ext cx="0" cy="0"/>
          <a:chOff x="0" y="0"/>
          <a:chExt cx="0" cy="0"/>
        </a:xfrm>
      </p:grpSpPr>
      <p:sp>
        <p:nvSpPr>
          <p:cNvPr id="545" name="Google Shape;545;p58">
            <a:extLst>
              <a:ext uri="{FF2B5EF4-FFF2-40B4-BE49-F238E27FC236}">
                <a16:creationId xmlns:a16="http://schemas.microsoft.com/office/drawing/2014/main" id="{419206AE-C232-B867-FDB4-ED8C029D8C5C}"/>
              </a:ext>
            </a:extLst>
          </p:cNvPr>
          <p:cNvSpPr txBox="1">
            <a:spLocks noGrp="1"/>
          </p:cNvSpPr>
          <p:nvPr>
            <p:ph type="title"/>
          </p:nvPr>
        </p:nvSpPr>
        <p:spPr>
          <a:xfrm>
            <a:off x="1097280" y="3634740"/>
            <a:ext cx="6858000" cy="548700"/>
          </a:xfrm>
          <a:prstGeom prst="rect">
            <a:avLst/>
          </a:prstGeom>
          <a:noFill/>
          <a:ln>
            <a:noFill/>
          </a:ln>
        </p:spPr>
        <p:txBody>
          <a:bodyPr spcFirstLastPara="1" wrap="square" lIns="68575" tIns="34275" rIns="68575" bIns="34275" anchor="t" anchorCtr="0">
            <a:normAutofit/>
          </a:bodyPr>
          <a:lstStyle/>
          <a:p>
            <a:pPr marL="0" lvl="0" indent="0" algn="ctr" rtl="0">
              <a:lnSpc>
                <a:spcPct val="100000"/>
              </a:lnSpc>
              <a:spcBef>
                <a:spcPts val="0"/>
              </a:spcBef>
              <a:spcAft>
                <a:spcPts val="0"/>
              </a:spcAft>
              <a:buSzPts val="1400"/>
              <a:buNone/>
            </a:pPr>
            <a:r>
              <a:rPr lang="en"/>
              <a:t>The leader in low-code automation.</a:t>
            </a:r>
            <a:endParaRPr/>
          </a:p>
        </p:txBody>
      </p:sp>
      <p:sp>
        <p:nvSpPr>
          <p:cNvPr id="546" name="Google Shape;546;p58">
            <a:extLst>
              <a:ext uri="{FF2B5EF4-FFF2-40B4-BE49-F238E27FC236}">
                <a16:creationId xmlns:a16="http://schemas.microsoft.com/office/drawing/2014/main" id="{335819A9-C4DD-569F-3451-991EF0AC4E2B}"/>
              </a:ext>
            </a:extLst>
          </p:cNvPr>
          <p:cNvSpPr txBox="1">
            <a:spLocks noGrp="1"/>
          </p:cNvSpPr>
          <p:nvPr>
            <p:ph type="body" idx="1"/>
          </p:nvPr>
        </p:nvSpPr>
        <p:spPr>
          <a:xfrm>
            <a:off x="1097279" y="762000"/>
            <a:ext cx="6858000" cy="6858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800"/>
              </a:spcBef>
              <a:spcAft>
                <a:spcPts val="0"/>
              </a:spcAft>
              <a:buSzPts val="2800"/>
              <a:buNone/>
            </a:pPr>
            <a:r>
              <a:rPr lang="en"/>
              <a:t>Thank You!</a:t>
            </a:r>
            <a:endParaRPr/>
          </a:p>
        </p:txBody>
      </p:sp>
    </p:spTree>
    <p:extLst>
      <p:ext uri="{BB962C8B-B14F-4D97-AF65-F5344CB8AC3E}">
        <p14:creationId xmlns:p14="http://schemas.microsoft.com/office/powerpoint/2010/main" val="9902406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51">
          <a:extLst>
            <a:ext uri="{FF2B5EF4-FFF2-40B4-BE49-F238E27FC236}">
              <a16:creationId xmlns:a16="http://schemas.microsoft.com/office/drawing/2014/main" id="{45A8A306-0206-8974-08D9-7303DDAF6689}"/>
            </a:ext>
          </a:extLst>
        </p:cNvPr>
        <p:cNvGrpSpPr/>
        <p:nvPr/>
      </p:nvGrpSpPr>
      <p:grpSpPr>
        <a:xfrm>
          <a:off x="0" y="0"/>
          <a:ext cx="0" cy="0"/>
          <a:chOff x="0" y="0"/>
          <a:chExt cx="0" cy="0"/>
        </a:xfrm>
      </p:grpSpPr>
      <p:sp>
        <p:nvSpPr>
          <p:cNvPr id="252" name="Google Shape;252;p1">
            <a:extLst>
              <a:ext uri="{FF2B5EF4-FFF2-40B4-BE49-F238E27FC236}">
                <a16:creationId xmlns:a16="http://schemas.microsoft.com/office/drawing/2014/main" id="{2E2D0D9B-2237-9ED4-56E9-AD70ABBDA45A}"/>
              </a:ext>
            </a:extLst>
          </p:cNvPr>
          <p:cNvSpPr txBox="1">
            <a:spLocks noGrp="1"/>
          </p:cNvSpPr>
          <p:nvPr>
            <p:ph type="subTitle" idx="1"/>
          </p:nvPr>
        </p:nvSpPr>
        <p:spPr>
          <a:xfrm>
            <a:off x="4533900" y="2854950"/>
            <a:ext cx="4619400" cy="7065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800"/>
              </a:spcBef>
              <a:spcAft>
                <a:spcPts val="0"/>
              </a:spcAft>
              <a:buSzPts val="1300"/>
              <a:buNone/>
            </a:pPr>
            <a:r>
              <a:rPr lang="en" sz="1400">
                <a:latin typeface="Ubuntu"/>
                <a:ea typeface="Ubuntu"/>
                <a:cs typeface="Ubuntu"/>
                <a:sym typeface="Ubuntu"/>
              </a:rPr>
              <a:t>Mani Rajagopalan</a:t>
            </a:r>
            <a:endParaRPr sz="1400">
              <a:latin typeface="Ubuntu"/>
              <a:ea typeface="Ubuntu"/>
              <a:cs typeface="Ubuntu"/>
              <a:sym typeface="Ubuntu"/>
            </a:endParaRPr>
          </a:p>
          <a:p>
            <a:pPr marL="0" lvl="0" indent="0" algn="l" rtl="0">
              <a:lnSpc>
                <a:spcPct val="90000"/>
              </a:lnSpc>
              <a:spcBef>
                <a:spcPts val="800"/>
              </a:spcBef>
              <a:spcAft>
                <a:spcPts val="0"/>
              </a:spcAft>
              <a:buSzPts val="1300"/>
              <a:buNone/>
            </a:pPr>
            <a:r>
              <a:rPr lang="en" sz="1400">
                <a:latin typeface="Ubuntu"/>
                <a:ea typeface="Ubuntu"/>
                <a:cs typeface="Ubuntu"/>
                <a:sym typeface="Ubuntu"/>
              </a:rPr>
              <a:t>January 17, 2025</a:t>
            </a:r>
            <a:endParaRPr sz="1400">
              <a:latin typeface="Ubuntu"/>
              <a:ea typeface="Ubuntu"/>
              <a:cs typeface="Ubuntu"/>
              <a:sym typeface="Ubuntu"/>
            </a:endParaRPr>
          </a:p>
        </p:txBody>
      </p:sp>
      <p:sp>
        <p:nvSpPr>
          <p:cNvPr id="253" name="Google Shape;253;p1">
            <a:extLst>
              <a:ext uri="{FF2B5EF4-FFF2-40B4-BE49-F238E27FC236}">
                <a16:creationId xmlns:a16="http://schemas.microsoft.com/office/drawing/2014/main" id="{F5C1D267-F7E2-4CAB-36A3-C14CF1381160}"/>
              </a:ext>
            </a:extLst>
          </p:cNvPr>
          <p:cNvSpPr txBox="1">
            <a:spLocks noGrp="1"/>
          </p:cNvSpPr>
          <p:nvPr>
            <p:ph type="title"/>
          </p:nvPr>
        </p:nvSpPr>
        <p:spPr>
          <a:xfrm>
            <a:off x="4533900" y="1582950"/>
            <a:ext cx="4114800" cy="1272000"/>
          </a:xfrm>
          <a:prstGeom prst="rect">
            <a:avLst/>
          </a:prstGeom>
          <a:noFill/>
          <a:ln>
            <a:noFill/>
          </a:ln>
        </p:spPr>
        <p:txBody>
          <a:bodyPr spcFirstLastPara="1" wrap="square" lIns="68575" tIns="34275" rIns="68575" bIns="34275" anchor="t" anchorCtr="0">
            <a:normAutofit/>
          </a:bodyPr>
          <a:lstStyle/>
          <a:p>
            <a:pPr marL="0" lvl="0" indent="0" algn="l" rtl="0">
              <a:lnSpc>
                <a:spcPct val="150000"/>
              </a:lnSpc>
              <a:spcBef>
                <a:spcPts val="0"/>
              </a:spcBef>
              <a:spcAft>
                <a:spcPts val="0"/>
              </a:spcAft>
              <a:buSzPts val="1400"/>
              <a:buNone/>
            </a:pPr>
            <a:r>
              <a:rPr lang="en" sz="2650">
                <a:latin typeface="Ubuntu"/>
                <a:ea typeface="Ubuntu"/>
                <a:cs typeface="Ubuntu"/>
                <a:sym typeface="Ubuntu"/>
              </a:rPr>
              <a:t>Accenture Operations</a:t>
            </a:r>
            <a:endParaRPr sz="2650">
              <a:latin typeface="Ubuntu"/>
              <a:ea typeface="Ubuntu"/>
              <a:cs typeface="Ubuntu"/>
              <a:sym typeface="Ubuntu"/>
            </a:endParaRPr>
          </a:p>
          <a:p>
            <a:pPr marL="0" lvl="0" indent="0" algn="l" rtl="0">
              <a:lnSpc>
                <a:spcPct val="150000"/>
              </a:lnSpc>
              <a:spcBef>
                <a:spcPts val="0"/>
              </a:spcBef>
              <a:spcAft>
                <a:spcPts val="0"/>
              </a:spcAft>
              <a:buSzPts val="1399"/>
              <a:buNone/>
            </a:pPr>
            <a:r>
              <a:rPr lang="en" sz="2020">
                <a:latin typeface="Ubuntu"/>
                <a:ea typeface="Ubuntu"/>
                <a:cs typeface="Ubuntu"/>
                <a:sym typeface="Ubuntu"/>
              </a:rPr>
              <a:t>Executive Success Review (ESR)</a:t>
            </a:r>
            <a:endParaRPr>
              <a:latin typeface="Ubuntu"/>
              <a:ea typeface="Ubuntu"/>
              <a:cs typeface="Ubuntu"/>
              <a:sym typeface="Ubuntu"/>
            </a:endParaRPr>
          </a:p>
        </p:txBody>
      </p:sp>
      <p:sp>
        <p:nvSpPr>
          <p:cNvPr id="254" name="Google Shape;254;p1">
            <a:extLst>
              <a:ext uri="{FF2B5EF4-FFF2-40B4-BE49-F238E27FC236}">
                <a16:creationId xmlns:a16="http://schemas.microsoft.com/office/drawing/2014/main" id="{EE2ED1B1-1B81-C86D-ED98-B793E32365DD}"/>
              </a:ext>
            </a:extLst>
          </p:cNvPr>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89</a:t>
            </a:fld>
            <a:endParaRPr/>
          </a:p>
        </p:txBody>
      </p:sp>
      <p:pic>
        <p:nvPicPr>
          <p:cNvPr id="255" name="Google Shape;255;p1">
            <a:extLst>
              <a:ext uri="{FF2B5EF4-FFF2-40B4-BE49-F238E27FC236}">
                <a16:creationId xmlns:a16="http://schemas.microsoft.com/office/drawing/2014/main" id="{62CC2565-60EC-02FB-862C-1580B61CACF4}"/>
              </a:ext>
            </a:extLst>
          </p:cNvPr>
          <p:cNvPicPr preferRelativeResize="0"/>
          <p:nvPr/>
        </p:nvPicPr>
        <p:blipFill rotWithShape="1">
          <a:blip r:embed="rId3">
            <a:alphaModFix/>
          </a:blip>
          <a:srcRect/>
          <a:stretch/>
        </p:blipFill>
        <p:spPr>
          <a:xfrm>
            <a:off x="4095650" y="0"/>
            <a:ext cx="1155625" cy="583300"/>
          </a:xfrm>
          <a:prstGeom prst="rect">
            <a:avLst/>
          </a:prstGeom>
          <a:noFill/>
          <a:ln>
            <a:noFill/>
          </a:ln>
        </p:spPr>
      </p:pic>
    </p:spTree>
    <p:extLst>
      <p:ext uri="{BB962C8B-B14F-4D97-AF65-F5344CB8AC3E}">
        <p14:creationId xmlns:p14="http://schemas.microsoft.com/office/powerpoint/2010/main" val="684762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325ae4aafdc_0_36"/>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9</a:t>
            </a:fld>
            <a:endParaRPr/>
          </a:p>
        </p:txBody>
      </p:sp>
      <p:graphicFrame>
        <p:nvGraphicFramePr>
          <p:cNvPr id="382" name="Google Shape;382;g325ae4aafdc_0_36"/>
          <p:cNvGraphicFramePr/>
          <p:nvPr/>
        </p:nvGraphicFramePr>
        <p:xfrm>
          <a:off x="429688" y="991288"/>
          <a:ext cx="3000000" cy="3000000"/>
        </p:xfrm>
        <a:graphic>
          <a:graphicData uri="http://schemas.openxmlformats.org/drawingml/2006/table">
            <a:tbl>
              <a:tblPr bandRow="1">
                <a:noFill/>
                <a:tableStyleId>{5342E76C-094B-419B-B42E-AED802BB35B9}</a:tableStyleId>
              </a:tblPr>
              <a:tblGrid>
                <a:gridCol w="3877900">
                  <a:extLst>
                    <a:ext uri="{9D8B030D-6E8A-4147-A177-3AD203B41FA5}">
                      <a16:colId xmlns:a16="http://schemas.microsoft.com/office/drawing/2014/main" val="20000"/>
                    </a:ext>
                  </a:extLst>
                </a:gridCol>
                <a:gridCol w="4407800">
                  <a:extLst>
                    <a:ext uri="{9D8B030D-6E8A-4147-A177-3AD203B41FA5}">
                      <a16:colId xmlns:a16="http://schemas.microsoft.com/office/drawing/2014/main" val="20001"/>
                    </a:ext>
                  </a:extLst>
                </a:gridCol>
              </a:tblGrid>
              <a:tr h="333750">
                <a:tc gridSpan="2">
                  <a:txBody>
                    <a:bodyPr/>
                    <a:lstStyle/>
                    <a:p>
                      <a:pPr marL="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Goal</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hMerge="1">
                  <a:txBody>
                    <a:bodyPr/>
                    <a:lstStyle/>
                    <a:p>
                      <a:endParaRPr lang="en-US"/>
                    </a:p>
                  </a:txBody>
                  <a:tcPr/>
                </a:tc>
                <a:extLst>
                  <a:ext uri="{0D108BD9-81ED-4DB2-BD59-A6C34878D82A}">
                    <a16:rowId xmlns:a16="http://schemas.microsoft.com/office/drawing/2014/main" val="10000"/>
                  </a:ext>
                </a:extLst>
              </a:tr>
              <a:tr h="320025">
                <a:tc gridSpan="2">
                  <a:txBody>
                    <a:bodyPr/>
                    <a:lstStyle/>
                    <a:p>
                      <a:pPr marL="0" marR="0" lvl="0" indent="0" algn="ctr" rtl="0">
                        <a:lnSpc>
                          <a:spcPct val="115000"/>
                        </a:lnSpc>
                        <a:spcBef>
                          <a:spcPts val="0"/>
                        </a:spcBef>
                        <a:spcAft>
                          <a:spcPts val="0"/>
                        </a:spcAft>
                        <a:buNone/>
                      </a:pPr>
                      <a:r>
                        <a:rPr lang="en" sz="1200">
                          <a:solidFill>
                            <a:schemeClr val="dk1"/>
                          </a:solidFill>
                          <a:latin typeface="Ubuntu"/>
                          <a:ea typeface="Ubuntu"/>
                          <a:cs typeface="Ubuntu"/>
                          <a:sym typeface="Ubuntu"/>
                        </a:rPr>
                        <a:t>Capacity Planning</a:t>
                      </a:r>
                      <a:endParaRPr sz="1200" u="none" strike="noStrike" cap="none">
                        <a:solidFill>
                          <a:schemeClr val="dk1"/>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1"/>
                  </a:ext>
                </a:extLst>
              </a:tr>
              <a:tr h="310675">
                <a:tc>
                  <a:txBody>
                    <a:bodyPr/>
                    <a:lstStyle/>
                    <a:p>
                      <a:pPr marL="0" marR="0" lvl="0" indent="0" algn="l"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Activities</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Outcome</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2"/>
                  </a:ext>
                </a:extLst>
              </a:tr>
              <a:tr h="803725">
                <a:tc>
                  <a:txBody>
                    <a:bodyPr/>
                    <a:lstStyle/>
                    <a:p>
                      <a:pPr marL="0" lvl="0" indent="0" algn="l" rtl="0">
                        <a:lnSpc>
                          <a:spcPct val="115000"/>
                        </a:lnSpc>
                        <a:spcBef>
                          <a:spcPts val="1200"/>
                        </a:spcBef>
                        <a:spcAft>
                          <a:spcPts val="1200"/>
                        </a:spcAft>
                        <a:buNone/>
                      </a:pPr>
                      <a:r>
                        <a:rPr lang="en" sz="1000">
                          <a:latin typeface="Ubuntu"/>
                          <a:ea typeface="Ubuntu"/>
                          <a:cs typeface="Ubuntu"/>
                          <a:sym typeface="Ubuntu"/>
                        </a:rPr>
                        <a:t>Initiated the capacity planning exercise for the RTR application to optimize performance and resource allocation.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400"/>
                        <a:buFont typeface="Arial"/>
                        <a:buNone/>
                      </a:pPr>
                      <a:r>
                        <a:rPr lang="en" sz="1000">
                          <a:latin typeface="Ubuntu"/>
                          <a:ea typeface="Ubuntu"/>
                          <a:cs typeface="Ubuntu"/>
                          <a:sym typeface="Ubuntu"/>
                        </a:rPr>
                        <a:t>Accenture in in the process of providing the required information in the Hardware Sizing survey. Once this is done, the Accelerate team will carry out a server sizing exercise and provide their recommendations. </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47475">
                <a:tc gridSpan="2">
                  <a:txBody>
                    <a:bodyPr/>
                    <a:lstStyle/>
                    <a:p>
                      <a:pPr marL="0" lvl="0" indent="0" algn="ctr" rtl="0">
                        <a:lnSpc>
                          <a:spcPct val="115000"/>
                        </a:lnSpc>
                        <a:spcBef>
                          <a:spcPts val="0"/>
                        </a:spcBef>
                        <a:spcAft>
                          <a:spcPts val="0"/>
                        </a:spcAft>
                        <a:buNone/>
                      </a:pPr>
                      <a:r>
                        <a:rPr lang="en" sz="1200" b="1">
                          <a:solidFill>
                            <a:schemeClr val="dk2"/>
                          </a:solidFill>
                          <a:latin typeface="Ubuntu"/>
                          <a:ea typeface="Ubuntu"/>
                          <a:cs typeface="Ubuntu"/>
                          <a:sym typeface="Ubuntu"/>
                        </a:rPr>
                        <a:t>Impact</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4"/>
                  </a:ext>
                </a:extLst>
              </a:tr>
              <a:tr h="432375">
                <a:tc gridSpan="2">
                  <a:txBody>
                    <a:bodyPr/>
                    <a:lstStyle/>
                    <a:p>
                      <a:pPr marL="0" lvl="0" indent="0" algn="l" rtl="0">
                        <a:spcBef>
                          <a:spcPts val="0"/>
                        </a:spcBef>
                        <a:spcAft>
                          <a:spcPts val="0"/>
                        </a:spcAft>
                        <a:buNone/>
                      </a:pPr>
                      <a:r>
                        <a:rPr lang="en" sz="1000">
                          <a:latin typeface="Ubuntu"/>
                          <a:ea typeface="Ubuntu"/>
                          <a:cs typeface="Ubuntu"/>
                          <a:sym typeface="Ubuntu"/>
                        </a:rPr>
                        <a:t>This will ensure better resource allocation, improved system efficiency, and scalability to support future growth.</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bl>
          </a:graphicData>
        </a:graphic>
      </p:graphicFrame>
      <p:pic>
        <p:nvPicPr>
          <p:cNvPr id="383" name="Google Shape;383;g325ae4aafdc_0_36"/>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384" name="Google Shape;384;g325ae4aafdc_0_36"/>
          <p:cNvSpPr txBox="1"/>
          <p:nvPr/>
        </p:nvSpPr>
        <p:spPr>
          <a:xfrm>
            <a:off x="429700" y="371475"/>
            <a:ext cx="8285700" cy="42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Progress and Impact</a:t>
            </a:r>
            <a:endParaRPr sz="2600" b="1">
              <a:solidFill>
                <a:srgbClr val="020A51"/>
              </a:solidFill>
              <a:latin typeface="Ubuntu"/>
              <a:ea typeface="Ubuntu"/>
              <a:cs typeface="Ubuntu"/>
              <a:sym typeface="Ubuntu"/>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59">
          <a:extLst>
            <a:ext uri="{FF2B5EF4-FFF2-40B4-BE49-F238E27FC236}">
              <a16:creationId xmlns:a16="http://schemas.microsoft.com/office/drawing/2014/main" id="{0E954F4F-2C24-F57B-6B9D-96D1FE91C4F0}"/>
            </a:ext>
          </a:extLst>
        </p:cNvPr>
        <p:cNvGrpSpPr/>
        <p:nvPr/>
      </p:nvGrpSpPr>
      <p:grpSpPr>
        <a:xfrm>
          <a:off x="0" y="0"/>
          <a:ext cx="0" cy="0"/>
          <a:chOff x="0" y="0"/>
          <a:chExt cx="0" cy="0"/>
        </a:xfrm>
      </p:grpSpPr>
      <p:sp>
        <p:nvSpPr>
          <p:cNvPr id="260" name="Google Shape;260;p3">
            <a:extLst>
              <a:ext uri="{FF2B5EF4-FFF2-40B4-BE49-F238E27FC236}">
                <a16:creationId xmlns:a16="http://schemas.microsoft.com/office/drawing/2014/main" id="{23AE580F-F7A6-2A22-11EB-7EE22F99378B}"/>
              </a:ext>
            </a:extLst>
          </p:cNvPr>
          <p:cNvSpPr txBox="1">
            <a:spLocks noGrp="1"/>
          </p:cNvSpPr>
          <p:nvPr>
            <p:ph type="title"/>
          </p:nvPr>
        </p:nvSpPr>
        <p:spPr>
          <a:xfrm>
            <a:off x="651510" y="571501"/>
            <a:ext cx="7886700" cy="685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400"/>
              <a:buNone/>
            </a:pPr>
            <a:r>
              <a:rPr lang="en" sz="2400" b="1">
                <a:latin typeface="Ubuntu"/>
                <a:ea typeface="Ubuntu"/>
                <a:cs typeface="Ubuntu"/>
                <a:sym typeface="Ubuntu"/>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ESR Agenda</a:t>
            </a:r>
            <a:endParaRPr sz="2400" b="1">
              <a:latin typeface="Ubuntu"/>
              <a:ea typeface="Ubuntu"/>
              <a:cs typeface="Ubuntu"/>
              <a:sym typeface="Ubuntu"/>
            </a:endParaRPr>
          </a:p>
        </p:txBody>
      </p:sp>
      <p:sp>
        <p:nvSpPr>
          <p:cNvPr id="261" name="Google Shape;261;p3">
            <a:extLst>
              <a:ext uri="{FF2B5EF4-FFF2-40B4-BE49-F238E27FC236}">
                <a16:creationId xmlns:a16="http://schemas.microsoft.com/office/drawing/2014/main" id="{8D025647-6AE0-73DE-4CFF-C922566FFC7C}"/>
              </a:ext>
            </a:extLst>
          </p:cNvPr>
          <p:cNvSpPr txBox="1">
            <a:spLocks noGrp="1"/>
          </p:cNvSpPr>
          <p:nvPr>
            <p:ph type="body" idx="1"/>
          </p:nvPr>
        </p:nvSpPr>
        <p:spPr>
          <a:xfrm>
            <a:off x="651500" y="1293675"/>
            <a:ext cx="6828300" cy="2802900"/>
          </a:xfrm>
          <a:prstGeom prst="rect">
            <a:avLst/>
          </a:prstGeom>
          <a:noFill/>
          <a:ln>
            <a:noFill/>
          </a:ln>
        </p:spPr>
        <p:txBody>
          <a:bodyPr spcFirstLastPara="1" wrap="square" lIns="68575" tIns="34275" rIns="68575" bIns="34275" anchor="t" anchorCtr="0">
            <a:noAutofit/>
          </a:bodyPr>
          <a:lstStyle/>
          <a:p>
            <a:pPr marL="457200" lvl="0" indent="-330200" algn="l" rtl="0">
              <a:lnSpc>
                <a:spcPct val="200000"/>
              </a:lnSpc>
              <a:spcBef>
                <a:spcPts val="800"/>
              </a:spcBef>
              <a:spcAft>
                <a:spcPts val="0"/>
              </a:spcAft>
              <a:buSzPts val="1600"/>
              <a:buFont typeface="Ubuntu"/>
              <a:buAutoNum type="arabicPeriod"/>
            </a:pPr>
            <a:r>
              <a:rPr lang="en" sz="1600">
                <a:latin typeface="Ubuntu"/>
                <a:ea typeface="Ubuntu"/>
                <a:cs typeface="Ubuntu"/>
                <a:sym typeface="Ubuntu"/>
              </a:rPr>
              <a:t>Introduction</a:t>
            </a:r>
            <a:endParaRPr sz="1600">
              <a:latin typeface="Ubuntu"/>
              <a:ea typeface="Ubuntu"/>
              <a:cs typeface="Ubuntu"/>
              <a:sym typeface="Ubuntu"/>
            </a:endParaRPr>
          </a:p>
          <a:p>
            <a:pPr marL="457200" lvl="0" indent="-330200" algn="l" rtl="0">
              <a:lnSpc>
                <a:spcPct val="200000"/>
              </a:lnSpc>
              <a:spcBef>
                <a:spcPts val="0"/>
              </a:spcBef>
              <a:spcAft>
                <a:spcPts val="0"/>
              </a:spcAft>
              <a:buSzPts val="1600"/>
              <a:buFont typeface="Ubuntu"/>
              <a:buAutoNum type="arabicPeriod"/>
            </a:pPr>
            <a:r>
              <a:rPr lang="en" sz="1600">
                <a:latin typeface="Ubuntu"/>
                <a:ea typeface="Ubuntu"/>
                <a:cs typeface="Ubuntu"/>
                <a:sym typeface="Ubuntu"/>
              </a:rPr>
              <a:t>Goals and Progress to Date</a:t>
            </a:r>
            <a:endParaRPr sz="1600">
              <a:latin typeface="Ubuntu"/>
              <a:ea typeface="Ubuntu"/>
              <a:cs typeface="Ubuntu"/>
              <a:sym typeface="Ubuntu"/>
            </a:endParaRPr>
          </a:p>
          <a:p>
            <a:pPr marL="457200" lvl="0" indent="-330200" algn="l" rtl="0">
              <a:lnSpc>
                <a:spcPct val="200000"/>
              </a:lnSpc>
              <a:spcBef>
                <a:spcPts val="0"/>
              </a:spcBef>
              <a:spcAft>
                <a:spcPts val="0"/>
              </a:spcAft>
              <a:buSzPts val="1600"/>
              <a:buFont typeface="Ubuntu"/>
              <a:buAutoNum type="arabicPeriod"/>
            </a:pPr>
            <a:r>
              <a:rPr lang="en" sz="1600">
                <a:latin typeface="Ubuntu"/>
                <a:ea typeface="Ubuntu"/>
                <a:cs typeface="Ubuntu"/>
                <a:sym typeface="Ubuntu"/>
              </a:rPr>
              <a:t>Appian New Features</a:t>
            </a:r>
            <a:endParaRPr sz="1600">
              <a:latin typeface="Ubuntu"/>
              <a:ea typeface="Ubuntu"/>
              <a:cs typeface="Ubuntu"/>
              <a:sym typeface="Ubuntu"/>
            </a:endParaRPr>
          </a:p>
          <a:p>
            <a:pPr marL="457200" lvl="0" indent="-330200" algn="l" rtl="0">
              <a:lnSpc>
                <a:spcPct val="200000"/>
              </a:lnSpc>
              <a:spcBef>
                <a:spcPts val="0"/>
              </a:spcBef>
              <a:spcAft>
                <a:spcPts val="0"/>
              </a:spcAft>
              <a:buSzPts val="1600"/>
              <a:buFont typeface="Ubuntu"/>
              <a:buAutoNum type="arabicPeriod"/>
            </a:pPr>
            <a:r>
              <a:rPr lang="en" sz="1600">
                <a:latin typeface="Ubuntu"/>
                <a:ea typeface="Ubuntu"/>
                <a:cs typeface="Ubuntu"/>
                <a:sym typeface="Ubuntu"/>
              </a:rPr>
              <a:t>Roadmap</a:t>
            </a:r>
            <a:endParaRPr sz="1400">
              <a:latin typeface="Ubuntu"/>
              <a:ea typeface="Ubuntu"/>
              <a:cs typeface="Ubuntu"/>
              <a:sym typeface="Ubuntu"/>
            </a:endParaRPr>
          </a:p>
          <a:p>
            <a:pPr marL="457200" lvl="0" indent="-323850" algn="l" rtl="0">
              <a:lnSpc>
                <a:spcPct val="200000"/>
              </a:lnSpc>
              <a:spcBef>
                <a:spcPts val="0"/>
              </a:spcBef>
              <a:spcAft>
                <a:spcPts val="0"/>
              </a:spcAft>
              <a:buSzPts val="1500"/>
              <a:buFont typeface="Ubuntu"/>
              <a:buAutoNum type="arabicPeriod"/>
            </a:pPr>
            <a:r>
              <a:rPr lang="en" sz="1600">
                <a:latin typeface="Ubuntu"/>
                <a:ea typeface="Ubuntu"/>
                <a:cs typeface="Ubuntu"/>
                <a:sym typeface="Ubuntu"/>
              </a:rPr>
              <a:t>Action Items &amp; Next Steps</a:t>
            </a:r>
            <a:r>
              <a:rPr lang="en" sz="900">
                <a:latin typeface="Ubuntu"/>
                <a:ea typeface="Ubuntu"/>
                <a:cs typeface="Ubuntu"/>
                <a:sym typeface="Ubuntu"/>
              </a:rPr>
              <a:t>	</a:t>
            </a:r>
            <a:endParaRPr sz="900">
              <a:latin typeface="Ubuntu"/>
              <a:ea typeface="Ubuntu"/>
              <a:cs typeface="Ubuntu"/>
              <a:sym typeface="Ubuntu"/>
            </a:endParaRPr>
          </a:p>
        </p:txBody>
      </p:sp>
      <p:sp>
        <p:nvSpPr>
          <p:cNvPr id="262" name="Google Shape;262;p3">
            <a:extLst>
              <a:ext uri="{FF2B5EF4-FFF2-40B4-BE49-F238E27FC236}">
                <a16:creationId xmlns:a16="http://schemas.microsoft.com/office/drawing/2014/main" id="{4BCE6FF4-328B-D043-192C-E26C07F56A2A}"/>
              </a:ext>
            </a:extLst>
          </p:cNvPr>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90</a:t>
            </a:fld>
            <a:endParaRPr/>
          </a:p>
        </p:txBody>
      </p:sp>
      <p:pic>
        <p:nvPicPr>
          <p:cNvPr id="263" name="Google Shape;263;p3">
            <a:extLst>
              <a:ext uri="{FF2B5EF4-FFF2-40B4-BE49-F238E27FC236}">
                <a16:creationId xmlns:a16="http://schemas.microsoft.com/office/drawing/2014/main" id="{8C26EE11-19D6-470A-068A-687D0FF058B8}"/>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37253280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67">
          <a:extLst>
            <a:ext uri="{FF2B5EF4-FFF2-40B4-BE49-F238E27FC236}">
              <a16:creationId xmlns:a16="http://schemas.microsoft.com/office/drawing/2014/main" id="{0F6A549C-A81E-9AB9-E01E-4A1EA1D26D68}"/>
            </a:ext>
          </a:extLst>
        </p:cNvPr>
        <p:cNvGrpSpPr/>
        <p:nvPr/>
      </p:nvGrpSpPr>
      <p:grpSpPr>
        <a:xfrm>
          <a:off x="0" y="0"/>
          <a:ext cx="0" cy="0"/>
          <a:chOff x="0" y="0"/>
          <a:chExt cx="0" cy="0"/>
        </a:xfrm>
      </p:grpSpPr>
      <p:sp>
        <p:nvSpPr>
          <p:cNvPr id="268" name="Google Shape;268;p4">
            <a:extLst>
              <a:ext uri="{FF2B5EF4-FFF2-40B4-BE49-F238E27FC236}">
                <a16:creationId xmlns:a16="http://schemas.microsoft.com/office/drawing/2014/main" id="{AA1DB71F-5C69-46E9-E24B-27DCAB65214E}"/>
              </a:ext>
            </a:extLst>
          </p:cNvPr>
          <p:cNvSpPr txBox="1">
            <a:spLocks noGrp="1"/>
          </p:cNvSpPr>
          <p:nvPr>
            <p:ph type="sldNum" idx="12"/>
          </p:nvPr>
        </p:nvSpPr>
        <p:spPr>
          <a:xfrm>
            <a:off x="310930" y="4766310"/>
            <a:ext cx="501900" cy="2739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91</a:t>
            </a:fld>
            <a:endParaRPr/>
          </a:p>
        </p:txBody>
      </p:sp>
      <p:pic>
        <p:nvPicPr>
          <p:cNvPr id="269" name="Google Shape;269;p4">
            <a:extLst>
              <a:ext uri="{FF2B5EF4-FFF2-40B4-BE49-F238E27FC236}">
                <a16:creationId xmlns:a16="http://schemas.microsoft.com/office/drawing/2014/main" id="{A3315DA3-18F2-D685-1995-191A02E7D52F}"/>
              </a:ext>
            </a:extLst>
          </p:cNvPr>
          <p:cNvPicPr preferRelativeResize="0"/>
          <p:nvPr/>
        </p:nvPicPr>
        <p:blipFill rotWithShape="1">
          <a:blip r:embed="rId3">
            <a:alphaModFix/>
          </a:blip>
          <a:srcRect l="7732" t="28176" b="32174"/>
          <a:stretch/>
        </p:blipFill>
        <p:spPr>
          <a:xfrm rot="5400000">
            <a:off x="-795275" y="795150"/>
            <a:ext cx="4552500" cy="2962200"/>
          </a:xfrm>
          <a:prstGeom prst="snip1Rect">
            <a:avLst>
              <a:gd name="adj" fmla="val 50000"/>
            </a:avLst>
          </a:prstGeom>
          <a:noFill/>
          <a:ln>
            <a:noFill/>
          </a:ln>
        </p:spPr>
      </p:pic>
      <p:sp>
        <p:nvSpPr>
          <p:cNvPr id="270" name="Google Shape;270;p4">
            <a:extLst>
              <a:ext uri="{FF2B5EF4-FFF2-40B4-BE49-F238E27FC236}">
                <a16:creationId xmlns:a16="http://schemas.microsoft.com/office/drawing/2014/main" id="{A90C0918-4040-7EB7-9BE4-5672D85A1352}"/>
              </a:ext>
            </a:extLst>
          </p:cNvPr>
          <p:cNvSpPr txBox="1"/>
          <p:nvPr/>
        </p:nvSpPr>
        <p:spPr>
          <a:xfrm>
            <a:off x="3268500" y="337275"/>
            <a:ext cx="4421100" cy="5223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2600"/>
              <a:buFont typeface="Ubuntu"/>
              <a:buNone/>
            </a:pPr>
            <a:r>
              <a:rPr lang="en" sz="2600" b="1">
                <a:solidFill>
                  <a:schemeClr val="dk1"/>
                </a:solidFill>
                <a:latin typeface="Ubuntu"/>
                <a:ea typeface="Ubuntu"/>
                <a:cs typeface="Ubuntu"/>
                <a:sym typeface="Ubuntu"/>
              </a:rPr>
              <a:t>Introduction</a:t>
            </a:r>
            <a:endParaRPr sz="2800" b="0" i="0" u="none" strike="noStrike" cap="none">
              <a:solidFill>
                <a:srgbClr val="020A51"/>
              </a:solidFill>
              <a:latin typeface="Tahoma"/>
              <a:ea typeface="Tahoma"/>
              <a:cs typeface="Tahoma"/>
              <a:sym typeface="Tahoma"/>
            </a:endParaRPr>
          </a:p>
        </p:txBody>
      </p:sp>
      <p:sp>
        <p:nvSpPr>
          <p:cNvPr id="271" name="Google Shape;271;p4">
            <a:extLst>
              <a:ext uri="{FF2B5EF4-FFF2-40B4-BE49-F238E27FC236}">
                <a16:creationId xmlns:a16="http://schemas.microsoft.com/office/drawing/2014/main" id="{135CB1FF-E02A-C60A-3B83-301A8B5DA2FA}"/>
              </a:ext>
            </a:extLst>
          </p:cNvPr>
          <p:cNvSpPr txBox="1"/>
          <p:nvPr/>
        </p:nvSpPr>
        <p:spPr>
          <a:xfrm>
            <a:off x="3250500" y="1087050"/>
            <a:ext cx="3583800" cy="27423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000"/>
              <a:buFont typeface="Arial"/>
              <a:buNone/>
            </a:pPr>
            <a:r>
              <a:rPr lang="en" sz="1000" i="0" u="none" strike="noStrike" cap="none">
                <a:solidFill>
                  <a:srgbClr val="434343"/>
                </a:solidFill>
                <a:latin typeface="Ubuntu"/>
                <a:ea typeface="Ubuntu"/>
                <a:cs typeface="Ubuntu"/>
                <a:sym typeface="Ubuntu"/>
              </a:rPr>
              <a:t>The Appian Customer Success Management team is introducing the </a:t>
            </a:r>
            <a:r>
              <a:rPr lang="en" sz="1000" b="1" i="0" u="none" strike="noStrike" cap="none">
                <a:solidFill>
                  <a:schemeClr val="dk1"/>
                </a:solidFill>
                <a:latin typeface="Ubuntu"/>
                <a:ea typeface="Ubuntu"/>
                <a:cs typeface="Ubuntu"/>
                <a:sym typeface="Ubuntu"/>
              </a:rPr>
              <a:t>Executive Success Review (ESR)</a:t>
            </a:r>
            <a:r>
              <a:rPr lang="en" sz="1000" i="0" u="none" strike="noStrike" cap="none">
                <a:solidFill>
                  <a:srgbClr val="434343"/>
                </a:solidFill>
                <a:latin typeface="Ubuntu"/>
                <a:ea typeface="Ubuntu"/>
                <a:cs typeface="Ubuntu"/>
                <a:sym typeface="Ubuntu"/>
              </a:rPr>
              <a:t> as a recurring method to connect with Appian customers on their long-term strategic vision. </a:t>
            </a:r>
            <a:endParaRPr sz="1000" i="0" u="none" strike="noStrike" cap="none">
              <a:solidFill>
                <a:srgbClr val="434343"/>
              </a:solidFill>
              <a:latin typeface="Ubuntu"/>
              <a:ea typeface="Ubuntu"/>
              <a:cs typeface="Ubuntu"/>
              <a:sym typeface="Ubuntu"/>
            </a:endParaRPr>
          </a:p>
          <a:p>
            <a:pPr marL="0" marR="0" lvl="0" indent="0" algn="just" rtl="0">
              <a:lnSpc>
                <a:spcPct val="115000"/>
              </a:lnSpc>
              <a:spcBef>
                <a:spcPts val="0"/>
              </a:spcBef>
              <a:spcAft>
                <a:spcPts val="0"/>
              </a:spcAft>
              <a:buClr>
                <a:srgbClr val="000000"/>
              </a:buClr>
              <a:buSzPts val="1000"/>
              <a:buFont typeface="Arial"/>
              <a:buNone/>
            </a:pPr>
            <a:endParaRPr sz="1000" i="0" u="none" strike="noStrike" cap="none">
              <a:solidFill>
                <a:srgbClr val="434343"/>
              </a:solidFill>
              <a:latin typeface="Ubuntu"/>
              <a:ea typeface="Ubuntu"/>
              <a:cs typeface="Ubuntu"/>
              <a:sym typeface="Ubuntu"/>
            </a:endParaRPr>
          </a:p>
          <a:p>
            <a:pPr marL="0" marR="0" lvl="0" indent="0" algn="just" rtl="0">
              <a:lnSpc>
                <a:spcPct val="115000"/>
              </a:lnSpc>
              <a:spcBef>
                <a:spcPts val="0"/>
              </a:spcBef>
              <a:spcAft>
                <a:spcPts val="0"/>
              </a:spcAft>
              <a:buClr>
                <a:srgbClr val="000000"/>
              </a:buClr>
              <a:buSzPts val="1000"/>
              <a:buFont typeface="Arial"/>
              <a:buNone/>
            </a:pPr>
            <a:r>
              <a:rPr lang="en" sz="1000" i="0" u="none" strike="noStrike" cap="none">
                <a:solidFill>
                  <a:srgbClr val="434343"/>
                </a:solidFill>
                <a:latin typeface="Ubuntu"/>
                <a:ea typeface="Ubuntu"/>
                <a:cs typeface="Ubuntu"/>
                <a:sym typeface="Ubuntu"/>
              </a:rPr>
              <a:t>The intended outcome of these sessions is to discuss long-term organizational goals, accomplishments, and the strategic roadmap to ensure that Appian is aligned with providing long-term value. </a:t>
            </a:r>
            <a:endParaRPr sz="1000" i="0" u="none" strike="noStrike" cap="none">
              <a:solidFill>
                <a:srgbClr val="434343"/>
              </a:solidFill>
              <a:latin typeface="Ubuntu"/>
              <a:ea typeface="Ubuntu"/>
              <a:cs typeface="Ubuntu"/>
              <a:sym typeface="Ubuntu"/>
            </a:endParaRPr>
          </a:p>
          <a:p>
            <a:pPr marL="457200" marR="0" lvl="0" indent="-292100" algn="l" rtl="0">
              <a:lnSpc>
                <a:spcPct val="115000"/>
              </a:lnSpc>
              <a:spcBef>
                <a:spcPts val="800"/>
              </a:spcBef>
              <a:spcAft>
                <a:spcPts val="0"/>
              </a:spcAft>
              <a:buClr>
                <a:srgbClr val="000000"/>
              </a:buClr>
              <a:buSzPts val="1000"/>
              <a:buFont typeface="Ubuntu"/>
              <a:buChar char="●"/>
            </a:pPr>
            <a:r>
              <a:rPr lang="en" sz="1000" i="0" u="none" strike="noStrike" cap="none">
                <a:solidFill>
                  <a:srgbClr val="000000"/>
                </a:solidFill>
                <a:latin typeface="Ubuntu"/>
                <a:ea typeface="Ubuntu"/>
                <a:cs typeface="Ubuntu"/>
                <a:sym typeface="Ubuntu"/>
              </a:rPr>
              <a:t>Ensure alignment with current business </a:t>
            </a:r>
            <a:r>
              <a:rPr lang="en" sz="1000" i="0" u="sng" strike="noStrike" cap="none">
                <a:solidFill>
                  <a:srgbClr val="000000"/>
                </a:solidFill>
                <a:latin typeface="Ubuntu"/>
                <a:ea typeface="Ubuntu"/>
                <a:cs typeface="Ubuntu"/>
                <a:sym typeface="Ubuntu"/>
              </a:rPr>
              <a:t>goals</a:t>
            </a:r>
            <a:endParaRPr sz="1000" i="0" u="sng" strike="noStrike" cap="none">
              <a:solidFill>
                <a:srgbClr val="000000"/>
              </a:solidFill>
              <a:latin typeface="Ubuntu"/>
              <a:ea typeface="Ubuntu"/>
              <a:cs typeface="Ubuntu"/>
              <a:sym typeface="Ubuntu"/>
            </a:endParaRPr>
          </a:p>
          <a:p>
            <a:pPr marL="457200" marR="0" lvl="0" indent="-292100" algn="l" rtl="0">
              <a:lnSpc>
                <a:spcPct val="115000"/>
              </a:lnSpc>
              <a:spcBef>
                <a:spcPts val="0"/>
              </a:spcBef>
              <a:spcAft>
                <a:spcPts val="0"/>
              </a:spcAft>
              <a:buClr>
                <a:srgbClr val="000000"/>
              </a:buClr>
              <a:buSzPts val="1000"/>
              <a:buFont typeface="Ubuntu"/>
              <a:buChar char="●"/>
            </a:pPr>
            <a:r>
              <a:rPr lang="en" sz="1000" i="0" u="none" strike="noStrike" cap="none">
                <a:solidFill>
                  <a:srgbClr val="000000"/>
                </a:solidFill>
                <a:latin typeface="Ubuntu"/>
                <a:ea typeface="Ubuntu"/>
                <a:cs typeface="Ubuntu"/>
                <a:sym typeface="Ubuntu"/>
              </a:rPr>
              <a:t>Drive awareness of the </a:t>
            </a:r>
            <a:r>
              <a:rPr lang="en" sz="1000" i="0" u="sng" strike="noStrike" cap="none">
                <a:solidFill>
                  <a:srgbClr val="000000"/>
                </a:solidFill>
                <a:latin typeface="Ubuntu"/>
                <a:ea typeface="Ubuntu"/>
                <a:cs typeface="Ubuntu"/>
                <a:sym typeface="Ubuntu"/>
              </a:rPr>
              <a:t>value</a:t>
            </a:r>
            <a:r>
              <a:rPr lang="en" sz="1000" i="0" u="none" strike="noStrike" cap="none">
                <a:solidFill>
                  <a:srgbClr val="000000"/>
                </a:solidFill>
                <a:latin typeface="Ubuntu"/>
                <a:ea typeface="Ubuntu"/>
                <a:cs typeface="Ubuntu"/>
                <a:sym typeface="Ubuntu"/>
              </a:rPr>
              <a:t> realized</a:t>
            </a:r>
            <a:endParaRPr sz="1000" i="0" u="none" strike="noStrike" cap="none">
              <a:solidFill>
                <a:srgbClr val="000000"/>
              </a:solidFill>
              <a:latin typeface="Ubuntu"/>
              <a:ea typeface="Ubuntu"/>
              <a:cs typeface="Ubuntu"/>
              <a:sym typeface="Ubuntu"/>
            </a:endParaRPr>
          </a:p>
          <a:p>
            <a:pPr marL="457200" marR="0" lvl="0" indent="-292100" algn="l" rtl="0">
              <a:lnSpc>
                <a:spcPct val="115000"/>
              </a:lnSpc>
              <a:spcBef>
                <a:spcPts val="0"/>
              </a:spcBef>
              <a:spcAft>
                <a:spcPts val="0"/>
              </a:spcAft>
              <a:buClr>
                <a:srgbClr val="000000"/>
              </a:buClr>
              <a:buSzPts val="1000"/>
              <a:buFont typeface="Ubuntu"/>
              <a:buChar char="●"/>
            </a:pPr>
            <a:r>
              <a:rPr lang="en" sz="1000" i="0" u="none" strike="noStrike" cap="none">
                <a:solidFill>
                  <a:srgbClr val="000000"/>
                </a:solidFill>
                <a:latin typeface="Ubuntu"/>
                <a:ea typeface="Ubuntu"/>
                <a:cs typeface="Ubuntu"/>
                <a:sym typeface="Ubuntu"/>
              </a:rPr>
              <a:t>Identify new value </a:t>
            </a:r>
            <a:r>
              <a:rPr lang="en" sz="1000" i="0" u="sng" strike="noStrike" cap="none">
                <a:solidFill>
                  <a:srgbClr val="000000"/>
                </a:solidFill>
                <a:latin typeface="Ubuntu"/>
                <a:ea typeface="Ubuntu"/>
                <a:cs typeface="Ubuntu"/>
                <a:sym typeface="Ubuntu"/>
              </a:rPr>
              <a:t>opportunities </a:t>
            </a:r>
            <a:endParaRPr sz="1000" i="0" u="sng" strike="noStrike" cap="none">
              <a:solidFill>
                <a:srgbClr val="000000"/>
              </a:solidFill>
              <a:latin typeface="Ubuntu"/>
              <a:ea typeface="Ubuntu"/>
              <a:cs typeface="Ubuntu"/>
              <a:sym typeface="Ubuntu"/>
            </a:endParaRPr>
          </a:p>
          <a:p>
            <a:pPr marL="457200" marR="0" lvl="0" indent="-292100" algn="l" rtl="0">
              <a:lnSpc>
                <a:spcPct val="115000"/>
              </a:lnSpc>
              <a:spcBef>
                <a:spcPts val="0"/>
              </a:spcBef>
              <a:spcAft>
                <a:spcPts val="0"/>
              </a:spcAft>
              <a:buClr>
                <a:srgbClr val="000000"/>
              </a:buClr>
              <a:buSzPts val="1000"/>
              <a:buFont typeface="Ubuntu"/>
              <a:buChar char="●"/>
            </a:pPr>
            <a:r>
              <a:rPr lang="en" sz="1000" i="0" u="none" strike="noStrike" cap="none">
                <a:solidFill>
                  <a:srgbClr val="000000"/>
                </a:solidFill>
                <a:latin typeface="Ubuntu"/>
                <a:ea typeface="Ubuntu"/>
                <a:cs typeface="Ubuntu"/>
                <a:sym typeface="Ubuntu"/>
              </a:rPr>
              <a:t>Drive </a:t>
            </a:r>
            <a:r>
              <a:rPr lang="en" sz="1000" i="0" u="sng" strike="noStrike" cap="none">
                <a:solidFill>
                  <a:srgbClr val="000000"/>
                </a:solidFill>
                <a:latin typeface="Ubuntu"/>
                <a:ea typeface="Ubuntu"/>
                <a:cs typeface="Ubuntu"/>
                <a:sym typeface="Ubuntu"/>
              </a:rPr>
              <a:t>awareness </a:t>
            </a:r>
            <a:r>
              <a:rPr lang="en" sz="1000" i="0" u="none" strike="noStrike" cap="none">
                <a:solidFill>
                  <a:srgbClr val="000000"/>
                </a:solidFill>
                <a:latin typeface="Ubuntu"/>
                <a:ea typeface="Ubuntu"/>
                <a:cs typeface="Ubuntu"/>
                <a:sym typeface="Ubuntu"/>
              </a:rPr>
              <a:t>of new features or solutions</a:t>
            </a:r>
            <a:endParaRPr sz="1000" i="0" u="none" strike="noStrike" cap="none">
              <a:solidFill>
                <a:srgbClr val="000000"/>
              </a:solidFill>
              <a:latin typeface="Ubuntu"/>
              <a:ea typeface="Ubuntu"/>
              <a:cs typeface="Ubuntu"/>
              <a:sym typeface="Ubuntu"/>
            </a:endParaRPr>
          </a:p>
          <a:p>
            <a:pPr marL="457200" marR="0" lvl="0" indent="-292100" algn="l" rtl="0">
              <a:lnSpc>
                <a:spcPct val="115000"/>
              </a:lnSpc>
              <a:spcBef>
                <a:spcPts val="0"/>
              </a:spcBef>
              <a:spcAft>
                <a:spcPts val="0"/>
              </a:spcAft>
              <a:buClr>
                <a:srgbClr val="000000"/>
              </a:buClr>
              <a:buSzPts val="1000"/>
              <a:buFont typeface="Ubuntu"/>
              <a:buChar char="●"/>
            </a:pPr>
            <a:r>
              <a:rPr lang="en" sz="1000" i="0" u="none" strike="noStrike" cap="none">
                <a:solidFill>
                  <a:srgbClr val="000000"/>
                </a:solidFill>
                <a:latin typeface="Ubuntu"/>
                <a:ea typeface="Ubuntu"/>
                <a:cs typeface="Ubuntu"/>
                <a:sym typeface="Ubuntu"/>
              </a:rPr>
              <a:t>Align on </a:t>
            </a:r>
            <a:r>
              <a:rPr lang="en" sz="1000" i="0" u="sng" strike="noStrike" cap="none">
                <a:solidFill>
                  <a:srgbClr val="000000"/>
                </a:solidFill>
                <a:latin typeface="Ubuntu"/>
                <a:ea typeface="Ubuntu"/>
                <a:cs typeface="Ubuntu"/>
                <a:sym typeface="Ubuntu"/>
              </a:rPr>
              <a:t>strategic next steps</a:t>
            </a:r>
            <a:endParaRPr sz="1000" i="0" u="sng" strike="noStrike" cap="none">
              <a:solidFill>
                <a:srgbClr val="000000"/>
              </a:solidFill>
              <a:latin typeface="Ubuntu"/>
              <a:ea typeface="Ubuntu"/>
              <a:cs typeface="Ubuntu"/>
              <a:sym typeface="Ubuntu"/>
            </a:endParaRPr>
          </a:p>
        </p:txBody>
      </p:sp>
      <p:sp>
        <p:nvSpPr>
          <p:cNvPr id="272" name="Google Shape;272;p4">
            <a:extLst>
              <a:ext uri="{FF2B5EF4-FFF2-40B4-BE49-F238E27FC236}">
                <a16:creationId xmlns:a16="http://schemas.microsoft.com/office/drawing/2014/main" id="{99011A34-D971-982B-DF0B-DD81FB9C21D7}"/>
              </a:ext>
            </a:extLst>
          </p:cNvPr>
          <p:cNvSpPr/>
          <p:nvPr/>
        </p:nvSpPr>
        <p:spPr>
          <a:xfrm rot="-5400000">
            <a:off x="6089850" y="2229600"/>
            <a:ext cx="2727000" cy="441900"/>
          </a:xfrm>
          <a:prstGeom prst="leftRightArrow">
            <a:avLst>
              <a:gd name="adj1" fmla="val 50000"/>
              <a:gd name="adj2"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4">
            <a:extLst>
              <a:ext uri="{FF2B5EF4-FFF2-40B4-BE49-F238E27FC236}">
                <a16:creationId xmlns:a16="http://schemas.microsoft.com/office/drawing/2014/main" id="{EE963D5E-5994-52D5-84D6-DD976E1FB71C}"/>
              </a:ext>
            </a:extLst>
          </p:cNvPr>
          <p:cNvSpPr txBox="1"/>
          <p:nvPr/>
        </p:nvSpPr>
        <p:spPr>
          <a:xfrm>
            <a:off x="7534350" y="3112600"/>
            <a:ext cx="843000" cy="4824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900"/>
              <a:buFont typeface="Arial"/>
              <a:buNone/>
            </a:pPr>
            <a:r>
              <a:rPr lang="en" sz="900" b="1" i="0" u="none" strike="noStrike" cap="none">
                <a:solidFill>
                  <a:schemeClr val="dk1"/>
                </a:solidFill>
                <a:latin typeface="Ubuntu"/>
                <a:ea typeface="Ubuntu"/>
                <a:cs typeface="Ubuntu"/>
                <a:sym typeface="Ubuntu"/>
              </a:rPr>
              <a:t>TACTICAL </a:t>
            </a:r>
            <a:endParaRPr sz="900" b="1" i="0" u="none" strike="noStrike" cap="none">
              <a:solidFill>
                <a:schemeClr val="dk1"/>
              </a:solidFill>
              <a:latin typeface="Ubuntu"/>
              <a:ea typeface="Ubuntu"/>
              <a:cs typeface="Ubuntu"/>
              <a:sym typeface="Ubuntu"/>
            </a:endParaRPr>
          </a:p>
          <a:p>
            <a:pPr marL="0" marR="0" lvl="0" indent="0" algn="just" rtl="0">
              <a:lnSpc>
                <a:spcPct val="115000"/>
              </a:lnSpc>
              <a:spcBef>
                <a:spcPts val="0"/>
              </a:spcBef>
              <a:spcAft>
                <a:spcPts val="0"/>
              </a:spcAft>
              <a:buClr>
                <a:srgbClr val="000000"/>
              </a:buClr>
              <a:buSzPts val="900"/>
              <a:buFont typeface="Arial"/>
              <a:buNone/>
            </a:pPr>
            <a:r>
              <a:rPr lang="en" sz="900" i="0" u="none" strike="noStrike" cap="none">
                <a:solidFill>
                  <a:schemeClr val="dk1"/>
                </a:solidFill>
                <a:latin typeface="Ubuntu"/>
                <a:ea typeface="Ubuntu"/>
                <a:cs typeface="Ubuntu"/>
                <a:sym typeface="Ubuntu"/>
              </a:rPr>
              <a:t>(Short Term)</a:t>
            </a:r>
            <a:endParaRPr sz="1400" i="0" u="none" strike="noStrike" cap="none">
              <a:solidFill>
                <a:schemeClr val="dk1"/>
              </a:solidFill>
              <a:latin typeface="Ubuntu"/>
              <a:ea typeface="Ubuntu"/>
              <a:cs typeface="Ubuntu"/>
              <a:sym typeface="Ubuntu"/>
            </a:endParaRPr>
          </a:p>
        </p:txBody>
      </p:sp>
      <p:sp>
        <p:nvSpPr>
          <p:cNvPr id="274" name="Google Shape;274;p4">
            <a:extLst>
              <a:ext uri="{FF2B5EF4-FFF2-40B4-BE49-F238E27FC236}">
                <a16:creationId xmlns:a16="http://schemas.microsoft.com/office/drawing/2014/main" id="{988B4B1E-D633-EDF6-362F-DDC440F814CE}"/>
              </a:ext>
            </a:extLst>
          </p:cNvPr>
          <p:cNvSpPr txBox="1"/>
          <p:nvPr/>
        </p:nvSpPr>
        <p:spPr>
          <a:xfrm>
            <a:off x="7534350" y="1332600"/>
            <a:ext cx="1656000" cy="467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900"/>
              <a:buFont typeface="Arial"/>
              <a:buNone/>
            </a:pPr>
            <a:r>
              <a:rPr lang="en" sz="900" b="1" i="0" u="none" strike="noStrike" cap="none">
                <a:solidFill>
                  <a:schemeClr val="dk1"/>
                </a:solidFill>
                <a:latin typeface="Ubuntu"/>
                <a:ea typeface="Ubuntu"/>
                <a:cs typeface="Ubuntu"/>
                <a:sym typeface="Ubuntu"/>
              </a:rPr>
              <a:t>STRATEGIC</a:t>
            </a:r>
            <a:endParaRPr sz="900" b="1" i="0" u="none" strike="noStrike" cap="none">
              <a:solidFill>
                <a:schemeClr val="dk1"/>
              </a:solidFill>
              <a:latin typeface="Ubuntu"/>
              <a:ea typeface="Ubuntu"/>
              <a:cs typeface="Ubuntu"/>
              <a:sym typeface="Ubuntu"/>
            </a:endParaRPr>
          </a:p>
          <a:p>
            <a:pPr marL="0" marR="0" lvl="0" indent="0" algn="l" rtl="0">
              <a:lnSpc>
                <a:spcPct val="115000"/>
              </a:lnSpc>
              <a:spcBef>
                <a:spcPts val="0"/>
              </a:spcBef>
              <a:spcAft>
                <a:spcPts val="0"/>
              </a:spcAft>
              <a:buClr>
                <a:srgbClr val="000000"/>
              </a:buClr>
              <a:buSzPts val="800"/>
              <a:buFont typeface="Arial"/>
              <a:buNone/>
            </a:pPr>
            <a:r>
              <a:rPr lang="en" sz="800" i="0" u="none" strike="noStrike" cap="none">
                <a:solidFill>
                  <a:schemeClr val="dk1"/>
                </a:solidFill>
                <a:latin typeface="Ubuntu"/>
                <a:ea typeface="Ubuntu"/>
                <a:cs typeface="Ubuntu"/>
                <a:sym typeface="Ubuntu"/>
              </a:rPr>
              <a:t>(Long-Term)</a:t>
            </a:r>
            <a:endParaRPr sz="800" i="0" u="none" strike="noStrike" cap="none">
              <a:solidFill>
                <a:schemeClr val="dk1"/>
              </a:solidFill>
              <a:latin typeface="Ubuntu"/>
              <a:ea typeface="Ubuntu"/>
              <a:cs typeface="Ubuntu"/>
              <a:sym typeface="Ubuntu"/>
            </a:endParaRPr>
          </a:p>
        </p:txBody>
      </p:sp>
      <p:sp>
        <p:nvSpPr>
          <p:cNvPr id="275" name="Google Shape;275;p4">
            <a:extLst>
              <a:ext uri="{FF2B5EF4-FFF2-40B4-BE49-F238E27FC236}">
                <a16:creationId xmlns:a16="http://schemas.microsoft.com/office/drawing/2014/main" id="{36EFA0E6-3EA7-B7B2-96EA-55663B301220}"/>
              </a:ext>
            </a:extLst>
          </p:cNvPr>
          <p:cNvSpPr/>
          <p:nvPr/>
        </p:nvSpPr>
        <p:spPr>
          <a:xfrm>
            <a:off x="7372350" y="1571100"/>
            <a:ext cx="162000" cy="152400"/>
          </a:xfrm>
          <a:prstGeom prst="ellipse">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4">
            <a:extLst>
              <a:ext uri="{FF2B5EF4-FFF2-40B4-BE49-F238E27FC236}">
                <a16:creationId xmlns:a16="http://schemas.microsoft.com/office/drawing/2014/main" id="{00F55CE3-1AD7-E505-CD14-09B0F432A1D8}"/>
              </a:ext>
            </a:extLst>
          </p:cNvPr>
          <p:cNvSpPr txBox="1"/>
          <p:nvPr/>
        </p:nvSpPr>
        <p:spPr>
          <a:xfrm>
            <a:off x="6875250" y="1493400"/>
            <a:ext cx="582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800"/>
              <a:buFont typeface="Arial"/>
              <a:buNone/>
            </a:pPr>
            <a:r>
              <a:rPr lang="en" sz="800" b="1" i="0" u="none" strike="noStrike" cap="none">
                <a:solidFill>
                  <a:schemeClr val="dk2"/>
                </a:solidFill>
                <a:latin typeface="Ubuntu"/>
                <a:ea typeface="Ubuntu"/>
                <a:cs typeface="Ubuntu"/>
                <a:sym typeface="Ubuntu"/>
              </a:rPr>
              <a:t>ESR</a:t>
            </a:r>
            <a:endParaRPr sz="1200" b="1" i="0" u="none" strike="noStrike" cap="none">
              <a:solidFill>
                <a:schemeClr val="dk2"/>
              </a:solidFill>
              <a:latin typeface="Ubuntu"/>
              <a:ea typeface="Ubuntu"/>
              <a:cs typeface="Ubuntu"/>
              <a:sym typeface="Ubuntu"/>
            </a:endParaRPr>
          </a:p>
        </p:txBody>
      </p:sp>
      <p:pic>
        <p:nvPicPr>
          <p:cNvPr id="277" name="Google Shape;277;p4">
            <a:extLst>
              <a:ext uri="{FF2B5EF4-FFF2-40B4-BE49-F238E27FC236}">
                <a16:creationId xmlns:a16="http://schemas.microsoft.com/office/drawing/2014/main" id="{030580D6-89C2-141D-9CCC-DFA233057988}"/>
              </a:ext>
            </a:extLst>
          </p:cNvPr>
          <p:cNvPicPr preferRelativeResize="0"/>
          <p:nvPr/>
        </p:nvPicPr>
        <p:blipFill rotWithShape="1">
          <a:blip r:embed="rId4">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503996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81">
          <a:extLst>
            <a:ext uri="{FF2B5EF4-FFF2-40B4-BE49-F238E27FC236}">
              <a16:creationId xmlns:a16="http://schemas.microsoft.com/office/drawing/2014/main" id="{96C33D74-6FEC-157A-CD89-5755648D1629}"/>
            </a:ext>
          </a:extLst>
        </p:cNvPr>
        <p:cNvGrpSpPr/>
        <p:nvPr/>
      </p:nvGrpSpPr>
      <p:grpSpPr>
        <a:xfrm>
          <a:off x="0" y="0"/>
          <a:ext cx="0" cy="0"/>
          <a:chOff x="0" y="0"/>
          <a:chExt cx="0" cy="0"/>
        </a:xfrm>
      </p:grpSpPr>
      <p:sp>
        <p:nvSpPr>
          <p:cNvPr id="282" name="Google Shape;282;p5">
            <a:extLst>
              <a:ext uri="{FF2B5EF4-FFF2-40B4-BE49-F238E27FC236}">
                <a16:creationId xmlns:a16="http://schemas.microsoft.com/office/drawing/2014/main" id="{B25C8A9B-1A02-7705-38DA-B9078B2DC082}"/>
              </a:ext>
            </a:extLst>
          </p:cNvPr>
          <p:cNvSpPr txBox="1">
            <a:spLocks noGrp="1"/>
          </p:cNvSpPr>
          <p:nvPr>
            <p:ph type="title"/>
          </p:nvPr>
        </p:nvSpPr>
        <p:spPr>
          <a:xfrm>
            <a:off x="3552100" y="1996873"/>
            <a:ext cx="3839400" cy="5430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400"/>
              <a:buNone/>
            </a:pPr>
            <a:r>
              <a:rPr lang="en" b="1"/>
              <a:t>Goals and Progress</a:t>
            </a:r>
            <a:endParaRPr b="1"/>
          </a:p>
        </p:txBody>
      </p:sp>
      <p:pic>
        <p:nvPicPr>
          <p:cNvPr id="283" name="Google Shape;283;p5">
            <a:extLst>
              <a:ext uri="{FF2B5EF4-FFF2-40B4-BE49-F238E27FC236}">
                <a16:creationId xmlns:a16="http://schemas.microsoft.com/office/drawing/2014/main" id="{4FB4F2A2-A4CE-B67B-8667-FBC595CE7F0A}"/>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31831663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88">
          <a:extLst>
            <a:ext uri="{FF2B5EF4-FFF2-40B4-BE49-F238E27FC236}">
              <a16:creationId xmlns:a16="http://schemas.microsoft.com/office/drawing/2014/main" id="{C8B47910-2CF4-D0F2-267E-45241F699E0C}"/>
            </a:ext>
          </a:extLst>
        </p:cNvPr>
        <p:cNvGrpSpPr/>
        <p:nvPr/>
      </p:nvGrpSpPr>
      <p:grpSpPr>
        <a:xfrm>
          <a:off x="0" y="0"/>
          <a:ext cx="0" cy="0"/>
          <a:chOff x="0" y="0"/>
          <a:chExt cx="0" cy="0"/>
        </a:xfrm>
      </p:grpSpPr>
      <p:sp>
        <p:nvSpPr>
          <p:cNvPr id="289" name="Google Shape;289;g32c08df7a2f_0_2901">
            <a:extLst>
              <a:ext uri="{FF2B5EF4-FFF2-40B4-BE49-F238E27FC236}">
                <a16:creationId xmlns:a16="http://schemas.microsoft.com/office/drawing/2014/main" id="{D4744B5F-9D95-ABA5-ADC5-6E79C6B1C9BF}"/>
              </a:ext>
            </a:extLst>
          </p:cNvPr>
          <p:cNvSpPr/>
          <p:nvPr/>
        </p:nvSpPr>
        <p:spPr>
          <a:xfrm>
            <a:off x="3231300" y="1952625"/>
            <a:ext cx="2425850" cy="2590425"/>
          </a:xfrm>
          <a:prstGeom prst="flowChartPunchedCard">
            <a:avLst/>
          </a:prstGeom>
          <a:solidFill>
            <a:srgbClr val="E6F0FF"/>
          </a:solidFill>
          <a:ln w="9525" cap="flat" cmpd="sng">
            <a:solidFill>
              <a:srgbClr val="E6F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Ubuntu"/>
              <a:ea typeface="Ubuntu"/>
              <a:cs typeface="Ubuntu"/>
              <a:sym typeface="Ubuntu"/>
            </a:endParaRPr>
          </a:p>
        </p:txBody>
      </p:sp>
      <p:sp>
        <p:nvSpPr>
          <p:cNvPr id="290" name="Google Shape;290;g32c08df7a2f_0_2901">
            <a:extLst>
              <a:ext uri="{FF2B5EF4-FFF2-40B4-BE49-F238E27FC236}">
                <a16:creationId xmlns:a16="http://schemas.microsoft.com/office/drawing/2014/main" id="{09CDA8A7-B365-8965-9655-4F0399A3DF2A}"/>
              </a:ext>
            </a:extLst>
          </p:cNvPr>
          <p:cNvSpPr/>
          <p:nvPr/>
        </p:nvSpPr>
        <p:spPr>
          <a:xfrm>
            <a:off x="6045875" y="1952625"/>
            <a:ext cx="2425850" cy="2590425"/>
          </a:xfrm>
          <a:prstGeom prst="flowChartPunchedCard">
            <a:avLst/>
          </a:prstGeom>
          <a:solidFill>
            <a:srgbClr val="E6F0FF"/>
          </a:solidFill>
          <a:ln w="9525" cap="flat" cmpd="sng">
            <a:solidFill>
              <a:srgbClr val="E6F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Ubuntu"/>
              <a:ea typeface="Ubuntu"/>
              <a:cs typeface="Ubuntu"/>
              <a:sym typeface="Ubuntu"/>
            </a:endParaRPr>
          </a:p>
        </p:txBody>
      </p:sp>
      <p:sp>
        <p:nvSpPr>
          <p:cNvPr id="291" name="Google Shape;291;g32c08df7a2f_0_2901">
            <a:extLst>
              <a:ext uri="{FF2B5EF4-FFF2-40B4-BE49-F238E27FC236}">
                <a16:creationId xmlns:a16="http://schemas.microsoft.com/office/drawing/2014/main" id="{3E372900-3160-D17C-6EAD-AC15BDE2C0FB}"/>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93</a:t>
            </a:fld>
            <a:endParaRPr/>
          </a:p>
        </p:txBody>
      </p:sp>
      <p:pic>
        <p:nvPicPr>
          <p:cNvPr id="292" name="Google Shape;292;g32c08df7a2f_0_2901">
            <a:extLst>
              <a:ext uri="{FF2B5EF4-FFF2-40B4-BE49-F238E27FC236}">
                <a16:creationId xmlns:a16="http://schemas.microsoft.com/office/drawing/2014/main" id="{4F07522D-9685-35A2-2A01-040003AA730E}"/>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293" name="Google Shape;293;g32c08df7a2f_0_2901">
            <a:extLst>
              <a:ext uri="{FF2B5EF4-FFF2-40B4-BE49-F238E27FC236}">
                <a16:creationId xmlns:a16="http://schemas.microsoft.com/office/drawing/2014/main" id="{FC76F467-E6BC-6789-4E45-8BA6B4AEF954}"/>
              </a:ext>
            </a:extLst>
          </p:cNvPr>
          <p:cNvSpPr txBox="1"/>
          <p:nvPr/>
        </p:nvSpPr>
        <p:spPr>
          <a:xfrm>
            <a:off x="429700" y="371475"/>
            <a:ext cx="8285700" cy="42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Goals</a:t>
            </a:r>
            <a:endParaRPr sz="2600" b="1">
              <a:solidFill>
                <a:srgbClr val="020A51"/>
              </a:solidFill>
              <a:latin typeface="Ubuntu"/>
              <a:ea typeface="Ubuntu"/>
              <a:cs typeface="Ubuntu"/>
              <a:sym typeface="Ubuntu"/>
            </a:endParaRPr>
          </a:p>
        </p:txBody>
      </p:sp>
      <p:sp>
        <p:nvSpPr>
          <p:cNvPr id="294" name="Google Shape;294;g32c08df7a2f_0_2901">
            <a:extLst>
              <a:ext uri="{FF2B5EF4-FFF2-40B4-BE49-F238E27FC236}">
                <a16:creationId xmlns:a16="http://schemas.microsoft.com/office/drawing/2014/main" id="{6B653F89-E680-1364-2EFF-FF3D748EC841}"/>
              </a:ext>
            </a:extLst>
          </p:cNvPr>
          <p:cNvSpPr/>
          <p:nvPr/>
        </p:nvSpPr>
        <p:spPr>
          <a:xfrm>
            <a:off x="464450" y="1952625"/>
            <a:ext cx="2425850" cy="2590425"/>
          </a:xfrm>
          <a:prstGeom prst="flowChartPunchedCard">
            <a:avLst/>
          </a:prstGeom>
          <a:solidFill>
            <a:srgbClr val="E6F0FF"/>
          </a:solidFill>
          <a:ln w="9525" cap="flat" cmpd="sng">
            <a:solidFill>
              <a:srgbClr val="E6F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Ubuntu"/>
              <a:ea typeface="Ubuntu"/>
              <a:cs typeface="Ubuntu"/>
              <a:sym typeface="Ubuntu"/>
            </a:endParaRPr>
          </a:p>
        </p:txBody>
      </p:sp>
      <p:sp>
        <p:nvSpPr>
          <p:cNvPr id="295" name="Google Shape;295;g32c08df7a2f_0_2901">
            <a:extLst>
              <a:ext uri="{FF2B5EF4-FFF2-40B4-BE49-F238E27FC236}">
                <a16:creationId xmlns:a16="http://schemas.microsoft.com/office/drawing/2014/main" id="{D8C62FBB-04F3-5B4D-F33E-3F354CC02EAC}"/>
              </a:ext>
            </a:extLst>
          </p:cNvPr>
          <p:cNvSpPr txBox="1"/>
          <p:nvPr/>
        </p:nvSpPr>
        <p:spPr>
          <a:xfrm>
            <a:off x="651476" y="3338020"/>
            <a:ext cx="2014200" cy="255300"/>
          </a:xfrm>
          <a:prstGeom prst="rect">
            <a:avLst/>
          </a:prstGeom>
          <a:noFill/>
          <a:ln>
            <a:noFill/>
          </a:ln>
        </p:spPr>
        <p:txBody>
          <a:bodyPr spcFirstLastPara="1" wrap="square" lIns="68575" tIns="34275" rIns="68575" bIns="34275" anchor="t" anchorCtr="0">
            <a:noAutofit/>
          </a:bodyPr>
          <a:lstStyle/>
          <a:p>
            <a:pPr marL="0" lvl="0" indent="0" algn="ctr" rtl="0">
              <a:lnSpc>
                <a:spcPct val="130000"/>
              </a:lnSpc>
              <a:spcBef>
                <a:spcPts val="0"/>
              </a:spcBef>
              <a:spcAft>
                <a:spcPts val="0"/>
              </a:spcAft>
              <a:buNone/>
            </a:pPr>
            <a:r>
              <a:rPr lang="en" sz="1200" b="1">
                <a:solidFill>
                  <a:srgbClr val="2322F0"/>
                </a:solidFill>
                <a:latin typeface="Ubuntu"/>
                <a:ea typeface="Ubuntu"/>
                <a:cs typeface="Ubuntu"/>
                <a:sym typeface="Ubuntu"/>
              </a:rPr>
              <a:t>Capacity Planning </a:t>
            </a:r>
            <a:endParaRPr sz="1200" b="1">
              <a:solidFill>
                <a:srgbClr val="2322F0"/>
              </a:solidFill>
              <a:latin typeface="Ubuntu"/>
              <a:ea typeface="Ubuntu"/>
              <a:cs typeface="Ubuntu"/>
              <a:sym typeface="Ubuntu"/>
            </a:endParaRPr>
          </a:p>
        </p:txBody>
      </p:sp>
      <p:sp>
        <p:nvSpPr>
          <p:cNvPr id="296" name="Google Shape;296;g32c08df7a2f_0_2901">
            <a:extLst>
              <a:ext uri="{FF2B5EF4-FFF2-40B4-BE49-F238E27FC236}">
                <a16:creationId xmlns:a16="http://schemas.microsoft.com/office/drawing/2014/main" id="{E656F739-F00C-98F6-191F-7BD9046F6A43}"/>
              </a:ext>
            </a:extLst>
          </p:cNvPr>
          <p:cNvSpPr txBox="1"/>
          <p:nvPr/>
        </p:nvSpPr>
        <p:spPr>
          <a:xfrm>
            <a:off x="660368" y="3692773"/>
            <a:ext cx="2014200" cy="722700"/>
          </a:xfrm>
          <a:prstGeom prst="rect">
            <a:avLst/>
          </a:prstGeom>
          <a:noFill/>
          <a:ln>
            <a:noFill/>
          </a:ln>
        </p:spPr>
        <p:txBody>
          <a:bodyPr spcFirstLastPara="1" wrap="square" lIns="68575" tIns="34275" rIns="68575" bIns="34275" anchor="t" anchorCtr="0">
            <a:noAutofit/>
          </a:bodyPr>
          <a:lstStyle/>
          <a:p>
            <a:pPr marL="0" lvl="0" indent="0" algn="ctr" rtl="0">
              <a:lnSpc>
                <a:spcPct val="130000"/>
              </a:lnSpc>
              <a:spcBef>
                <a:spcPts val="0"/>
              </a:spcBef>
              <a:spcAft>
                <a:spcPts val="0"/>
              </a:spcAft>
              <a:buNone/>
            </a:pPr>
            <a:r>
              <a:rPr lang="en" sz="1200">
                <a:solidFill>
                  <a:srgbClr val="000000"/>
                </a:solidFill>
                <a:latin typeface="Ubuntu"/>
                <a:ea typeface="Ubuntu"/>
                <a:cs typeface="Ubuntu"/>
                <a:sym typeface="Ubuntu"/>
              </a:rPr>
              <a:t>Establish Capacity and Sizing Plan</a:t>
            </a:r>
            <a:endParaRPr sz="1200">
              <a:solidFill>
                <a:srgbClr val="000000"/>
              </a:solidFill>
              <a:latin typeface="Ubuntu"/>
              <a:ea typeface="Ubuntu"/>
              <a:cs typeface="Ubuntu"/>
              <a:sym typeface="Ubuntu"/>
            </a:endParaRPr>
          </a:p>
        </p:txBody>
      </p:sp>
      <p:sp>
        <p:nvSpPr>
          <p:cNvPr id="297" name="Google Shape;297;g32c08df7a2f_0_2901">
            <a:extLst>
              <a:ext uri="{FF2B5EF4-FFF2-40B4-BE49-F238E27FC236}">
                <a16:creationId xmlns:a16="http://schemas.microsoft.com/office/drawing/2014/main" id="{DC24A44F-AE41-0FEB-08AF-8D6BC9636004}"/>
              </a:ext>
            </a:extLst>
          </p:cNvPr>
          <p:cNvSpPr txBox="1"/>
          <p:nvPr/>
        </p:nvSpPr>
        <p:spPr>
          <a:xfrm>
            <a:off x="3429049" y="3338020"/>
            <a:ext cx="2014200" cy="255300"/>
          </a:xfrm>
          <a:prstGeom prst="rect">
            <a:avLst/>
          </a:prstGeom>
          <a:noFill/>
          <a:ln>
            <a:noFill/>
          </a:ln>
        </p:spPr>
        <p:txBody>
          <a:bodyPr spcFirstLastPara="1" wrap="square" lIns="68575" tIns="34275" rIns="68575" bIns="34275" anchor="t" anchorCtr="0">
            <a:noAutofit/>
          </a:bodyPr>
          <a:lstStyle/>
          <a:p>
            <a:pPr marL="0" lvl="0" indent="0" algn="ctr" rtl="0">
              <a:lnSpc>
                <a:spcPct val="130000"/>
              </a:lnSpc>
              <a:spcBef>
                <a:spcPts val="0"/>
              </a:spcBef>
              <a:spcAft>
                <a:spcPts val="0"/>
              </a:spcAft>
              <a:buNone/>
            </a:pPr>
            <a:r>
              <a:rPr lang="en" sz="1200" b="1">
                <a:solidFill>
                  <a:srgbClr val="2322F0"/>
                </a:solidFill>
                <a:latin typeface="Ubuntu"/>
                <a:ea typeface="Ubuntu"/>
                <a:cs typeface="Ubuntu"/>
                <a:sym typeface="Ubuntu"/>
              </a:rPr>
              <a:t>New Feature Adoption </a:t>
            </a:r>
            <a:endParaRPr sz="1200" b="1">
              <a:solidFill>
                <a:srgbClr val="2322F0"/>
              </a:solidFill>
              <a:latin typeface="Ubuntu"/>
              <a:ea typeface="Ubuntu"/>
              <a:cs typeface="Ubuntu"/>
              <a:sym typeface="Ubuntu"/>
            </a:endParaRPr>
          </a:p>
        </p:txBody>
      </p:sp>
      <p:sp>
        <p:nvSpPr>
          <p:cNvPr id="298" name="Google Shape;298;g32c08df7a2f_0_2901">
            <a:extLst>
              <a:ext uri="{FF2B5EF4-FFF2-40B4-BE49-F238E27FC236}">
                <a16:creationId xmlns:a16="http://schemas.microsoft.com/office/drawing/2014/main" id="{1C509479-F392-3DC5-B5BA-B24845EA05CB}"/>
              </a:ext>
            </a:extLst>
          </p:cNvPr>
          <p:cNvSpPr txBox="1"/>
          <p:nvPr/>
        </p:nvSpPr>
        <p:spPr>
          <a:xfrm>
            <a:off x="3429046" y="3692773"/>
            <a:ext cx="2023200" cy="722700"/>
          </a:xfrm>
          <a:prstGeom prst="rect">
            <a:avLst/>
          </a:prstGeom>
          <a:noFill/>
          <a:ln>
            <a:noFill/>
          </a:ln>
        </p:spPr>
        <p:txBody>
          <a:bodyPr spcFirstLastPara="1" wrap="square" lIns="68575" tIns="34275" rIns="68575" bIns="34275" anchor="t" anchorCtr="0">
            <a:noAutofit/>
          </a:bodyPr>
          <a:lstStyle/>
          <a:p>
            <a:pPr marL="0" lvl="0" indent="0" algn="ctr" rtl="0">
              <a:lnSpc>
                <a:spcPct val="130000"/>
              </a:lnSpc>
              <a:spcBef>
                <a:spcPts val="0"/>
              </a:spcBef>
              <a:spcAft>
                <a:spcPts val="0"/>
              </a:spcAft>
              <a:buNone/>
            </a:pPr>
            <a:r>
              <a:rPr lang="en" sz="1200">
                <a:solidFill>
                  <a:srgbClr val="000000"/>
                </a:solidFill>
                <a:latin typeface="Ubuntu"/>
                <a:ea typeface="Ubuntu"/>
                <a:cs typeface="Ubuntu"/>
                <a:sym typeface="Ubuntu"/>
              </a:rPr>
              <a:t>I</a:t>
            </a:r>
            <a:r>
              <a:rPr lang="en" sz="1200">
                <a:latin typeface="Ubuntu"/>
                <a:ea typeface="Ubuntu"/>
                <a:cs typeface="Ubuntu"/>
                <a:sym typeface="Ubuntu"/>
              </a:rPr>
              <a:t>ncrease</a:t>
            </a:r>
            <a:r>
              <a:rPr lang="en" sz="1200">
                <a:solidFill>
                  <a:srgbClr val="000000"/>
                </a:solidFill>
                <a:latin typeface="Ubuntu"/>
                <a:ea typeface="Ubuntu"/>
                <a:cs typeface="Ubuntu"/>
                <a:sym typeface="Ubuntu"/>
              </a:rPr>
              <a:t> Adoption of Latest Features</a:t>
            </a:r>
            <a:endParaRPr sz="1200">
              <a:solidFill>
                <a:srgbClr val="000000"/>
              </a:solidFill>
              <a:latin typeface="Ubuntu"/>
              <a:ea typeface="Ubuntu"/>
              <a:cs typeface="Ubuntu"/>
              <a:sym typeface="Ubuntu"/>
            </a:endParaRPr>
          </a:p>
        </p:txBody>
      </p:sp>
      <p:sp>
        <p:nvSpPr>
          <p:cNvPr id="299" name="Google Shape;299;g32c08df7a2f_0_2901">
            <a:extLst>
              <a:ext uri="{FF2B5EF4-FFF2-40B4-BE49-F238E27FC236}">
                <a16:creationId xmlns:a16="http://schemas.microsoft.com/office/drawing/2014/main" id="{4E364E91-7F41-C734-5542-461DE2B68B77}"/>
              </a:ext>
            </a:extLst>
          </p:cNvPr>
          <p:cNvSpPr txBox="1"/>
          <p:nvPr/>
        </p:nvSpPr>
        <p:spPr>
          <a:xfrm>
            <a:off x="6172734" y="3338025"/>
            <a:ext cx="2144700" cy="255300"/>
          </a:xfrm>
          <a:prstGeom prst="rect">
            <a:avLst/>
          </a:prstGeom>
          <a:noFill/>
          <a:ln>
            <a:noFill/>
          </a:ln>
        </p:spPr>
        <p:txBody>
          <a:bodyPr spcFirstLastPara="1" wrap="square" lIns="68575" tIns="34275" rIns="68575" bIns="34275" anchor="t" anchorCtr="0">
            <a:noAutofit/>
          </a:bodyPr>
          <a:lstStyle/>
          <a:p>
            <a:pPr marL="0" lvl="0" indent="0" algn="ctr" rtl="0">
              <a:lnSpc>
                <a:spcPct val="130000"/>
              </a:lnSpc>
              <a:spcBef>
                <a:spcPts val="0"/>
              </a:spcBef>
              <a:spcAft>
                <a:spcPts val="0"/>
              </a:spcAft>
              <a:buNone/>
            </a:pPr>
            <a:r>
              <a:rPr lang="en" sz="1200" b="1">
                <a:solidFill>
                  <a:srgbClr val="2322F0"/>
                </a:solidFill>
                <a:latin typeface="Ubuntu"/>
                <a:ea typeface="Ubuntu"/>
                <a:cs typeface="Ubuntu"/>
                <a:sym typeface="Ubuntu"/>
              </a:rPr>
              <a:t>Performance Improvement</a:t>
            </a:r>
            <a:endParaRPr sz="1200" b="1">
              <a:solidFill>
                <a:srgbClr val="2322F0"/>
              </a:solidFill>
              <a:latin typeface="Ubuntu"/>
              <a:ea typeface="Ubuntu"/>
              <a:cs typeface="Ubuntu"/>
              <a:sym typeface="Ubuntu"/>
            </a:endParaRPr>
          </a:p>
          <a:p>
            <a:pPr marL="0" lvl="0" indent="0" algn="ctr" rtl="0">
              <a:lnSpc>
                <a:spcPct val="130000"/>
              </a:lnSpc>
              <a:spcBef>
                <a:spcPts val="0"/>
              </a:spcBef>
              <a:spcAft>
                <a:spcPts val="0"/>
              </a:spcAft>
              <a:buNone/>
            </a:pPr>
            <a:endParaRPr sz="1200" b="1">
              <a:solidFill>
                <a:srgbClr val="2322F0"/>
              </a:solidFill>
              <a:latin typeface="Ubuntu"/>
              <a:ea typeface="Ubuntu"/>
              <a:cs typeface="Ubuntu"/>
              <a:sym typeface="Ubuntu"/>
            </a:endParaRPr>
          </a:p>
        </p:txBody>
      </p:sp>
      <p:sp>
        <p:nvSpPr>
          <p:cNvPr id="300" name="Google Shape;300;g32c08df7a2f_0_2901">
            <a:extLst>
              <a:ext uri="{FF2B5EF4-FFF2-40B4-BE49-F238E27FC236}">
                <a16:creationId xmlns:a16="http://schemas.microsoft.com/office/drawing/2014/main" id="{CD7C8C4D-DC13-CB52-4F86-0E684D2662D6}"/>
              </a:ext>
            </a:extLst>
          </p:cNvPr>
          <p:cNvSpPr txBox="1"/>
          <p:nvPr/>
        </p:nvSpPr>
        <p:spPr>
          <a:xfrm>
            <a:off x="6248934" y="3692773"/>
            <a:ext cx="2023200" cy="722700"/>
          </a:xfrm>
          <a:prstGeom prst="rect">
            <a:avLst/>
          </a:prstGeom>
          <a:noFill/>
          <a:ln>
            <a:noFill/>
          </a:ln>
        </p:spPr>
        <p:txBody>
          <a:bodyPr spcFirstLastPara="1" wrap="square" lIns="68575" tIns="34275" rIns="68575" bIns="34275" anchor="t" anchorCtr="0">
            <a:noAutofit/>
          </a:bodyPr>
          <a:lstStyle/>
          <a:p>
            <a:pPr marL="0" lvl="0" indent="0" algn="ctr" rtl="0">
              <a:lnSpc>
                <a:spcPct val="130000"/>
              </a:lnSpc>
              <a:spcBef>
                <a:spcPts val="0"/>
              </a:spcBef>
              <a:spcAft>
                <a:spcPts val="0"/>
              </a:spcAft>
              <a:buNone/>
            </a:pPr>
            <a:r>
              <a:rPr lang="en" sz="1200">
                <a:solidFill>
                  <a:srgbClr val="000000"/>
                </a:solidFill>
                <a:latin typeface="Ubuntu"/>
                <a:ea typeface="Ubuntu"/>
                <a:cs typeface="Ubuntu"/>
                <a:sym typeface="Ubuntu"/>
              </a:rPr>
              <a:t>Improve Application and Platform Performance</a:t>
            </a:r>
            <a:endParaRPr sz="1200">
              <a:solidFill>
                <a:srgbClr val="000000"/>
              </a:solidFill>
              <a:latin typeface="Ubuntu"/>
              <a:ea typeface="Ubuntu"/>
              <a:cs typeface="Ubuntu"/>
              <a:sym typeface="Ubuntu"/>
            </a:endParaRPr>
          </a:p>
          <a:p>
            <a:pPr marL="0" lvl="0" indent="0" algn="ctr" rtl="0">
              <a:lnSpc>
                <a:spcPct val="130000"/>
              </a:lnSpc>
              <a:spcBef>
                <a:spcPts val="0"/>
              </a:spcBef>
              <a:spcAft>
                <a:spcPts val="0"/>
              </a:spcAft>
              <a:buNone/>
            </a:pPr>
            <a:endParaRPr sz="1200">
              <a:solidFill>
                <a:srgbClr val="000000"/>
              </a:solidFill>
              <a:latin typeface="Ubuntu"/>
              <a:ea typeface="Ubuntu"/>
              <a:cs typeface="Ubuntu"/>
              <a:sym typeface="Ubuntu"/>
            </a:endParaRPr>
          </a:p>
        </p:txBody>
      </p:sp>
      <p:grpSp>
        <p:nvGrpSpPr>
          <p:cNvPr id="301" name="Google Shape;301;g32c08df7a2f_0_2901">
            <a:extLst>
              <a:ext uri="{FF2B5EF4-FFF2-40B4-BE49-F238E27FC236}">
                <a16:creationId xmlns:a16="http://schemas.microsoft.com/office/drawing/2014/main" id="{87D2E4B9-DEC8-6EA3-4258-3F0A7F22CCEC}"/>
              </a:ext>
            </a:extLst>
          </p:cNvPr>
          <p:cNvGrpSpPr/>
          <p:nvPr/>
        </p:nvGrpSpPr>
        <p:grpSpPr>
          <a:xfrm>
            <a:off x="1449982" y="2246725"/>
            <a:ext cx="417194" cy="599885"/>
            <a:chOff x="5778098" y="3308913"/>
            <a:chExt cx="438598" cy="630661"/>
          </a:xfrm>
        </p:grpSpPr>
        <p:grpSp>
          <p:nvGrpSpPr>
            <p:cNvPr id="302" name="Google Shape;302;g32c08df7a2f_0_2901">
              <a:extLst>
                <a:ext uri="{FF2B5EF4-FFF2-40B4-BE49-F238E27FC236}">
                  <a16:creationId xmlns:a16="http://schemas.microsoft.com/office/drawing/2014/main" id="{54D012F7-32EE-708A-00A1-37762B267AF2}"/>
                </a:ext>
              </a:extLst>
            </p:cNvPr>
            <p:cNvGrpSpPr/>
            <p:nvPr/>
          </p:nvGrpSpPr>
          <p:grpSpPr>
            <a:xfrm>
              <a:off x="5864887" y="3308913"/>
              <a:ext cx="351809" cy="526420"/>
              <a:chOff x="5864887" y="3308913"/>
              <a:chExt cx="351809" cy="526420"/>
            </a:xfrm>
          </p:grpSpPr>
          <p:sp>
            <p:nvSpPr>
              <p:cNvPr id="303" name="Google Shape;303;g32c08df7a2f_0_2901">
                <a:extLst>
                  <a:ext uri="{FF2B5EF4-FFF2-40B4-BE49-F238E27FC236}">
                    <a16:creationId xmlns:a16="http://schemas.microsoft.com/office/drawing/2014/main" id="{CA8374F1-2912-976F-52BA-9AD2DE8B060A}"/>
                  </a:ext>
                </a:extLst>
              </p:cNvPr>
              <p:cNvSpPr/>
              <p:nvPr/>
            </p:nvSpPr>
            <p:spPr>
              <a:xfrm>
                <a:off x="5864966" y="3406553"/>
                <a:ext cx="6949" cy="227246"/>
              </a:xfrm>
              <a:custGeom>
                <a:avLst/>
                <a:gdLst/>
                <a:ahLst/>
                <a:cxnLst/>
                <a:rect l="l" t="t" r="r" b="b"/>
                <a:pathLst>
                  <a:path w="6949" h="227246" extrusionOk="0">
                    <a:moveTo>
                      <a:pt x="0" y="0"/>
                    </a:moveTo>
                    <a:lnTo>
                      <a:pt x="0" y="227247"/>
                    </a:lnTo>
                  </a:path>
                </a:pathLst>
              </a:custGeom>
              <a:noFill/>
              <a:ln w="20550" cap="rnd" cmpd="sng">
                <a:solidFill>
                  <a:srgbClr val="020A5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04" name="Google Shape;304;g32c08df7a2f_0_2901">
                <a:extLst>
                  <a:ext uri="{FF2B5EF4-FFF2-40B4-BE49-F238E27FC236}">
                    <a16:creationId xmlns:a16="http://schemas.microsoft.com/office/drawing/2014/main" id="{176311D4-FDC1-1F0E-02AA-7E8F6964035A}"/>
                  </a:ext>
                </a:extLst>
              </p:cNvPr>
              <p:cNvSpPr/>
              <p:nvPr/>
            </p:nvSpPr>
            <p:spPr>
              <a:xfrm>
                <a:off x="5994921" y="3406553"/>
                <a:ext cx="221687" cy="428780"/>
              </a:xfrm>
              <a:custGeom>
                <a:avLst/>
                <a:gdLst/>
                <a:ahLst/>
                <a:cxnLst/>
                <a:rect l="l" t="t" r="r" b="b"/>
                <a:pathLst>
                  <a:path w="221687" h="428780" extrusionOk="0">
                    <a:moveTo>
                      <a:pt x="0" y="426696"/>
                    </a:moveTo>
                    <a:cubicBezTo>
                      <a:pt x="14594" y="428086"/>
                      <a:pt x="29883" y="428780"/>
                      <a:pt x="45866" y="428780"/>
                    </a:cubicBezTo>
                    <a:cubicBezTo>
                      <a:pt x="143158" y="428780"/>
                      <a:pt x="221687" y="406542"/>
                      <a:pt x="221687" y="378050"/>
                    </a:cubicBezTo>
                    <a:lnTo>
                      <a:pt x="221687" y="0"/>
                    </a:lnTo>
                  </a:path>
                </a:pathLst>
              </a:custGeom>
              <a:noFill/>
              <a:ln w="20550" cap="rnd" cmpd="sng">
                <a:solidFill>
                  <a:srgbClr val="020A5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nvGrpSpPr>
              <p:cNvPr id="305" name="Google Shape;305;g32c08df7a2f_0_2901">
                <a:extLst>
                  <a:ext uri="{FF2B5EF4-FFF2-40B4-BE49-F238E27FC236}">
                    <a16:creationId xmlns:a16="http://schemas.microsoft.com/office/drawing/2014/main" id="{4EC6BB25-DB46-B203-64BB-C640D5E93B79}"/>
                  </a:ext>
                </a:extLst>
              </p:cNvPr>
              <p:cNvGrpSpPr/>
              <p:nvPr/>
            </p:nvGrpSpPr>
            <p:grpSpPr>
              <a:xfrm>
                <a:off x="5864887" y="3308913"/>
                <a:ext cx="351800" cy="206051"/>
                <a:chOff x="5864887" y="3308913"/>
                <a:chExt cx="351800" cy="206051"/>
              </a:xfrm>
            </p:grpSpPr>
            <p:sp>
              <p:nvSpPr>
                <p:cNvPr id="306" name="Google Shape;306;g32c08df7a2f_0_2901">
                  <a:extLst>
                    <a:ext uri="{FF2B5EF4-FFF2-40B4-BE49-F238E27FC236}">
                      <a16:creationId xmlns:a16="http://schemas.microsoft.com/office/drawing/2014/main" id="{023B8D1F-F5C8-C0B0-B38A-42DDEE1D86F7}"/>
                    </a:ext>
                  </a:extLst>
                </p:cNvPr>
                <p:cNvSpPr/>
                <p:nvPr/>
              </p:nvSpPr>
              <p:spPr>
                <a:xfrm>
                  <a:off x="5864966" y="3357907"/>
                  <a:ext cx="351641" cy="157057"/>
                </a:xfrm>
                <a:custGeom>
                  <a:avLst/>
                  <a:gdLst/>
                  <a:ahLst/>
                  <a:cxnLst/>
                  <a:rect l="l" t="t" r="r" b="b"/>
                  <a:pathLst>
                    <a:path w="351641" h="157057" extrusionOk="0">
                      <a:moveTo>
                        <a:pt x="0" y="0"/>
                      </a:moveTo>
                      <a:lnTo>
                        <a:pt x="0" y="106326"/>
                      </a:lnTo>
                      <a:cubicBezTo>
                        <a:pt x="0" y="134124"/>
                        <a:pt x="78529" y="157057"/>
                        <a:pt x="175821" y="157057"/>
                      </a:cubicBezTo>
                      <a:cubicBezTo>
                        <a:pt x="273113" y="157057"/>
                        <a:pt x="351642" y="134819"/>
                        <a:pt x="351642" y="106326"/>
                      </a:cubicBezTo>
                      <a:lnTo>
                        <a:pt x="351642" y="0"/>
                      </a:lnTo>
                    </a:path>
                  </a:pathLst>
                </a:custGeom>
                <a:noFill/>
                <a:ln w="20550" cap="flat" cmpd="sng">
                  <a:solidFill>
                    <a:srgbClr val="020A5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07" name="Google Shape;307;g32c08df7a2f_0_2901">
                  <a:extLst>
                    <a:ext uri="{FF2B5EF4-FFF2-40B4-BE49-F238E27FC236}">
                      <a16:creationId xmlns:a16="http://schemas.microsoft.com/office/drawing/2014/main" id="{BDA2F329-8E58-8E52-44F4-C718148CA892}"/>
                    </a:ext>
                  </a:extLst>
                </p:cNvPr>
                <p:cNvSpPr/>
                <p:nvPr/>
              </p:nvSpPr>
              <p:spPr>
                <a:xfrm>
                  <a:off x="5864887" y="3308913"/>
                  <a:ext cx="351800" cy="98508"/>
                </a:xfrm>
                <a:custGeom>
                  <a:avLst/>
                  <a:gdLst/>
                  <a:ahLst/>
                  <a:cxnLst/>
                  <a:rect l="l" t="t" r="r" b="b"/>
                  <a:pathLst>
                    <a:path w="351800" h="98508" extrusionOk="0">
                      <a:moveTo>
                        <a:pt x="80" y="48994"/>
                      </a:moveTo>
                      <a:cubicBezTo>
                        <a:pt x="-6175" y="-16331"/>
                        <a:pt x="357976" y="-16331"/>
                        <a:pt x="351721" y="48994"/>
                      </a:cubicBezTo>
                      <a:cubicBezTo>
                        <a:pt x="357976" y="115013"/>
                        <a:pt x="-6175" y="115013"/>
                        <a:pt x="80" y="48994"/>
                      </a:cubicBezTo>
                      <a:close/>
                    </a:path>
                  </a:pathLst>
                </a:custGeom>
                <a:noFill/>
                <a:ln w="20550" cap="flat" cmpd="sng">
                  <a:solidFill>
                    <a:srgbClr val="020A5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sp>
            <p:nvSpPr>
              <p:cNvPr id="308" name="Google Shape;308;g32c08df7a2f_0_2901">
                <a:extLst>
                  <a:ext uri="{FF2B5EF4-FFF2-40B4-BE49-F238E27FC236}">
                    <a16:creationId xmlns:a16="http://schemas.microsoft.com/office/drawing/2014/main" id="{F4644BEF-1761-84E7-69E3-AF6E5B7A23E3}"/>
                  </a:ext>
                </a:extLst>
              </p:cNvPr>
              <p:cNvSpPr/>
              <p:nvPr/>
            </p:nvSpPr>
            <p:spPr>
              <a:xfrm>
                <a:off x="6026888" y="3677581"/>
                <a:ext cx="189808" cy="49514"/>
              </a:xfrm>
              <a:custGeom>
                <a:avLst/>
                <a:gdLst/>
                <a:ahLst/>
                <a:cxnLst/>
                <a:rect l="l" t="t" r="r" b="b"/>
                <a:pathLst>
                  <a:path w="189808" h="49514" extrusionOk="0">
                    <a:moveTo>
                      <a:pt x="189720" y="0"/>
                    </a:moveTo>
                    <a:cubicBezTo>
                      <a:pt x="193194" y="34747"/>
                      <a:pt x="93817" y="51426"/>
                      <a:pt x="0" y="49341"/>
                    </a:cubicBezTo>
                  </a:path>
                </a:pathLst>
              </a:custGeom>
              <a:noFill/>
              <a:ln w="20550" cap="rnd" cmpd="sng">
                <a:solidFill>
                  <a:srgbClr val="020A5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09" name="Google Shape;309;g32c08df7a2f_0_2901">
                <a:extLst>
                  <a:ext uri="{FF2B5EF4-FFF2-40B4-BE49-F238E27FC236}">
                    <a16:creationId xmlns:a16="http://schemas.microsoft.com/office/drawing/2014/main" id="{C3D7E101-D631-4552-E9E8-4B8236D52B09}"/>
                  </a:ext>
                </a:extLst>
              </p:cNvPr>
              <p:cNvSpPr/>
              <p:nvPr/>
            </p:nvSpPr>
            <p:spPr>
              <a:xfrm>
                <a:off x="5864887" y="3571255"/>
                <a:ext cx="351800" cy="49514"/>
              </a:xfrm>
              <a:custGeom>
                <a:avLst/>
                <a:gdLst/>
                <a:ahLst/>
                <a:cxnLst/>
                <a:rect l="l" t="t" r="r" b="b"/>
                <a:pathLst>
                  <a:path w="351800" h="49514" extrusionOk="0">
                    <a:moveTo>
                      <a:pt x="80" y="0"/>
                    </a:moveTo>
                    <a:cubicBezTo>
                      <a:pt x="-6175" y="66020"/>
                      <a:pt x="357976" y="66020"/>
                      <a:pt x="351721" y="0"/>
                    </a:cubicBezTo>
                  </a:path>
                </a:pathLst>
              </a:custGeom>
              <a:noFill/>
              <a:ln w="20550" cap="rnd" cmpd="sng">
                <a:solidFill>
                  <a:srgbClr val="020A5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grpSp>
          <p:nvGrpSpPr>
            <p:cNvPr id="310" name="Google Shape;310;g32c08df7a2f_0_2901">
              <a:extLst>
                <a:ext uri="{FF2B5EF4-FFF2-40B4-BE49-F238E27FC236}">
                  <a16:creationId xmlns:a16="http://schemas.microsoft.com/office/drawing/2014/main" id="{06CF342E-0F4C-B5B3-9FE7-61151461CD77}"/>
                </a:ext>
              </a:extLst>
            </p:cNvPr>
            <p:cNvGrpSpPr/>
            <p:nvPr/>
          </p:nvGrpSpPr>
          <p:grpSpPr>
            <a:xfrm>
              <a:off x="5778098" y="3632410"/>
              <a:ext cx="298825" cy="307164"/>
              <a:chOff x="5778098" y="3632410"/>
              <a:chExt cx="298825" cy="307164"/>
            </a:xfrm>
          </p:grpSpPr>
          <p:sp>
            <p:nvSpPr>
              <p:cNvPr id="311" name="Google Shape;311;g32c08df7a2f_0_2901">
                <a:extLst>
                  <a:ext uri="{FF2B5EF4-FFF2-40B4-BE49-F238E27FC236}">
                    <a16:creationId xmlns:a16="http://schemas.microsoft.com/office/drawing/2014/main" id="{BCD68A84-5038-3175-1807-8B27455878F2}"/>
                  </a:ext>
                </a:extLst>
              </p:cNvPr>
              <p:cNvSpPr/>
              <p:nvPr/>
            </p:nvSpPr>
            <p:spPr>
              <a:xfrm>
                <a:off x="5778098" y="3632410"/>
                <a:ext cx="244620" cy="244620"/>
              </a:xfrm>
              <a:custGeom>
                <a:avLst/>
                <a:gdLst/>
                <a:ahLst/>
                <a:cxnLst/>
                <a:rect l="l" t="t" r="r" b="b"/>
                <a:pathLst>
                  <a:path w="244620" h="244620" extrusionOk="0">
                    <a:moveTo>
                      <a:pt x="244620" y="122310"/>
                    </a:moveTo>
                    <a:cubicBezTo>
                      <a:pt x="244620" y="189860"/>
                      <a:pt x="189860" y="244620"/>
                      <a:pt x="122310" y="244620"/>
                    </a:cubicBezTo>
                    <a:cubicBezTo>
                      <a:pt x="54760" y="244620"/>
                      <a:pt x="0" y="189860"/>
                      <a:pt x="0" y="122310"/>
                    </a:cubicBezTo>
                    <a:cubicBezTo>
                      <a:pt x="0" y="54760"/>
                      <a:pt x="54760" y="0"/>
                      <a:pt x="122310" y="0"/>
                    </a:cubicBezTo>
                    <a:cubicBezTo>
                      <a:pt x="189860" y="0"/>
                      <a:pt x="244620" y="54760"/>
                      <a:pt x="244620" y="122310"/>
                    </a:cubicBezTo>
                    <a:close/>
                  </a:path>
                </a:pathLst>
              </a:custGeom>
              <a:noFill/>
              <a:ln w="205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12" name="Google Shape;312;g32c08df7a2f_0_2901">
                <a:extLst>
                  <a:ext uri="{FF2B5EF4-FFF2-40B4-BE49-F238E27FC236}">
                    <a16:creationId xmlns:a16="http://schemas.microsoft.com/office/drawing/2014/main" id="{336EE60F-2C10-ED78-E00D-3D05CC2A81FF}"/>
                  </a:ext>
                </a:extLst>
              </p:cNvPr>
              <p:cNvSpPr/>
              <p:nvPr/>
            </p:nvSpPr>
            <p:spPr>
              <a:xfrm>
                <a:off x="5987276" y="3849232"/>
                <a:ext cx="89647" cy="90342"/>
              </a:xfrm>
              <a:custGeom>
                <a:avLst/>
                <a:gdLst/>
                <a:ahLst/>
                <a:cxnLst/>
                <a:rect l="l" t="t" r="r" b="b"/>
                <a:pathLst>
                  <a:path w="89647" h="90342" extrusionOk="0">
                    <a:moveTo>
                      <a:pt x="0" y="0"/>
                    </a:moveTo>
                    <a:lnTo>
                      <a:pt x="89648" y="90343"/>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grpSp>
      <p:grpSp>
        <p:nvGrpSpPr>
          <p:cNvPr id="313" name="Google Shape;313;g32c08df7a2f_0_2901">
            <a:extLst>
              <a:ext uri="{FF2B5EF4-FFF2-40B4-BE49-F238E27FC236}">
                <a16:creationId xmlns:a16="http://schemas.microsoft.com/office/drawing/2014/main" id="{A5456667-399D-C265-54AD-6310570BD9AF}"/>
              </a:ext>
            </a:extLst>
          </p:cNvPr>
          <p:cNvGrpSpPr/>
          <p:nvPr/>
        </p:nvGrpSpPr>
        <p:grpSpPr>
          <a:xfrm>
            <a:off x="6872024" y="2246715"/>
            <a:ext cx="776989" cy="599894"/>
            <a:chOff x="8362076" y="4900678"/>
            <a:chExt cx="582363" cy="449628"/>
          </a:xfrm>
        </p:grpSpPr>
        <p:sp>
          <p:nvSpPr>
            <p:cNvPr id="314" name="Google Shape;314;g32c08df7a2f_0_2901">
              <a:extLst>
                <a:ext uri="{FF2B5EF4-FFF2-40B4-BE49-F238E27FC236}">
                  <a16:creationId xmlns:a16="http://schemas.microsoft.com/office/drawing/2014/main" id="{10B364A8-F7EE-3F58-DC2B-21D2736BCE42}"/>
                </a:ext>
              </a:extLst>
            </p:cNvPr>
            <p:cNvSpPr/>
            <p:nvPr/>
          </p:nvSpPr>
          <p:spPr>
            <a:xfrm>
              <a:off x="8417671" y="5057040"/>
              <a:ext cx="95902" cy="6949"/>
            </a:xfrm>
            <a:custGeom>
              <a:avLst/>
              <a:gdLst/>
              <a:ahLst/>
              <a:cxnLst/>
              <a:rect l="l" t="t" r="r" b="b"/>
              <a:pathLst>
                <a:path w="95902" h="6949" extrusionOk="0">
                  <a:moveTo>
                    <a:pt x="0" y="0"/>
                  </a:moveTo>
                  <a:lnTo>
                    <a:pt x="95902"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15" name="Google Shape;315;g32c08df7a2f_0_2901">
              <a:extLst>
                <a:ext uri="{FF2B5EF4-FFF2-40B4-BE49-F238E27FC236}">
                  <a16:creationId xmlns:a16="http://schemas.microsoft.com/office/drawing/2014/main" id="{F5CEBA08-3A15-E294-9F65-668F261973DE}"/>
                </a:ext>
              </a:extLst>
            </p:cNvPr>
            <p:cNvSpPr/>
            <p:nvPr/>
          </p:nvSpPr>
          <p:spPr>
            <a:xfrm>
              <a:off x="8389874" y="5001445"/>
              <a:ext cx="156362" cy="6949"/>
            </a:xfrm>
            <a:custGeom>
              <a:avLst/>
              <a:gdLst/>
              <a:ahLst/>
              <a:cxnLst/>
              <a:rect l="l" t="t" r="r" b="b"/>
              <a:pathLst>
                <a:path w="156362" h="6949" extrusionOk="0">
                  <a:moveTo>
                    <a:pt x="0" y="0"/>
                  </a:moveTo>
                  <a:lnTo>
                    <a:pt x="156362"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16" name="Google Shape;316;g32c08df7a2f_0_2901">
              <a:extLst>
                <a:ext uri="{FF2B5EF4-FFF2-40B4-BE49-F238E27FC236}">
                  <a16:creationId xmlns:a16="http://schemas.microsoft.com/office/drawing/2014/main" id="{A247E7B7-191B-24F7-9FCD-98706DAA67C2}"/>
                </a:ext>
              </a:extLst>
            </p:cNvPr>
            <p:cNvSpPr/>
            <p:nvPr/>
          </p:nvSpPr>
          <p:spPr>
            <a:xfrm>
              <a:off x="8362076" y="4945849"/>
              <a:ext cx="246010" cy="6949"/>
            </a:xfrm>
            <a:custGeom>
              <a:avLst/>
              <a:gdLst/>
              <a:ahLst/>
              <a:cxnLst/>
              <a:rect l="l" t="t" r="r" b="b"/>
              <a:pathLst>
                <a:path w="246010" h="6949" extrusionOk="0">
                  <a:moveTo>
                    <a:pt x="0" y="0"/>
                  </a:moveTo>
                  <a:lnTo>
                    <a:pt x="246010"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17" name="Google Shape;317;g32c08df7a2f_0_2901">
              <a:extLst>
                <a:ext uri="{FF2B5EF4-FFF2-40B4-BE49-F238E27FC236}">
                  <a16:creationId xmlns:a16="http://schemas.microsoft.com/office/drawing/2014/main" id="{88FB2748-8307-0867-D7CD-9824E7A989E3}"/>
                </a:ext>
              </a:extLst>
            </p:cNvPr>
            <p:cNvSpPr/>
            <p:nvPr/>
          </p:nvSpPr>
          <p:spPr>
            <a:xfrm>
              <a:off x="8473267" y="5168231"/>
              <a:ext cx="22238" cy="6949"/>
            </a:xfrm>
            <a:custGeom>
              <a:avLst/>
              <a:gdLst/>
              <a:ahLst/>
              <a:cxnLst/>
              <a:rect l="l" t="t" r="r" b="b"/>
              <a:pathLst>
                <a:path w="22238" h="6949" extrusionOk="0">
                  <a:moveTo>
                    <a:pt x="0" y="0"/>
                  </a:moveTo>
                  <a:lnTo>
                    <a:pt x="22238"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18" name="Google Shape;318;g32c08df7a2f_0_2901">
              <a:extLst>
                <a:ext uri="{FF2B5EF4-FFF2-40B4-BE49-F238E27FC236}">
                  <a16:creationId xmlns:a16="http://schemas.microsoft.com/office/drawing/2014/main" id="{7991CF0A-9405-6A92-4833-F4CF42FCE077}"/>
                </a:ext>
              </a:extLst>
            </p:cNvPr>
            <p:cNvSpPr/>
            <p:nvPr/>
          </p:nvSpPr>
          <p:spPr>
            <a:xfrm>
              <a:off x="8445469" y="5112636"/>
              <a:ext cx="52120" cy="6949"/>
            </a:xfrm>
            <a:custGeom>
              <a:avLst/>
              <a:gdLst/>
              <a:ahLst/>
              <a:cxnLst/>
              <a:rect l="l" t="t" r="r" b="b"/>
              <a:pathLst>
                <a:path w="52120" h="6949" extrusionOk="0">
                  <a:moveTo>
                    <a:pt x="0" y="0"/>
                  </a:moveTo>
                  <a:lnTo>
                    <a:pt x="52121"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19" name="Google Shape;319;g32c08df7a2f_0_2901">
              <a:extLst>
                <a:ext uri="{FF2B5EF4-FFF2-40B4-BE49-F238E27FC236}">
                  <a16:creationId xmlns:a16="http://schemas.microsoft.com/office/drawing/2014/main" id="{0E75664F-6945-EDAC-C5B2-7E22D284E92C}"/>
                </a:ext>
              </a:extLst>
            </p:cNvPr>
            <p:cNvSpPr/>
            <p:nvPr/>
          </p:nvSpPr>
          <p:spPr>
            <a:xfrm>
              <a:off x="8539982" y="4945849"/>
              <a:ext cx="404457" cy="404457"/>
            </a:xfrm>
            <a:custGeom>
              <a:avLst/>
              <a:gdLst/>
              <a:ahLst/>
              <a:cxnLst/>
              <a:rect l="l" t="t" r="r" b="b"/>
              <a:pathLst>
                <a:path w="404457" h="404457" extrusionOk="0">
                  <a:moveTo>
                    <a:pt x="202229" y="0"/>
                  </a:moveTo>
                  <a:cubicBezTo>
                    <a:pt x="90343" y="0"/>
                    <a:pt x="0" y="90343"/>
                    <a:pt x="0" y="202229"/>
                  </a:cubicBezTo>
                  <a:cubicBezTo>
                    <a:pt x="0" y="314115"/>
                    <a:pt x="90343" y="404457"/>
                    <a:pt x="202229" y="404457"/>
                  </a:cubicBezTo>
                  <a:cubicBezTo>
                    <a:pt x="314115" y="404457"/>
                    <a:pt x="404457" y="314115"/>
                    <a:pt x="404457" y="202229"/>
                  </a:cubicBezTo>
                  <a:cubicBezTo>
                    <a:pt x="404457" y="90343"/>
                    <a:pt x="313420" y="0"/>
                    <a:pt x="202229" y="0"/>
                  </a:cubicBezTo>
                  <a:close/>
                  <a:moveTo>
                    <a:pt x="202229" y="350947"/>
                  </a:moveTo>
                  <a:cubicBezTo>
                    <a:pt x="120225" y="350947"/>
                    <a:pt x="53511" y="284232"/>
                    <a:pt x="53511" y="202924"/>
                  </a:cubicBezTo>
                  <a:cubicBezTo>
                    <a:pt x="53511" y="121615"/>
                    <a:pt x="120225" y="54901"/>
                    <a:pt x="202229" y="54901"/>
                  </a:cubicBezTo>
                  <a:cubicBezTo>
                    <a:pt x="284232" y="54901"/>
                    <a:pt x="350252" y="120920"/>
                    <a:pt x="350252" y="202924"/>
                  </a:cubicBezTo>
                  <a:cubicBezTo>
                    <a:pt x="350252" y="284927"/>
                    <a:pt x="283537" y="350947"/>
                    <a:pt x="202229" y="350947"/>
                  </a:cubicBezTo>
                  <a:close/>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0" name="Google Shape;320;g32c08df7a2f_0_2901">
              <a:extLst>
                <a:ext uri="{FF2B5EF4-FFF2-40B4-BE49-F238E27FC236}">
                  <a16:creationId xmlns:a16="http://schemas.microsoft.com/office/drawing/2014/main" id="{BC6825F9-B474-F053-409B-E496FE911AE9}"/>
                </a:ext>
              </a:extLst>
            </p:cNvPr>
            <p:cNvSpPr/>
            <p:nvPr/>
          </p:nvSpPr>
          <p:spPr>
            <a:xfrm>
              <a:off x="8742210" y="4900678"/>
              <a:ext cx="6949" cy="45171"/>
            </a:xfrm>
            <a:custGeom>
              <a:avLst/>
              <a:gdLst/>
              <a:ahLst/>
              <a:cxnLst/>
              <a:rect l="l" t="t" r="r" b="b"/>
              <a:pathLst>
                <a:path w="6949" h="45171" extrusionOk="0">
                  <a:moveTo>
                    <a:pt x="0" y="0"/>
                  </a:moveTo>
                  <a:lnTo>
                    <a:pt x="0" y="45171"/>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1" name="Google Shape;321;g32c08df7a2f_0_2901">
              <a:extLst>
                <a:ext uri="{FF2B5EF4-FFF2-40B4-BE49-F238E27FC236}">
                  <a16:creationId xmlns:a16="http://schemas.microsoft.com/office/drawing/2014/main" id="{1936D6FC-B4AB-5552-2055-787FF69C42C0}"/>
                </a:ext>
              </a:extLst>
            </p:cNvPr>
            <p:cNvSpPr/>
            <p:nvPr/>
          </p:nvSpPr>
          <p:spPr>
            <a:xfrm>
              <a:off x="8742210" y="5001445"/>
              <a:ext cx="6949" cy="32662"/>
            </a:xfrm>
            <a:custGeom>
              <a:avLst/>
              <a:gdLst/>
              <a:ahLst/>
              <a:cxnLst/>
              <a:rect l="l" t="t" r="r" b="b"/>
              <a:pathLst>
                <a:path w="6949" h="32662" extrusionOk="0">
                  <a:moveTo>
                    <a:pt x="0" y="0"/>
                  </a:moveTo>
                  <a:lnTo>
                    <a:pt x="0" y="32662"/>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2" name="Google Shape;322;g32c08df7a2f_0_2901">
              <a:extLst>
                <a:ext uri="{FF2B5EF4-FFF2-40B4-BE49-F238E27FC236}">
                  <a16:creationId xmlns:a16="http://schemas.microsoft.com/office/drawing/2014/main" id="{3D12C4E4-E668-7A56-281B-A79E757B3D6F}"/>
                </a:ext>
              </a:extLst>
            </p:cNvPr>
            <p:cNvSpPr/>
            <p:nvPr/>
          </p:nvSpPr>
          <p:spPr>
            <a:xfrm>
              <a:off x="8742210" y="5263438"/>
              <a:ext cx="6949" cy="31967"/>
            </a:xfrm>
            <a:custGeom>
              <a:avLst/>
              <a:gdLst/>
              <a:ahLst/>
              <a:cxnLst/>
              <a:rect l="l" t="t" r="r" b="b"/>
              <a:pathLst>
                <a:path w="6949" h="31967" extrusionOk="0">
                  <a:moveTo>
                    <a:pt x="0" y="0"/>
                  </a:moveTo>
                  <a:lnTo>
                    <a:pt x="0" y="31967"/>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3" name="Google Shape;323;g32c08df7a2f_0_2901">
              <a:extLst>
                <a:ext uri="{FF2B5EF4-FFF2-40B4-BE49-F238E27FC236}">
                  <a16:creationId xmlns:a16="http://schemas.microsoft.com/office/drawing/2014/main" id="{0069E93D-5DA5-E2B1-5FFC-2B5269FEF6C5}"/>
                </a:ext>
              </a:extLst>
            </p:cNvPr>
            <p:cNvSpPr/>
            <p:nvPr/>
          </p:nvSpPr>
          <p:spPr>
            <a:xfrm>
              <a:off x="8707463" y="4900678"/>
              <a:ext cx="70189" cy="6949"/>
            </a:xfrm>
            <a:custGeom>
              <a:avLst/>
              <a:gdLst/>
              <a:ahLst/>
              <a:cxnLst/>
              <a:rect l="l" t="t" r="r" b="b"/>
              <a:pathLst>
                <a:path w="70189" h="6949" extrusionOk="0">
                  <a:moveTo>
                    <a:pt x="0" y="0"/>
                  </a:moveTo>
                  <a:lnTo>
                    <a:pt x="70189"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4" name="Google Shape;324;g32c08df7a2f_0_2901">
              <a:extLst>
                <a:ext uri="{FF2B5EF4-FFF2-40B4-BE49-F238E27FC236}">
                  <a16:creationId xmlns:a16="http://schemas.microsoft.com/office/drawing/2014/main" id="{A4CD747F-1588-7B9F-99E0-4F4D44A2C2E9}"/>
                </a:ext>
              </a:extLst>
            </p:cNvPr>
            <p:cNvSpPr/>
            <p:nvPr/>
          </p:nvSpPr>
          <p:spPr>
            <a:xfrm>
              <a:off x="8856181" y="5148773"/>
              <a:ext cx="32662" cy="6949"/>
            </a:xfrm>
            <a:custGeom>
              <a:avLst/>
              <a:gdLst/>
              <a:ahLst/>
              <a:cxnLst/>
              <a:rect l="l" t="t" r="r" b="b"/>
              <a:pathLst>
                <a:path w="32662" h="6949" extrusionOk="0">
                  <a:moveTo>
                    <a:pt x="32662" y="0"/>
                  </a:moveTo>
                  <a:lnTo>
                    <a:pt x="0"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5" name="Google Shape;325;g32c08df7a2f_0_2901">
              <a:extLst>
                <a:ext uri="{FF2B5EF4-FFF2-40B4-BE49-F238E27FC236}">
                  <a16:creationId xmlns:a16="http://schemas.microsoft.com/office/drawing/2014/main" id="{E7E7F3BB-7F62-35B8-D034-41A11265617C}"/>
                </a:ext>
              </a:extLst>
            </p:cNvPr>
            <p:cNvSpPr/>
            <p:nvPr/>
          </p:nvSpPr>
          <p:spPr>
            <a:xfrm>
              <a:off x="8594882" y="5148773"/>
              <a:ext cx="32662" cy="6949"/>
            </a:xfrm>
            <a:custGeom>
              <a:avLst/>
              <a:gdLst/>
              <a:ahLst/>
              <a:cxnLst/>
              <a:rect l="l" t="t" r="r" b="b"/>
              <a:pathLst>
                <a:path w="32662" h="6949" extrusionOk="0">
                  <a:moveTo>
                    <a:pt x="32662" y="0"/>
                  </a:moveTo>
                  <a:lnTo>
                    <a:pt x="0"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6" name="Google Shape;326;g32c08df7a2f_0_2901">
              <a:extLst>
                <a:ext uri="{FF2B5EF4-FFF2-40B4-BE49-F238E27FC236}">
                  <a16:creationId xmlns:a16="http://schemas.microsoft.com/office/drawing/2014/main" id="{7EF9D559-0010-AF13-EF56-22309FAE4FE3}"/>
                </a:ext>
              </a:extLst>
            </p:cNvPr>
            <p:cNvSpPr/>
            <p:nvPr/>
          </p:nvSpPr>
          <p:spPr>
            <a:xfrm>
              <a:off x="8710938" y="5117500"/>
              <a:ext cx="62544" cy="62544"/>
            </a:xfrm>
            <a:custGeom>
              <a:avLst/>
              <a:gdLst/>
              <a:ahLst/>
              <a:cxnLst/>
              <a:rect l="l" t="t" r="r" b="b"/>
              <a:pathLst>
                <a:path w="62544" h="62544" extrusionOk="0">
                  <a:moveTo>
                    <a:pt x="62545" y="31272"/>
                  </a:moveTo>
                  <a:cubicBezTo>
                    <a:pt x="62545" y="48544"/>
                    <a:pt x="48544" y="62545"/>
                    <a:pt x="31273" y="62545"/>
                  </a:cubicBezTo>
                  <a:cubicBezTo>
                    <a:pt x="14001" y="62545"/>
                    <a:pt x="0" y="48544"/>
                    <a:pt x="0" y="31272"/>
                  </a:cubicBezTo>
                  <a:cubicBezTo>
                    <a:pt x="0" y="14001"/>
                    <a:pt x="14001" y="0"/>
                    <a:pt x="31273" y="0"/>
                  </a:cubicBezTo>
                  <a:cubicBezTo>
                    <a:pt x="48544" y="0"/>
                    <a:pt x="62545" y="14001"/>
                    <a:pt x="62545" y="31272"/>
                  </a:cubicBezTo>
                  <a:close/>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27" name="Google Shape;327;g32c08df7a2f_0_2901">
              <a:extLst>
                <a:ext uri="{FF2B5EF4-FFF2-40B4-BE49-F238E27FC236}">
                  <a16:creationId xmlns:a16="http://schemas.microsoft.com/office/drawing/2014/main" id="{E3E4C0B6-8DB0-C167-921C-3AF9AED5E6B0}"/>
                </a:ext>
              </a:extLst>
            </p:cNvPr>
            <p:cNvSpPr/>
            <p:nvPr/>
          </p:nvSpPr>
          <p:spPr>
            <a:xfrm>
              <a:off x="8763754" y="5078583"/>
              <a:ext cx="48646" cy="47951"/>
            </a:xfrm>
            <a:custGeom>
              <a:avLst/>
              <a:gdLst/>
              <a:ahLst/>
              <a:cxnLst/>
              <a:rect l="l" t="t" r="r" b="b"/>
              <a:pathLst>
                <a:path w="48646" h="47951" extrusionOk="0">
                  <a:moveTo>
                    <a:pt x="0" y="47951"/>
                  </a:moveTo>
                  <a:lnTo>
                    <a:pt x="48646" y="0"/>
                  </a:lnTo>
                </a:path>
              </a:pathLst>
            </a:custGeom>
            <a:noFill/>
            <a:ln w="20550" cap="rnd"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grpSp>
        <p:nvGrpSpPr>
          <p:cNvPr id="328" name="Google Shape;328;g32c08df7a2f_0_2901">
            <a:extLst>
              <a:ext uri="{FF2B5EF4-FFF2-40B4-BE49-F238E27FC236}">
                <a16:creationId xmlns:a16="http://schemas.microsoft.com/office/drawing/2014/main" id="{4BC98860-B7F9-E03E-8D02-7985039FF89A}"/>
              </a:ext>
            </a:extLst>
          </p:cNvPr>
          <p:cNvGrpSpPr/>
          <p:nvPr/>
        </p:nvGrpSpPr>
        <p:grpSpPr>
          <a:xfrm>
            <a:off x="4232803" y="2264515"/>
            <a:ext cx="679491" cy="564307"/>
            <a:chOff x="918808" y="2006128"/>
            <a:chExt cx="597092" cy="495876"/>
          </a:xfrm>
        </p:grpSpPr>
        <p:grpSp>
          <p:nvGrpSpPr>
            <p:cNvPr id="329" name="Google Shape;329;g32c08df7a2f_0_2901">
              <a:extLst>
                <a:ext uri="{FF2B5EF4-FFF2-40B4-BE49-F238E27FC236}">
                  <a16:creationId xmlns:a16="http://schemas.microsoft.com/office/drawing/2014/main" id="{E20709F3-05E9-51FD-D31E-13EA98A2AD07}"/>
                </a:ext>
              </a:extLst>
            </p:cNvPr>
            <p:cNvGrpSpPr/>
            <p:nvPr/>
          </p:nvGrpSpPr>
          <p:grpSpPr>
            <a:xfrm>
              <a:off x="1255756" y="2173512"/>
              <a:ext cx="146462" cy="85087"/>
              <a:chOff x="1255756" y="2173512"/>
              <a:chExt cx="146462" cy="85087"/>
            </a:xfrm>
          </p:grpSpPr>
          <p:sp>
            <p:nvSpPr>
              <p:cNvPr id="330" name="Google Shape;330;g32c08df7a2f_0_2901">
                <a:extLst>
                  <a:ext uri="{FF2B5EF4-FFF2-40B4-BE49-F238E27FC236}">
                    <a16:creationId xmlns:a16="http://schemas.microsoft.com/office/drawing/2014/main" id="{0086FB5C-3C94-4CE1-17E3-DC280CA358A3}"/>
                  </a:ext>
                </a:extLst>
              </p:cNvPr>
              <p:cNvSpPr/>
              <p:nvPr/>
            </p:nvSpPr>
            <p:spPr>
              <a:xfrm>
                <a:off x="1255756" y="2216056"/>
                <a:ext cx="61374" cy="6974"/>
              </a:xfrm>
              <a:custGeom>
                <a:avLst/>
                <a:gdLst/>
                <a:ahLst/>
                <a:cxnLst/>
                <a:rect l="l" t="t" r="r" b="b"/>
                <a:pathLst>
                  <a:path w="61374" h="6974" extrusionOk="0">
                    <a:moveTo>
                      <a:pt x="0" y="0"/>
                    </a:moveTo>
                    <a:lnTo>
                      <a:pt x="61374" y="0"/>
                    </a:lnTo>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31" name="Google Shape;331;g32c08df7a2f_0_2901">
                <a:extLst>
                  <a:ext uri="{FF2B5EF4-FFF2-40B4-BE49-F238E27FC236}">
                    <a16:creationId xmlns:a16="http://schemas.microsoft.com/office/drawing/2014/main" id="{4695BB04-4DA3-3395-58A1-04807506BC42}"/>
                  </a:ext>
                </a:extLst>
              </p:cNvPr>
              <p:cNvSpPr/>
              <p:nvPr/>
            </p:nvSpPr>
            <p:spPr>
              <a:xfrm>
                <a:off x="1317131" y="2173512"/>
                <a:ext cx="85087" cy="85087"/>
              </a:xfrm>
              <a:custGeom>
                <a:avLst/>
                <a:gdLst/>
                <a:ahLst/>
                <a:cxnLst/>
                <a:rect l="l" t="t" r="r" b="b"/>
                <a:pathLst>
                  <a:path w="85087" h="85087" extrusionOk="0">
                    <a:moveTo>
                      <a:pt x="85087" y="42544"/>
                    </a:moveTo>
                    <a:cubicBezTo>
                      <a:pt x="85087" y="66040"/>
                      <a:pt x="66040" y="85087"/>
                      <a:pt x="42544" y="85087"/>
                    </a:cubicBezTo>
                    <a:cubicBezTo>
                      <a:pt x="19047" y="85087"/>
                      <a:pt x="0" y="66040"/>
                      <a:pt x="0" y="42544"/>
                    </a:cubicBezTo>
                    <a:cubicBezTo>
                      <a:pt x="0" y="19047"/>
                      <a:pt x="19047" y="0"/>
                      <a:pt x="42544" y="0"/>
                    </a:cubicBezTo>
                    <a:cubicBezTo>
                      <a:pt x="66040" y="0"/>
                      <a:pt x="85087" y="19047"/>
                      <a:pt x="85087" y="42544"/>
                    </a:cubicBezTo>
                    <a:close/>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grpSp>
          <p:nvGrpSpPr>
            <p:cNvPr id="332" name="Google Shape;332;g32c08df7a2f_0_2901">
              <a:extLst>
                <a:ext uri="{FF2B5EF4-FFF2-40B4-BE49-F238E27FC236}">
                  <a16:creationId xmlns:a16="http://schemas.microsoft.com/office/drawing/2014/main" id="{7481C33F-3728-68C0-9D97-EAFE37A3F945}"/>
                </a:ext>
              </a:extLst>
            </p:cNvPr>
            <p:cNvGrpSpPr/>
            <p:nvPr/>
          </p:nvGrpSpPr>
          <p:grpSpPr>
            <a:xfrm>
              <a:off x="1185315" y="2006128"/>
              <a:ext cx="80205" cy="172266"/>
              <a:chOff x="1185315" y="2006128"/>
              <a:chExt cx="80205" cy="172266"/>
            </a:xfrm>
          </p:grpSpPr>
          <p:sp>
            <p:nvSpPr>
              <p:cNvPr id="333" name="Google Shape;333;g32c08df7a2f_0_2901">
                <a:extLst>
                  <a:ext uri="{FF2B5EF4-FFF2-40B4-BE49-F238E27FC236}">
                    <a16:creationId xmlns:a16="http://schemas.microsoft.com/office/drawing/2014/main" id="{F411D5E3-6A12-89BB-7A7B-BD748D9E40AC}"/>
                  </a:ext>
                </a:extLst>
              </p:cNvPr>
              <p:cNvSpPr/>
              <p:nvPr/>
            </p:nvSpPr>
            <p:spPr>
              <a:xfrm>
                <a:off x="1185315" y="2067502"/>
                <a:ext cx="49517" cy="110892"/>
              </a:xfrm>
              <a:custGeom>
                <a:avLst/>
                <a:gdLst/>
                <a:ahLst/>
                <a:cxnLst/>
                <a:rect l="l" t="t" r="r" b="b"/>
                <a:pathLst>
                  <a:path w="49517" h="110892" extrusionOk="0">
                    <a:moveTo>
                      <a:pt x="49518" y="0"/>
                    </a:moveTo>
                    <a:lnTo>
                      <a:pt x="49518" y="55097"/>
                    </a:lnTo>
                    <a:cubicBezTo>
                      <a:pt x="49518" y="59282"/>
                      <a:pt x="48123" y="62769"/>
                      <a:pt x="45333" y="65559"/>
                    </a:cubicBezTo>
                    <a:lnTo>
                      <a:pt x="0" y="110892"/>
                    </a:lnTo>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34" name="Google Shape;334;g32c08df7a2f_0_2901">
                <a:extLst>
                  <a:ext uri="{FF2B5EF4-FFF2-40B4-BE49-F238E27FC236}">
                    <a16:creationId xmlns:a16="http://schemas.microsoft.com/office/drawing/2014/main" id="{D68B3710-6F5D-B628-E185-D1122B39569D}"/>
                  </a:ext>
                </a:extLst>
              </p:cNvPr>
              <p:cNvSpPr/>
              <p:nvPr/>
            </p:nvSpPr>
            <p:spPr>
              <a:xfrm>
                <a:off x="1204146" y="2006128"/>
                <a:ext cx="61374" cy="61374"/>
              </a:xfrm>
              <a:custGeom>
                <a:avLst/>
                <a:gdLst/>
                <a:ahLst/>
                <a:cxnLst/>
                <a:rect l="l" t="t" r="r" b="b"/>
                <a:pathLst>
                  <a:path w="61374" h="61374" extrusionOk="0">
                    <a:moveTo>
                      <a:pt x="61374" y="30687"/>
                    </a:moveTo>
                    <a:cubicBezTo>
                      <a:pt x="61374" y="47635"/>
                      <a:pt x="47635" y="61374"/>
                      <a:pt x="30687" y="61374"/>
                    </a:cubicBezTo>
                    <a:cubicBezTo>
                      <a:pt x="13739" y="61374"/>
                      <a:pt x="0" y="47635"/>
                      <a:pt x="0" y="30687"/>
                    </a:cubicBezTo>
                    <a:cubicBezTo>
                      <a:pt x="0" y="13739"/>
                      <a:pt x="13739" y="0"/>
                      <a:pt x="30687" y="0"/>
                    </a:cubicBezTo>
                    <a:cubicBezTo>
                      <a:pt x="47635" y="0"/>
                      <a:pt x="61374" y="13739"/>
                      <a:pt x="61374" y="30687"/>
                    </a:cubicBezTo>
                    <a:close/>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grpSp>
          <p:nvGrpSpPr>
            <p:cNvPr id="335" name="Google Shape;335;g32c08df7a2f_0_2901">
              <a:extLst>
                <a:ext uri="{FF2B5EF4-FFF2-40B4-BE49-F238E27FC236}">
                  <a16:creationId xmlns:a16="http://schemas.microsoft.com/office/drawing/2014/main" id="{5473D056-C889-96A7-D57B-50F99162FE46}"/>
                </a:ext>
              </a:extLst>
            </p:cNvPr>
            <p:cNvGrpSpPr/>
            <p:nvPr/>
          </p:nvGrpSpPr>
          <p:grpSpPr>
            <a:xfrm>
              <a:off x="1183223" y="2372979"/>
              <a:ext cx="234338" cy="129025"/>
              <a:chOff x="1183223" y="2372979"/>
              <a:chExt cx="234338" cy="129025"/>
            </a:xfrm>
          </p:grpSpPr>
          <p:sp>
            <p:nvSpPr>
              <p:cNvPr id="336" name="Google Shape;336;g32c08df7a2f_0_2901">
                <a:extLst>
                  <a:ext uri="{FF2B5EF4-FFF2-40B4-BE49-F238E27FC236}">
                    <a16:creationId xmlns:a16="http://schemas.microsoft.com/office/drawing/2014/main" id="{A7FC6404-D039-2709-1D08-4BB90BA30580}"/>
                  </a:ext>
                </a:extLst>
              </p:cNvPr>
              <p:cNvSpPr/>
              <p:nvPr/>
            </p:nvSpPr>
            <p:spPr>
              <a:xfrm>
                <a:off x="1183223" y="2372979"/>
                <a:ext cx="163200" cy="92759"/>
              </a:xfrm>
              <a:custGeom>
                <a:avLst/>
                <a:gdLst/>
                <a:ahLst/>
                <a:cxnLst/>
                <a:rect l="l" t="t" r="r" b="b"/>
                <a:pathLst>
                  <a:path w="163200" h="92759" extrusionOk="0">
                    <a:moveTo>
                      <a:pt x="0" y="0"/>
                    </a:moveTo>
                    <a:lnTo>
                      <a:pt x="88574" y="88574"/>
                    </a:lnTo>
                    <a:cubicBezTo>
                      <a:pt x="91364" y="91364"/>
                      <a:pt x="94851" y="92759"/>
                      <a:pt x="99036" y="92759"/>
                    </a:cubicBezTo>
                    <a:lnTo>
                      <a:pt x="163200" y="92759"/>
                    </a:lnTo>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37" name="Google Shape;337;g32c08df7a2f_0_2901">
                <a:extLst>
                  <a:ext uri="{FF2B5EF4-FFF2-40B4-BE49-F238E27FC236}">
                    <a16:creationId xmlns:a16="http://schemas.microsoft.com/office/drawing/2014/main" id="{51D71BDD-47BC-D1F2-A0CA-5FD5E15C030D}"/>
                  </a:ext>
                </a:extLst>
              </p:cNvPr>
              <p:cNvSpPr/>
              <p:nvPr/>
            </p:nvSpPr>
            <p:spPr>
              <a:xfrm>
                <a:off x="1346423" y="2430866"/>
                <a:ext cx="71138" cy="71138"/>
              </a:xfrm>
              <a:custGeom>
                <a:avLst/>
                <a:gdLst/>
                <a:ahLst/>
                <a:cxnLst/>
                <a:rect l="l" t="t" r="r" b="b"/>
                <a:pathLst>
                  <a:path w="71138" h="71138" extrusionOk="0">
                    <a:moveTo>
                      <a:pt x="71138" y="35569"/>
                    </a:moveTo>
                    <a:cubicBezTo>
                      <a:pt x="71138" y="55214"/>
                      <a:pt x="55214" y="71138"/>
                      <a:pt x="35569" y="71138"/>
                    </a:cubicBezTo>
                    <a:cubicBezTo>
                      <a:pt x="15925" y="71138"/>
                      <a:pt x="0" y="55214"/>
                      <a:pt x="0" y="35569"/>
                    </a:cubicBezTo>
                    <a:cubicBezTo>
                      <a:pt x="0" y="15925"/>
                      <a:pt x="15925" y="0"/>
                      <a:pt x="35569" y="0"/>
                    </a:cubicBezTo>
                    <a:cubicBezTo>
                      <a:pt x="55214" y="0"/>
                      <a:pt x="71138" y="15925"/>
                      <a:pt x="71138" y="35569"/>
                    </a:cubicBezTo>
                    <a:close/>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grpSp>
          <p:nvGrpSpPr>
            <p:cNvPr id="338" name="Google Shape;338;g32c08df7a2f_0_2901">
              <a:extLst>
                <a:ext uri="{FF2B5EF4-FFF2-40B4-BE49-F238E27FC236}">
                  <a16:creationId xmlns:a16="http://schemas.microsoft.com/office/drawing/2014/main" id="{BB6BB793-FC3F-8072-C351-D863F1912615}"/>
                </a:ext>
              </a:extLst>
            </p:cNvPr>
            <p:cNvGrpSpPr/>
            <p:nvPr/>
          </p:nvGrpSpPr>
          <p:grpSpPr>
            <a:xfrm>
              <a:off x="1256454" y="2289287"/>
              <a:ext cx="259446" cy="85087"/>
              <a:chOff x="1256454" y="2289287"/>
              <a:chExt cx="259446" cy="85087"/>
            </a:xfrm>
          </p:grpSpPr>
          <p:sp>
            <p:nvSpPr>
              <p:cNvPr id="339" name="Google Shape;339;g32c08df7a2f_0_2901">
                <a:extLst>
                  <a:ext uri="{FF2B5EF4-FFF2-40B4-BE49-F238E27FC236}">
                    <a16:creationId xmlns:a16="http://schemas.microsoft.com/office/drawing/2014/main" id="{38408484-49D2-77B0-96BA-894E7836ED19}"/>
                  </a:ext>
                </a:extLst>
              </p:cNvPr>
              <p:cNvSpPr/>
              <p:nvPr/>
            </p:nvSpPr>
            <p:spPr>
              <a:xfrm>
                <a:off x="1256454" y="2331830"/>
                <a:ext cx="174358" cy="6974"/>
              </a:xfrm>
              <a:custGeom>
                <a:avLst/>
                <a:gdLst/>
                <a:ahLst/>
                <a:cxnLst/>
                <a:rect l="l" t="t" r="r" b="b"/>
                <a:pathLst>
                  <a:path w="174358" h="6974" extrusionOk="0">
                    <a:moveTo>
                      <a:pt x="0" y="0"/>
                    </a:moveTo>
                    <a:lnTo>
                      <a:pt x="174359" y="0"/>
                    </a:lnTo>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sp>
            <p:nvSpPr>
              <p:cNvPr id="340" name="Google Shape;340;g32c08df7a2f_0_2901">
                <a:extLst>
                  <a:ext uri="{FF2B5EF4-FFF2-40B4-BE49-F238E27FC236}">
                    <a16:creationId xmlns:a16="http://schemas.microsoft.com/office/drawing/2014/main" id="{F4277657-B553-A491-A682-37C9C0E8E6FB}"/>
                  </a:ext>
                </a:extLst>
              </p:cNvPr>
              <p:cNvSpPr/>
              <p:nvPr/>
            </p:nvSpPr>
            <p:spPr>
              <a:xfrm>
                <a:off x="1430813" y="2289287"/>
                <a:ext cx="85087" cy="85087"/>
              </a:xfrm>
              <a:custGeom>
                <a:avLst/>
                <a:gdLst/>
                <a:ahLst/>
                <a:cxnLst/>
                <a:rect l="l" t="t" r="r" b="b"/>
                <a:pathLst>
                  <a:path w="85087" h="85087" extrusionOk="0">
                    <a:moveTo>
                      <a:pt x="85087" y="42544"/>
                    </a:moveTo>
                    <a:cubicBezTo>
                      <a:pt x="85087" y="66040"/>
                      <a:pt x="66040" y="85087"/>
                      <a:pt x="42544" y="85087"/>
                    </a:cubicBezTo>
                    <a:cubicBezTo>
                      <a:pt x="19047" y="85087"/>
                      <a:pt x="0" y="66040"/>
                      <a:pt x="0" y="42544"/>
                    </a:cubicBezTo>
                    <a:cubicBezTo>
                      <a:pt x="0" y="19047"/>
                      <a:pt x="19047" y="0"/>
                      <a:pt x="42544" y="0"/>
                    </a:cubicBezTo>
                    <a:cubicBezTo>
                      <a:pt x="66040" y="0"/>
                      <a:pt x="85087" y="19047"/>
                      <a:pt x="85087" y="42544"/>
                    </a:cubicBezTo>
                    <a:close/>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sp>
          <p:nvSpPr>
            <p:cNvPr id="341" name="Google Shape;341;g32c08df7a2f_0_2901">
              <a:extLst>
                <a:ext uri="{FF2B5EF4-FFF2-40B4-BE49-F238E27FC236}">
                  <a16:creationId xmlns:a16="http://schemas.microsoft.com/office/drawing/2014/main" id="{6C9CADEE-75E7-11B1-8086-13B2284A15D3}"/>
                </a:ext>
              </a:extLst>
            </p:cNvPr>
            <p:cNvSpPr/>
            <p:nvPr/>
          </p:nvSpPr>
          <p:spPr>
            <a:xfrm>
              <a:off x="918808" y="2107956"/>
              <a:ext cx="338740" cy="339348"/>
            </a:xfrm>
            <a:custGeom>
              <a:avLst/>
              <a:gdLst/>
              <a:ahLst/>
              <a:cxnLst/>
              <a:rect l="l" t="t" r="r" b="b"/>
              <a:pathLst>
                <a:path w="338740" h="339348" extrusionOk="0">
                  <a:moveTo>
                    <a:pt x="204436" y="6972"/>
                  </a:moveTo>
                  <a:lnTo>
                    <a:pt x="187697" y="34869"/>
                  </a:lnTo>
                  <a:cubicBezTo>
                    <a:pt x="175841" y="33474"/>
                    <a:pt x="163287" y="33474"/>
                    <a:pt x="150733" y="34869"/>
                  </a:cubicBezTo>
                  <a:lnTo>
                    <a:pt x="133995" y="6972"/>
                  </a:lnTo>
                  <a:cubicBezTo>
                    <a:pt x="130508" y="1392"/>
                    <a:pt x="122836" y="-1398"/>
                    <a:pt x="116559" y="1392"/>
                  </a:cubicBezTo>
                  <a:lnTo>
                    <a:pt x="88662" y="13249"/>
                  </a:lnTo>
                  <a:cubicBezTo>
                    <a:pt x="82385" y="16038"/>
                    <a:pt x="78897" y="23013"/>
                    <a:pt x="80292" y="29987"/>
                  </a:cubicBezTo>
                  <a:lnTo>
                    <a:pt x="87964" y="61372"/>
                  </a:lnTo>
                  <a:cubicBezTo>
                    <a:pt x="78200" y="69043"/>
                    <a:pt x="69133" y="78110"/>
                    <a:pt x="61462" y="87874"/>
                  </a:cubicBezTo>
                  <a:lnTo>
                    <a:pt x="30077" y="80202"/>
                  </a:lnTo>
                  <a:cubicBezTo>
                    <a:pt x="23800" y="78808"/>
                    <a:pt x="16128" y="82295"/>
                    <a:pt x="13338" y="88572"/>
                  </a:cubicBezTo>
                  <a:lnTo>
                    <a:pt x="1482" y="116469"/>
                  </a:lnTo>
                  <a:cubicBezTo>
                    <a:pt x="-1308" y="122746"/>
                    <a:pt x="1482" y="130418"/>
                    <a:pt x="7062" y="133905"/>
                  </a:cubicBezTo>
                  <a:lnTo>
                    <a:pt x="34959" y="150643"/>
                  </a:lnTo>
                  <a:cubicBezTo>
                    <a:pt x="33564" y="162500"/>
                    <a:pt x="33564" y="175054"/>
                    <a:pt x="34959" y="187608"/>
                  </a:cubicBezTo>
                  <a:lnTo>
                    <a:pt x="7062" y="204346"/>
                  </a:lnTo>
                  <a:cubicBezTo>
                    <a:pt x="785" y="208531"/>
                    <a:pt x="-1308" y="216900"/>
                    <a:pt x="785" y="223177"/>
                  </a:cubicBezTo>
                  <a:lnTo>
                    <a:pt x="12641" y="251074"/>
                  </a:lnTo>
                  <a:cubicBezTo>
                    <a:pt x="15431" y="257351"/>
                    <a:pt x="22405" y="260838"/>
                    <a:pt x="29379" y="259443"/>
                  </a:cubicBezTo>
                  <a:lnTo>
                    <a:pt x="60764" y="251772"/>
                  </a:lnTo>
                  <a:cubicBezTo>
                    <a:pt x="68436" y="261536"/>
                    <a:pt x="77503" y="270602"/>
                    <a:pt x="87267" y="278274"/>
                  </a:cubicBezTo>
                  <a:lnTo>
                    <a:pt x="79595" y="309659"/>
                  </a:lnTo>
                  <a:cubicBezTo>
                    <a:pt x="78200" y="315936"/>
                    <a:pt x="81687" y="323608"/>
                    <a:pt x="87964" y="326397"/>
                  </a:cubicBezTo>
                  <a:lnTo>
                    <a:pt x="115862" y="338254"/>
                  </a:lnTo>
                  <a:cubicBezTo>
                    <a:pt x="122138" y="341043"/>
                    <a:pt x="129810" y="338254"/>
                    <a:pt x="133297" y="332674"/>
                  </a:cubicBezTo>
                  <a:lnTo>
                    <a:pt x="150036" y="304777"/>
                  </a:lnTo>
                  <a:cubicBezTo>
                    <a:pt x="161892" y="306172"/>
                    <a:pt x="174446" y="306172"/>
                    <a:pt x="187000" y="304777"/>
                  </a:cubicBezTo>
                  <a:lnTo>
                    <a:pt x="203739" y="332674"/>
                  </a:lnTo>
                  <a:cubicBezTo>
                    <a:pt x="207226" y="338254"/>
                    <a:pt x="214897" y="341043"/>
                    <a:pt x="221174" y="338254"/>
                  </a:cubicBezTo>
                  <a:lnTo>
                    <a:pt x="249072" y="326397"/>
                  </a:lnTo>
                  <a:cubicBezTo>
                    <a:pt x="255349" y="323608"/>
                    <a:pt x="258836" y="316633"/>
                    <a:pt x="257441" y="309659"/>
                  </a:cubicBezTo>
                  <a:lnTo>
                    <a:pt x="251164" y="278274"/>
                  </a:lnTo>
                  <a:cubicBezTo>
                    <a:pt x="260928" y="270602"/>
                    <a:pt x="269995" y="261536"/>
                    <a:pt x="277667" y="251772"/>
                  </a:cubicBezTo>
                  <a:lnTo>
                    <a:pt x="309051" y="259443"/>
                  </a:lnTo>
                  <a:cubicBezTo>
                    <a:pt x="315328" y="260838"/>
                    <a:pt x="323000" y="257351"/>
                    <a:pt x="325790" y="251074"/>
                  </a:cubicBezTo>
                  <a:lnTo>
                    <a:pt x="337646" y="223177"/>
                  </a:lnTo>
                  <a:cubicBezTo>
                    <a:pt x="340436" y="216900"/>
                    <a:pt x="337646" y="209228"/>
                    <a:pt x="332067" y="205741"/>
                  </a:cubicBezTo>
                  <a:lnTo>
                    <a:pt x="304169" y="189002"/>
                  </a:lnTo>
                  <a:cubicBezTo>
                    <a:pt x="305564" y="177146"/>
                    <a:pt x="305564" y="164592"/>
                    <a:pt x="304169" y="152038"/>
                  </a:cubicBezTo>
                  <a:lnTo>
                    <a:pt x="332067" y="135300"/>
                  </a:lnTo>
                  <a:cubicBezTo>
                    <a:pt x="337646" y="131813"/>
                    <a:pt x="340436" y="124141"/>
                    <a:pt x="337646" y="117864"/>
                  </a:cubicBezTo>
                  <a:lnTo>
                    <a:pt x="325790" y="89966"/>
                  </a:lnTo>
                  <a:cubicBezTo>
                    <a:pt x="323000" y="83690"/>
                    <a:pt x="316026" y="80202"/>
                    <a:pt x="309051" y="81597"/>
                  </a:cubicBezTo>
                  <a:lnTo>
                    <a:pt x="277667" y="87177"/>
                  </a:lnTo>
                  <a:cubicBezTo>
                    <a:pt x="269995" y="77413"/>
                    <a:pt x="260928" y="68346"/>
                    <a:pt x="251164" y="60674"/>
                  </a:cubicBezTo>
                  <a:lnTo>
                    <a:pt x="258836" y="29290"/>
                  </a:lnTo>
                  <a:cubicBezTo>
                    <a:pt x="260231" y="23013"/>
                    <a:pt x="256744" y="15341"/>
                    <a:pt x="250467" y="12551"/>
                  </a:cubicBezTo>
                  <a:lnTo>
                    <a:pt x="222569" y="695"/>
                  </a:lnTo>
                  <a:cubicBezTo>
                    <a:pt x="216292" y="-1398"/>
                    <a:pt x="207923" y="1392"/>
                    <a:pt x="204436" y="6972"/>
                  </a:cubicBezTo>
                  <a:close/>
                  <a:moveTo>
                    <a:pt x="232333" y="169474"/>
                  </a:moveTo>
                  <a:cubicBezTo>
                    <a:pt x="232333" y="204346"/>
                    <a:pt x="204436" y="232243"/>
                    <a:pt x="169564" y="232243"/>
                  </a:cubicBezTo>
                  <a:cubicBezTo>
                    <a:pt x="134692" y="232243"/>
                    <a:pt x="106795" y="204346"/>
                    <a:pt x="106795" y="169474"/>
                  </a:cubicBezTo>
                  <a:cubicBezTo>
                    <a:pt x="106795" y="134602"/>
                    <a:pt x="134692" y="106705"/>
                    <a:pt x="169564" y="106705"/>
                  </a:cubicBezTo>
                  <a:cubicBezTo>
                    <a:pt x="204436" y="106705"/>
                    <a:pt x="232333" y="134602"/>
                    <a:pt x="232333" y="169474"/>
                  </a:cubicBezTo>
                  <a:close/>
                </a:path>
              </a:pathLst>
            </a:custGeom>
            <a:noFill/>
            <a:ln w="20850" cap="flat" cmpd="sng">
              <a:solidFill>
                <a:srgbClr val="020A5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20A51"/>
                </a:solidFill>
                <a:latin typeface="Arial"/>
                <a:ea typeface="Arial"/>
                <a:cs typeface="Arial"/>
                <a:sym typeface="Arial"/>
              </a:endParaRPr>
            </a:p>
          </p:txBody>
        </p:sp>
      </p:grpSp>
      <p:cxnSp>
        <p:nvCxnSpPr>
          <p:cNvPr id="342" name="Google Shape;342;g32c08df7a2f_0_2901">
            <a:extLst>
              <a:ext uri="{FF2B5EF4-FFF2-40B4-BE49-F238E27FC236}">
                <a16:creationId xmlns:a16="http://schemas.microsoft.com/office/drawing/2014/main" id="{75690C6C-DFB2-38CD-5B02-536C6807D0F0}"/>
              </a:ext>
            </a:extLst>
          </p:cNvPr>
          <p:cNvCxnSpPr/>
          <p:nvPr/>
        </p:nvCxnSpPr>
        <p:spPr>
          <a:xfrm>
            <a:off x="788575" y="3086175"/>
            <a:ext cx="1827300" cy="0"/>
          </a:xfrm>
          <a:prstGeom prst="straightConnector1">
            <a:avLst/>
          </a:prstGeom>
          <a:noFill/>
          <a:ln w="28575" cap="flat" cmpd="sng">
            <a:solidFill>
              <a:srgbClr val="69CB86"/>
            </a:solidFill>
            <a:prstDash val="solid"/>
            <a:round/>
            <a:headEnd type="none" w="med" len="med"/>
            <a:tailEnd type="none" w="med" len="med"/>
          </a:ln>
        </p:spPr>
      </p:cxnSp>
      <p:cxnSp>
        <p:nvCxnSpPr>
          <p:cNvPr id="343" name="Google Shape;343;g32c08df7a2f_0_2901">
            <a:extLst>
              <a:ext uri="{FF2B5EF4-FFF2-40B4-BE49-F238E27FC236}">
                <a16:creationId xmlns:a16="http://schemas.microsoft.com/office/drawing/2014/main" id="{10D605F6-F265-3E94-F2AC-8E9B3AA22765}"/>
              </a:ext>
            </a:extLst>
          </p:cNvPr>
          <p:cNvCxnSpPr/>
          <p:nvPr/>
        </p:nvCxnSpPr>
        <p:spPr>
          <a:xfrm>
            <a:off x="3530575" y="3086175"/>
            <a:ext cx="1827300" cy="0"/>
          </a:xfrm>
          <a:prstGeom prst="straightConnector1">
            <a:avLst/>
          </a:prstGeom>
          <a:noFill/>
          <a:ln w="28575" cap="flat" cmpd="sng">
            <a:solidFill>
              <a:srgbClr val="69CB86"/>
            </a:solidFill>
            <a:prstDash val="solid"/>
            <a:round/>
            <a:headEnd type="none" w="med" len="med"/>
            <a:tailEnd type="none" w="med" len="med"/>
          </a:ln>
        </p:spPr>
      </p:cxnSp>
      <p:cxnSp>
        <p:nvCxnSpPr>
          <p:cNvPr id="344" name="Google Shape;344;g32c08df7a2f_0_2901">
            <a:extLst>
              <a:ext uri="{FF2B5EF4-FFF2-40B4-BE49-F238E27FC236}">
                <a16:creationId xmlns:a16="http://schemas.microsoft.com/office/drawing/2014/main" id="{706BAD5A-AA30-8DB3-1F92-E9ECE6BCA650}"/>
              </a:ext>
            </a:extLst>
          </p:cNvPr>
          <p:cNvCxnSpPr/>
          <p:nvPr/>
        </p:nvCxnSpPr>
        <p:spPr>
          <a:xfrm>
            <a:off x="6345150" y="3086175"/>
            <a:ext cx="1827300" cy="0"/>
          </a:xfrm>
          <a:prstGeom prst="straightConnector1">
            <a:avLst/>
          </a:prstGeom>
          <a:noFill/>
          <a:ln w="28575" cap="flat" cmpd="sng">
            <a:solidFill>
              <a:srgbClr val="69CB86"/>
            </a:solidFill>
            <a:prstDash val="solid"/>
            <a:round/>
            <a:headEnd type="none" w="med" len="med"/>
            <a:tailEnd type="none" w="med" len="med"/>
          </a:ln>
        </p:spPr>
      </p:cxnSp>
      <p:grpSp>
        <p:nvGrpSpPr>
          <p:cNvPr id="345" name="Google Shape;345;g32c08df7a2f_0_2901">
            <a:extLst>
              <a:ext uri="{FF2B5EF4-FFF2-40B4-BE49-F238E27FC236}">
                <a16:creationId xmlns:a16="http://schemas.microsoft.com/office/drawing/2014/main" id="{A69D1240-3B9D-DA88-48A5-91596E45E470}"/>
              </a:ext>
            </a:extLst>
          </p:cNvPr>
          <p:cNvGrpSpPr/>
          <p:nvPr/>
        </p:nvGrpSpPr>
        <p:grpSpPr>
          <a:xfrm>
            <a:off x="464444" y="936771"/>
            <a:ext cx="8007100" cy="841771"/>
            <a:chOff x="320488" y="674118"/>
            <a:chExt cx="8560081" cy="629927"/>
          </a:xfrm>
        </p:grpSpPr>
        <p:sp>
          <p:nvSpPr>
            <p:cNvPr id="346" name="Google Shape;346;g32c08df7a2f_0_2901">
              <a:extLst>
                <a:ext uri="{FF2B5EF4-FFF2-40B4-BE49-F238E27FC236}">
                  <a16:creationId xmlns:a16="http://schemas.microsoft.com/office/drawing/2014/main" id="{01A17753-5B12-C0CF-98E2-81B257353719}"/>
                </a:ext>
              </a:extLst>
            </p:cNvPr>
            <p:cNvSpPr/>
            <p:nvPr/>
          </p:nvSpPr>
          <p:spPr>
            <a:xfrm>
              <a:off x="526864" y="711040"/>
              <a:ext cx="8147400" cy="564300"/>
            </a:xfrm>
            <a:prstGeom prst="rect">
              <a:avLst/>
            </a:prstGeom>
            <a:noFill/>
            <a:ln w="28575" cap="flat" cmpd="sng">
              <a:solidFill>
                <a:srgbClr val="E7F1FF"/>
              </a:solidFill>
              <a:prstDash val="solid"/>
              <a:miter lim="800000"/>
              <a:headEnd type="none" w="sm" len="sm"/>
              <a:tailEnd type="none" w="sm" len="sm"/>
            </a:ln>
          </p:spPr>
          <p:txBody>
            <a:bodyPr spcFirstLastPara="1" wrap="square" lIns="81000" tIns="54000" rIns="81000" bIns="54000" anchor="ctr" anchorCtr="0">
              <a:noAutofit/>
            </a:bodyPr>
            <a:lstStyle/>
            <a:p>
              <a:pPr marL="0" marR="0" lvl="0" indent="0" algn="l" rtl="0">
                <a:lnSpc>
                  <a:spcPct val="125000"/>
                </a:lnSpc>
                <a:spcBef>
                  <a:spcPts val="0"/>
                </a:spcBef>
                <a:spcAft>
                  <a:spcPts val="0"/>
                </a:spcAft>
                <a:buClr>
                  <a:srgbClr val="000000"/>
                </a:buClr>
                <a:buSzPts val="1000"/>
                <a:buFont typeface="Arial"/>
                <a:buNone/>
              </a:pPr>
              <a:r>
                <a:rPr lang="en" sz="1150" b="1" i="0" u="none" strike="noStrike" cap="none">
                  <a:solidFill>
                    <a:srgbClr val="020A51"/>
                  </a:solidFill>
                  <a:latin typeface="Ubuntu"/>
                  <a:ea typeface="Ubuntu"/>
                  <a:cs typeface="Ubuntu"/>
                  <a:sym typeface="Ubuntu"/>
                </a:rPr>
                <a:t>BUSINESS GOAL: </a:t>
              </a:r>
              <a:r>
                <a:rPr lang="en" sz="1150" i="0" u="none" strike="noStrike" cap="none">
                  <a:solidFill>
                    <a:schemeClr val="accent3"/>
                  </a:solidFill>
                  <a:latin typeface="Ubuntu"/>
                  <a:ea typeface="Ubuntu"/>
                  <a:cs typeface="Ubuntu"/>
                  <a:sym typeface="Ubuntu"/>
                </a:rPr>
                <a:t>Achieve </a:t>
              </a:r>
              <a:r>
                <a:rPr lang="en" sz="1150">
                  <a:solidFill>
                    <a:schemeClr val="accent3"/>
                  </a:solidFill>
                  <a:latin typeface="Ubuntu"/>
                  <a:ea typeface="Ubuntu"/>
                  <a:cs typeface="Ubuntu"/>
                  <a:sym typeface="Ubuntu"/>
                </a:rPr>
                <a:t>efficiencies and cost benefits by transitioning from multiple disparate technologies used in the R2R and O2C business processes to a unified Hyperautomation solution built on Appian. </a:t>
              </a:r>
              <a:endParaRPr sz="1150" i="0" u="none" strike="noStrike" cap="none">
                <a:solidFill>
                  <a:schemeClr val="accent3"/>
                </a:solidFill>
                <a:latin typeface="Ubuntu"/>
                <a:ea typeface="Ubuntu"/>
                <a:cs typeface="Ubuntu"/>
                <a:sym typeface="Ubuntu"/>
              </a:endParaRPr>
            </a:p>
          </p:txBody>
        </p:sp>
        <p:pic>
          <p:nvPicPr>
            <p:cNvPr id="347" name="Google Shape;347;g32c08df7a2f_0_2901">
              <a:extLst>
                <a:ext uri="{FF2B5EF4-FFF2-40B4-BE49-F238E27FC236}">
                  <a16:creationId xmlns:a16="http://schemas.microsoft.com/office/drawing/2014/main" id="{D3290C89-0380-30FF-A833-A71FEBCBAAFA}"/>
                </a:ext>
              </a:extLst>
            </p:cNvPr>
            <p:cNvPicPr preferRelativeResize="0"/>
            <p:nvPr/>
          </p:nvPicPr>
          <p:blipFill rotWithShape="1">
            <a:blip r:embed="rId4">
              <a:alphaModFix/>
            </a:blip>
            <a:srcRect/>
            <a:stretch/>
          </p:blipFill>
          <p:spPr>
            <a:xfrm>
              <a:off x="320488" y="674118"/>
              <a:ext cx="206375" cy="457200"/>
            </a:xfrm>
            <a:prstGeom prst="rect">
              <a:avLst/>
            </a:prstGeom>
            <a:noFill/>
            <a:ln>
              <a:noFill/>
            </a:ln>
          </p:spPr>
        </p:pic>
        <p:pic>
          <p:nvPicPr>
            <p:cNvPr id="348" name="Google Shape;348;g32c08df7a2f_0_2901">
              <a:extLst>
                <a:ext uri="{FF2B5EF4-FFF2-40B4-BE49-F238E27FC236}">
                  <a16:creationId xmlns:a16="http://schemas.microsoft.com/office/drawing/2014/main" id="{A11F1DBF-D45F-20DC-6F84-51B6D7A5B3EB}"/>
                </a:ext>
              </a:extLst>
            </p:cNvPr>
            <p:cNvPicPr preferRelativeResize="0"/>
            <p:nvPr/>
          </p:nvPicPr>
          <p:blipFill rotWithShape="1">
            <a:blip r:embed="rId5">
              <a:alphaModFix/>
            </a:blip>
            <a:srcRect/>
            <a:stretch/>
          </p:blipFill>
          <p:spPr>
            <a:xfrm>
              <a:off x="8674169" y="846845"/>
              <a:ext cx="206400" cy="457200"/>
            </a:xfrm>
            <a:prstGeom prst="rect">
              <a:avLst/>
            </a:prstGeom>
            <a:noFill/>
            <a:ln>
              <a:noFill/>
            </a:ln>
          </p:spPr>
        </p:pic>
      </p:grpSp>
    </p:spTree>
    <p:extLst>
      <p:ext uri="{BB962C8B-B14F-4D97-AF65-F5344CB8AC3E}">
        <p14:creationId xmlns:p14="http://schemas.microsoft.com/office/powerpoint/2010/main" val="27644468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53">
          <a:extLst>
            <a:ext uri="{FF2B5EF4-FFF2-40B4-BE49-F238E27FC236}">
              <a16:creationId xmlns:a16="http://schemas.microsoft.com/office/drawing/2014/main" id="{11DD325E-F944-A53C-C4C4-3EA00924EE2D}"/>
            </a:ext>
          </a:extLst>
        </p:cNvPr>
        <p:cNvGrpSpPr/>
        <p:nvPr/>
      </p:nvGrpSpPr>
      <p:grpSpPr>
        <a:xfrm>
          <a:off x="0" y="0"/>
          <a:ext cx="0" cy="0"/>
          <a:chOff x="0" y="0"/>
          <a:chExt cx="0" cy="0"/>
        </a:xfrm>
      </p:grpSpPr>
      <p:sp>
        <p:nvSpPr>
          <p:cNvPr id="354" name="Google Shape;354;p2">
            <a:extLst>
              <a:ext uri="{FF2B5EF4-FFF2-40B4-BE49-F238E27FC236}">
                <a16:creationId xmlns:a16="http://schemas.microsoft.com/office/drawing/2014/main" id="{9B3CC17C-BC0E-1084-E2E5-E464C3EE7C83}"/>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94</a:t>
            </a:fld>
            <a:endParaRPr/>
          </a:p>
        </p:txBody>
      </p:sp>
      <p:graphicFrame>
        <p:nvGraphicFramePr>
          <p:cNvPr id="355" name="Google Shape;355;p2">
            <a:extLst>
              <a:ext uri="{FF2B5EF4-FFF2-40B4-BE49-F238E27FC236}">
                <a16:creationId xmlns:a16="http://schemas.microsoft.com/office/drawing/2014/main" id="{0581324F-4D02-9D8E-8AC4-AE15927478C6}"/>
              </a:ext>
            </a:extLst>
          </p:cNvPr>
          <p:cNvGraphicFramePr/>
          <p:nvPr/>
        </p:nvGraphicFramePr>
        <p:xfrm>
          <a:off x="429700" y="925088"/>
          <a:ext cx="3000000" cy="3000000"/>
        </p:xfrm>
        <a:graphic>
          <a:graphicData uri="http://schemas.openxmlformats.org/drawingml/2006/table">
            <a:tbl>
              <a:tblPr bandRow="1">
                <a:noFill/>
                <a:tableStyleId>{5342E76C-094B-419B-B42E-AED802BB35B9}</a:tableStyleId>
              </a:tblPr>
              <a:tblGrid>
                <a:gridCol w="3588875">
                  <a:extLst>
                    <a:ext uri="{9D8B030D-6E8A-4147-A177-3AD203B41FA5}">
                      <a16:colId xmlns:a16="http://schemas.microsoft.com/office/drawing/2014/main" val="20000"/>
                    </a:ext>
                  </a:extLst>
                </a:gridCol>
                <a:gridCol w="4696825">
                  <a:extLst>
                    <a:ext uri="{9D8B030D-6E8A-4147-A177-3AD203B41FA5}">
                      <a16:colId xmlns:a16="http://schemas.microsoft.com/office/drawing/2014/main" val="20001"/>
                    </a:ext>
                  </a:extLst>
                </a:gridCol>
              </a:tblGrid>
              <a:tr h="302200">
                <a:tc gridSpan="2">
                  <a:txBody>
                    <a:bodyPr/>
                    <a:lstStyle/>
                    <a:p>
                      <a:pPr marL="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Goal</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hMerge="1">
                  <a:txBody>
                    <a:bodyPr/>
                    <a:lstStyle/>
                    <a:p>
                      <a:endParaRPr lang="en-US"/>
                    </a:p>
                  </a:txBody>
                  <a:tcPr/>
                </a:tc>
                <a:extLst>
                  <a:ext uri="{0D108BD9-81ED-4DB2-BD59-A6C34878D82A}">
                    <a16:rowId xmlns:a16="http://schemas.microsoft.com/office/drawing/2014/main" val="10000"/>
                  </a:ext>
                </a:extLst>
              </a:tr>
              <a:tr h="315950">
                <a:tc gridSpan="2">
                  <a:txBody>
                    <a:bodyPr/>
                    <a:lstStyle/>
                    <a:p>
                      <a:pPr marL="0" marR="0" lvl="0" indent="0" algn="ctr" rtl="0">
                        <a:lnSpc>
                          <a:spcPct val="115000"/>
                        </a:lnSpc>
                        <a:spcBef>
                          <a:spcPts val="0"/>
                        </a:spcBef>
                        <a:spcAft>
                          <a:spcPts val="0"/>
                        </a:spcAft>
                        <a:buNone/>
                      </a:pPr>
                      <a:r>
                        <a:rPr lang="en" sz="1200">
                          <a:solidFill>
                            <a:schemeClr val="dk1"/>
                          </a:solidFill>
                          <a:latin typeface="Ubuntu"/>
                          <a:ea typeface="Ubuntu"/>
                          <a:cs typeface="Ubuntu"/>
                          <a:sym typeface="Ubuntu"/>
                        </a:rPr>
                        <a:t>Improve Application and Platform Performance</a:t>
                      </a:r>
                      <a:endParaRPr sz="1200" u="none" strike="noStrike" cap="none">
                        <a:solidFill>
                          <a:schemeClr val="dk1"/>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1"/>
                  </a:ext>
                </a:extLst>
              </a:tr>
              <a:tr h="288525">
                <a:tc>
                  <a:txBody>
                    <a:bodyPr/>
                    <a:lstStyle/>
                    <a:p>
                      <a:pPr marL="0" marR="0" lvl="0" indent="0" algn="l"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Activities</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Outcome</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2"/>
                  </a:ext>
                </a:extLst>
              </a:tr>
              <a:tr h="437375">
                <a:tc>
                  <a:txBody>
                    <a:bodyPr/>
                    <a:lstStyle/>
                    <a:p>
                      <a:pPr marL="0" lvl="0" indent="0" algn="l" rtl="0">
                        <a:lnSpc>
                          <a:spcPct val="115000"/>
                        </a:lnSpc>
                        <a:spcBef>
                          <a:spcPts val="1200"/>
                        </a:spcBef>
                        <a:spcAft>
                          <a:spcPts val="1200"/>
                        </a:spcAft>
                        <a:buNone/>
                      </a:pPr>
                      <a:r>
                        <a:rPr lang="en" sz="1000">
                          <a:latin typeface="Ubuntu"/>
                          <a:ea typeface="Ubuntu"/>
                          <a:cs typeface="Ubuntu"/>
                          <a:sym typeface="Ubuntu"/>
                        </a:rPr>
                        <a:t>Enabled the Health Check Run in the Production Environment, analyzed the results, and shared observations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500"/>
                        </a:spcBef>
                        <a:spcAft>
                          <a:spcPts val="500"/>
                        </a:spcAft>
                        <a:buNone/>
                      </a:pPr>
                      <a:r>
                        <a:rPr lang="en" sz="1000">
                          <a:latin typeface="Ubuntu"/>
                          <a:ea typeface="Ubuntu"/>
                          <a:cs typeface="Ubuntu"/>
                          <a:sym typeface="Ubuntu"/>
                        </a:rPr>
                        <a:t>Accenture has prioritized addressing the observations from the health check review</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1026625">
                <a:tc>
                  <a:txBody>
                    <a:bodyPr/>
                    <a:lstStyle/>
                    <a:p>
                      <a:pPr marL="0" lvl="0" indent="0" algn="l" rtl="0">
                        <a:lnSpc>
                          <a:spcPct val="115000"/>
                        </a:lnSpc>
                        <a:spcBef>
                          <a:spcPts val="500"/>
                        </a:spcBef>
                        <a:spcAft>
                          <a:spcPts val="500"/>
                        </a:spcAft>
                        <a:buNone/>
                      </a:pPr>
                      <a:r>
                        <a:rPr lang="en" sz="1000">
                          <a:latin typeface="Ubuntu"/>
                          <a:ea typeface="Ubuntu"/>
                          <a:cs typeface="Ubuntu"/>
                          <a:sym typeface="Ubuntu"/>
                        </a:rPr>
                        <a:t>Assisted in Troubleshooting High Memory Utilization in the Production Environment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Ubuntu"/>
                          <a:ea typeface="Ubuntu"/>
                          <a:cs typeface="Ubuntu"/>
                          <a:sym typeface="Ubuntu"/>
                        </a:rPr>
                        <a:t>As part of the memory analysis and health check report review, a detailed analysis of the memory utilization was provided. </a:t>
                      </a:r>
                      <a:endParaRPr sz="1000">
                        <a:latin typeface="Ubuntu"/>
                        <a:ea typeface="Ubuntu"/>
                        <a:cs typeface="Ubuntu"/>
                        <a:sym typeface="Ubuntu"/>
                      </a:endParaRPr>
                    </a:p>
                    <a:p>
                      <a:pPr marL="0" lvl="0" indent="0" algn="l" rtl="0">
                        <a:lnSpc>
                          <a:spcPct val="115000"/>
                        </a:lnSpc>
                        <a:spcBef>
                          <a:spcPts val="500"/>
                        </a:spcBef>
                        <a:spcAft>
                          <a:spcPts val="500"/>
                        </a:spcAft>
                        <a:buNone/>
                      </a:pPr>
                      <a:r>
                        <a:rPr lang="en" sz="1000">
                          <a:latin typeface="Ubuntu"/>
                          <a:ea typeface="Ubuntu"/>
                          <a:cs typeface="Ubuntu"/>
                          <a:sym typeface="Ubuntu"/>
                        </a:rPr>
                        <a:t>It was also identified that a server sizing exercise had not been previously conducted for this environment. A recommendation has been made to perform this exercise to ensure optimal server configuration.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78525">
                <a:tc>
                  <a:txBody>
                    <a:bodyPr/>
                    <a:lstStyle/>
                    <a:p>
                      <a:pPr marL="0" lvl="0" indent="0" algn="l" rtl="0">
                        <a:lnSpc>
                          <a:spcPct val="115000"/>
                        </a:lnSpc>
                        <a:spcBef>
                          <a:spcPts val="500"/>
                        </a:spcBef>
                        <a:spcAft>
                          <a:spcPts val="500"/>
                        </a:spcAft>
                        <a:buNone/>
                      </a:pPr>
                      <a:r>
                        <a:rPr lang="en" sz="1000">
                          <a:latin typeface="Ubuntu"/>
                          <a:ea typeface="Ubuntu"/>
                          <a:cs typeface="Ubuntu"/>
                          <a:sym typeface="Ubuntu"/>
                        </a:rPr>
                        <a:t>Validated the Design Review of the Previous Accelerate engagement </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000">
                          <a:latin typeface="Ubuntu"/>
                          <a:ea typeface="Ubuntu"/>
                          <a:cs typeface="Ubuntu"/>
                          <a:sym typeface="Ubuntu"/>
                        </a:rPr>
                        <a:t>Most of the observations have not been fixed. Addressing this has been prioritized by Accenture.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72100">
                <a:tc gridSpan="2">
                  <a:txBody>
                    <a:bodyPr/>
                    <a:lstStyle/>
                    <a:p>
                      <a:pPr marL="0" lvl="0" indent="0" algn="ctr" rtl="0">
                        <a:lnSpc>
                          <a:spcPct val="115000"/>
                        </a:lnSpc>
                        <a:spcBef>
                          <a:spcPts val="0"/>
                        </a:spcBef>
                        <a:spcAft>
                          <a:spcPts val="0"/>
                        </a:spcAft>
                        <a:buNone/>
                      </a:pPr>
                      <a:r>
                        <a:rPr lang="en" sz="1200" b="1">
                          <a:solidFill>
                            <a:schemeClr val="dk2"/>
                          </a:solidFill>
                          <a:latin typeface="Ubuntu"/>
                          <a:ea typeface="Ubuntu"/>
                          <a:cs typeface="Ubuntu"/>
                          <a:sym typeface="Ubuntu"/>
                        </a:rPr>
                        <a:t>Impact</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6"/>
                  </a:ext>
                </a:extLst>
              </a:tr>
              <a:tr h="644150">
                <a:tc gridSpan="2">
                  <a:txBody>
                    <a:bodyPr/>
                    <a:lstStyle/>
                    <a:p>
                      <a:pPr marL="0" lvl="0" indent="0" algn="l" rtl="0">
                        <a:spcBef>
                          <a:spcPts val="0"/>
                        </a:spcBef>
                        <a:spcAft>
                          <a:spcPts val="0"/>
                        </a:spcAft>
                        <a:buNone/>
                      </a:pPr>
                      <a:r>
                        <a:rPr lang="en" sz="1000">
                          <a:latin typeface="Ubuntu"/>
                          <a:ea typeface="Ubuntu"/>
                          <a:cs typeface="Ubuntu"/>
                          <a:sym typeface="Ubuntu"/>
                        </a:rPr>
                        <a:t>Provides clear view of system health, identifies areas for improvement, and helps resolve issues proactively, ensuring a stable and reliable system.</a:t>
                      </a:r>
                      <a:endParaRPr sz="1000">
                        <a:latin typeface="Ubuntu"/>
                        <a:ea typeface="Ubuntu"/>
                        <a:cs typeface="Ubuntu"/>
                        <a:sym typeface="Ubuntu"/>
                      </a:endParaRPr>
                    </a:p>
                    <a:p>
                      <a:pPr marL="0" lvl="0" indent="0" algn="l" rtl="0">
                        <a:spcBef>
                          <a:spcPts val="500"/>
                        </a:spcBef>
                        <a:spcAft>
                          <a:spcPts val="500"/>
                        </a:spcAft>
                        <a:buNone/>
                      </a:pPr>
                      <a:r>
                        <a:rPr lang="en" sz="1000">
                          <a:latin typeface="Ubuntu"/>
                          <a:ea typeface="Ubuntu"/>
                          <a:cs typeface="Ubuntu"/>
                          <a:sym typeface="Ubuntu"/>
                        </a:rPr>
                        <a:t>Ensures adherence to best practices, highlights gaps, and strengthens the system's architecture for scalability and efficiency.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7"/>
                  </a:ext>
                </a:extLst>
              </a:tr>
            </a:tbl>
          </a:graphicData>
        </a:graphic>
      </p:graphicFrame>
      <p:pic>
        <p:nvPicPr>
          <p:cNvPr id="356" name="Google Shape;356;p2">
            <a:extLst>
              <a:ext uri="{FF2B5EF4-FFF2-40B4-BE49-F238E27FC236}">
                <a16:creationId xmlns:a16="http://schemas.microsoft.com/office/drawing/2014/main" id="{253E89F0-EBF6-1950-E9FC-9173496D224E}"/>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357" name="Google Shape;357;p2">
            <a:extLst>
              <a:ext uri="{FF2B5EF4-FFF2-40B4-BE49-F238E27FC236}">
                <a16:creationId xmlns:a16="http://schemas.microsoft.com/office/drawing/2014/main" id="{2D1CCA94-5BDC-C7C1-BF5E-D1E4C44E98CD}"/>
              </a:ext>
            </a:extLst>
          </p:cNvPr>
          <p:cNvSpPr txBox="1"/>
          <p:nvPr/>
        </p:nvSpPr>
        <p:spPr>
          <a:xfrm>
            <a:off x="429700" y="371475"/>
            <a:ext cx="8285700" cy="42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Progress and Impact</a:t>
            </a:r>
            <a:endParaRPr sz="2600" b="1">
              <a:solidFill>
                <a:srgbClr val="020A51"/>
              </a:solidFill>
              <a:latin typeface="Ubuntu"/>
              <a:ea typeface="Ubuntu"/>
              <a:cs typeface="Ubuntu"/>
              <a:sym typeface="Ubuntu"/>
            </a:endParaRPr>
          </a:p>
        </p:txBody>
      </p:sp>
    </p:spTree>
    <p:extLst>
      <p:ext uri="{BB962C8B-B14F-4D97-AF65-F5344CB8AC3E}">
        <p14:creationId xmlns:p14="http://schemas.microsoft.com/office/powerpoint/2010/main" val="35129461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E15DC6C2-EEEA-D485-25BD-D98E8CC7CFD2}"/>
            </a:ext>
          </a:extLst>
        </p:cNvPr>
        <p:cNvGrpSpPr/>
        <p:nvPr/>
      </p:nvGrpSpPr>
      <p:grpSpPr>
        <a:xfrm>
          <a:off x="0" y="0"/>
          <a:ext cx="0" cy="0"/>
          <a:chOff x="0" y="0"/>
          <a:chExt cx="0" cy="0"/>
        </a:xfrm>
      </p:grpSpPr>
      <p:sp>
        <p:nvSpPr>
          <p:cNvPr id="363" name="Google Shape;363;g325ae4aafdc_0_12">
            <a:extLst>
              <a:ext uri="{FF2B5EF4-FFF2-40B4-BE49-F238E27FC236}">
                <a16:creationId xmlns:a16="http://schemas.microsoft.com/office/drawing/2014/main" id="{F58FAD83-DC29-85B4-7B64-F5711CAC5B1C}"/>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95</a:t>
            </a:fld>
            <a:endParaRPr/>
          </a:p>
        </p:txBody>
      </p:sp>
      <p:graphicFrame>
        <p:nvGraphicFramePr>
          <p:cNvPr id="364" name="Google Shape;364;g325ae4aafdc_0_12">
            <a:extLst>
              <a:ext uri="{FF2B5EF4-FFF2-40B4-BE49-F238E27FC236}">
                <a16:creationId xmlns:a16="http://schemas.microsoft.com/office/drawing/2014/main" id="{1E5E19D3-F2FD-BFB2-7467-E7764774F5AF}"/>
              </a:ext>
            </a:extLst>
          </p:cNvPr>
          <p:cNvGraphicFramePr/>
          <p:nvPr/>
        </p:nvGraphicFramePr>
        <p:xfrm>
          <a:off x="429700" y="925088"/>
          <a:ext cx="3000000" cy="3000000"/>
        </p:xfrm>
        <a:graphic>
          <a:graphicData uri="http://schemas.openxmlformats.org/drawingml/2006/table">
            <a:tbl>
              <a:tblPr bandRow="1">
                <a:noFill/>
                <a:tableStyleId>{5342E76C-094B-419B-B42E-AED802BB35B9}</a:tableStyleId>
              </a:tblPr>
              <a:tblGrid>
                <a:gridCol w="3074125">
                  <a:extLst>
                    <a:ext uri="{9D8B030D-6E8A-4147-A177-3AD203B41FA5}">
                      <a16:colId xmlns:a16="http://schemas.microsoft.com/office/drawing/2014/main" val="20000"/>
                    </a:ext>
                  </a:extLst>
                </a:gridCol>
                <a:gridCol w="5211575">
                  <a:extLst>
                    <a:ext uri="{9D8B030D-6E8A-4147-A177-3AD203B41FA5}">
                      <a16:colId xmlns:a16="http://schemas.microsoft.com/office/drawing/2014/main" val="20001"/>
                    </a:ext>
                  </a:extLst>
                </a:gridCol>
              </a:tblGrid>
              <a:tr h="289275">
                <a:tc gridSpan="2">
                  <a:txBody>
                    <a:bodyPr/>
                    <a:lstStyle/>
                    <a:p>
                      <a:pPr marL="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Goal</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hMerge="1">
                  <a:txBody>
                    <a:bodyPr/>
                    <a:lstStyle/>
                    <a:p>
                      <a:endParaRPr lang="en-US"/>
                    </a:p>
                  </a:txBody>
                  <a:tcPr/>
                </a:tc>
                <a:extLst>
                  <a:ext uri="{0D108BD9-81ED-4DB2-BD59-A6C34878D82A}">
                    <a16:rowId xmlns:a16="http://schemas.microsoft.com/office/drawing/2014/main" val="10000"/>
                  </a:ext>
                </a:extLst>
              </a:tr>
              <a:tr h="339800">
                <a:tc gridSpan="2">
                  <a:txBody>
                    <a:bodyPr/>
                    <a:lstStyle/>
                    <a:p>
                      <a:pPr marL="0" marR="0" lvl="0" indent="0" algn="ctr" rtl="0">
                        <a:lnSpc>
                          <a:spcPct val="115000"/>
                        </a:lnSpc>
                        <a:spcBef>
                          <a:spcPts val="0"/>
                        </a:spcBef>
                        <a:spcAft>
                          <a:spcPts val="0"/>
                        </a:spcAft>
                        <a:buNone/>
                      </a:pPr>
                      <a:r>
                        <a:rPr lang="en" sz="1200">
                          <a:solidFill>
                            <a:schemeClr val="dk1"/>
                          </a:solidFill>
                          <a:latin typeface="Ubuntu"/>
                          <a:ea typeface="Ubuntu"/>
                          <a:cs typeface="Ubuntu"/>
                          <a:sym typeface="Ubuntu"/>
                        </a:rPr>
                        <a:t>Improve Application and Platform Performance</a:t>
                      </a:r>
                      <a:endParaRPr sz="1200" u="none" strike="noStrike" cap="none">
                        <a:solidFill>
                          <a:schemeClr val="dk1"/>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1"/>
                  </a:ext>
                </a:extLst>
              </a:tr>
              <a:tr h="271250">
                <a:tc>
                  <a:txBody>
                    <a:bodyPr/>
                    <a:lstStyle/>
                    <a:p>
                      <a:pPr marL="0" marR="0" lvl="0" indent="0" algn="l"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Activities</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Outcome</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2"/>
                  </a:ext>
                </a:extLst>
              </a:tr>
              <a:tr h="1059700">
                <a:tc>
                  <a:txBody>
                    <a:bodyPr/>
                    <a:lstStyle/>
                    <a:p>
                      <a:pPr marL="57150" lvl="0" indent="0" algn="l" rtl="0">
                        <a:lnSpc>
                          <a:spcPct val="115000"/>
                        </a:lnSpc>
                        <a:spcBef>
                          <a:spcPts val="500"/>
                        </a:spcBef>
                        <a:spcAft>
                          <a:spcPts val="500"/>
                        </a:spcAft>
                        <a:buNone/>
                      </a:pPr>
                      <a:r>
                        <a:rPr lang="en" sz="1000">
                          <a:latin typeface="Ubuntu"/>
                          <a:ea typeface="Ubuntu"/>
                          <a:cs typeface="Ubuntu"/>
                          <a:sym typeface="Ubuntu"/>
                        </a:rPr>
                        <a:t>Provided Guidance on On-Premise Database Hosting Options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500"/>
                        </a:spcBef>
                        <a:spcAft>
                          <a:spcPts val="0"/>
                        </a:spcAft>
                        <a:buNone/>
                      </a:pPr>
                      <a:r>
                        <a:rPr lang="en" sz="1000">
                          <a:latin typeface="Ubuntu"/>
                          <a:ea typeface="Ubuntu"/>
                          <a:cs typeface="Ubuntu"/>
                          <a:sym typeface="Ubuntu"/>
                        </a:rPr>
                        <a:t>Clarified that the application can be hosted on an on-premise environment as required.</a:t>
                      </a:r>
                      <a:endParaRPr sz="1000">
                        <a:latin typeface="Ubuntu"/>
                        <a:ea typeface="Ubuntu"/>
                        <a:cs typeface="Ubuntu"/>
                        <a:sym typeface="Ubuntu"/>
                      </a:endParaRPr>
                    </a:p>
                    <a:p>
                      <a:pPr marL="0" lvl="0" indent="0" algn="l" rtl="0">
                        <a:lnSpc>
                          <a:spcPct val="115000"/>
                        </a:lnSpc>
                        <a:spcBef>
                          <a:spcPts val="500"/>
                        </a:spcBef>
                        <a:spcAft>
                          <a:spcPts val="0"/>
                        </a:spcAft>
                        <a:buNone/>
                      </a:pPr>
                      <a:r>
                        <a:rPr lang="en" sz="1000">
                          <a:latin typeface="Ubuntu"/>
                          <a:ea typeface="Ubuntu"/>
                          <a:cs typeface="Ubuntu"/>
                          <a:sym typeface="Ubuntu"/>
                        </a:rPr>
                        <a:t>Shared different approaches and pros and cons of each options for the On premise database hosting options.</a:t>
                      </a:r>
                      <a:endParaRPr sz="1000">
                        <a:latin typeface="Ubuntu"/>
                        <a:ea typeface="Ubuntu"/>
                        <a:cs typeface="Ubuntu"/>
                        <a:sym typeface="Ubuntu"/>
                      </a:endParaRPr>
                    </a:p>
                    <a:p>
                      <a:pPr marL="0" lvl="0" indent="0" algn="l" rtl="0">
                        <a:lnSpc>
                          <a:spcPct val="115000"/>
                        </a:lnSpc>
                        <a:spcBef>
                          <a:spcPts val="500"/>
                        </a:spcBef>
                        <a:spcAft>
                          <a:spcPts val="500"/>
                        </a:spcAft>
                        <a:buNone/>
                      </a:pPr>
                      <a:r>
                        <a:rPr lang="en" sz="1000">
                          <a:latin typeface="Ubuntu"/>
                          <a:ea typeface="Ubuntu"/>
                          <a:cs typeface="Ubuntu"/>
                          <a:sym typeface="Ubuntu"/>
                        </a:rPr>
                        <a:t>Additionally shared the procedure to change the database from MariaDB to MySQL for the already implemented applications.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714250">
                <a:tc>
                  <a:txBody>
                    <a:bodyPr/>
                    <a:lstStyle/>
                    <a:p>
                      <a:pPr marL="57150" lvl="0" indent="0" algn="l" rtl="0">
                        <a:lnSpc>
                          <a:spcPct val="115000"/>
                        </a:lnSpc>
                        <a:spcBef>
                          <a:spcPts val="500"/>
                        </a:spcBef>
                        <a:spcAft>
                          <a:spcPts val="500"/>
                        </a:spcAft>
                        <a:buNone/>
                      </a:pPr>
                      <a:r>
                        <a:rPr lang="en" sz="1000">
                          <a:latin typeface="Ubuntu"/>
                          <a:ea typeface="Ubuntu"/>
                          <a:cs typeface="Ubuntu"/>
                          <a:sym typeface="Ubuntu"/>
                        </a:rPr>
                        <a:t>Solution Guidance for the Intercompany Module</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500"/>
                        </a:spcAft>
                        <a:buNone/>
                      </a:pPr>
                      <a:r>
                        <a:rPr lang="en" sz="1000">
                          <a:latin typeface="Ubuntu"/>
                          <a:ea typeface="Ubuntu"/>
                          <a:cs typeface="Ubuntu"/>
                          <a:sym typeface="Ubuntu"/>
                        </a:rPr>
                        <a:t>Provided the APN Tool built by Appian for Application Cloning and demonstrated this using sample applications. Accenture has successfully cloned the Deduction Application using this tool. Also assisted Accenture in resolving manual cloning issues.</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69375">
                <a:tc gridSpan="2">
                  <a:txBody>
                    <a:bodyPr/>
                    <a:lstStyle/>
                    <a:p>
                      <a:pPr marL="0" lvl="0" indent="0" algn="ctr" rtl="0">
                        <a:lnSpc>
                          <a:spcPct val="115000"/>
                        </a:lnSpc>
                        <a:spcBef>
                          <a:spcPts val="0"/>
                        </a:spcBef>
                        <a:spcAft>
                          <a:spcPts val="0"/>
                        </a:spcAft>
                        <a:buNone/>
                      </a:pPr>
                      <a:r>
                        <a:rPr lang="en" sz="1200" b="1">
                          <a:solidFill>
                            <a:schemeClr val="dk2"/>
                          </a:solidFill>
                          <a:latin typeface="Ubuntu"/>
                          <a:ea typeface="Ubuntu"/>
                          <a:cs typeface="Ubuntu"/>
                          <a:sym typeface="Ubuntu"/>
                        </a:rPr>
                        <a:t>Impact</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5"/>
                  </a:ext>
                </a:extLst>
              </a:tr>
              <a:tr h="864025">
                <a:tc gridSpan="2">
                  <a:txBody>
                    <a:bodyPr/>
                    <a:lstStyle/>
                    <a:p>
                      <a:pPr marL="0" lvl="0" indent="0" algn="l" rtl="0">
                        <a:lnSpc>
                          <a:spcPct val="115000"/>
                        </a:lnSpc>
                        <a:spcBef>
                          <a:spcPts val="0"/>
                        </a:spcBef>
                        <a:spcAft>
                          <a:spcPts val="0"/>
                        </a:spcAft>
                        <a:buNone/>
                      </a:pPr>
                      <a:r>
                        <a:rPr lang="en" sz="1000">
                          <a:latin typeface="Ubuntu"/>
                          <a:ea typeface="Ubuntu"/>
                          <a:cs typeface="Ubuntu"/>
                          <a:sym typeface="Ubuntu"/>
                        </a:rPr>
                        <a:t>Assisted Accenture in understanding their hosting options and making informed decisions, ensuring the solution aligns with client data sensitivity requirements.</a:t>
                      </a:r>
                      <a:endParaRPr sz="1000">
                        <a:latin typeface="Ubuntu"/>
                        <a:ea typeface="Ubuntu"/>
                        <a:cs typeface="Ubuntu"/>
                        <a:sym typeface="Ubuntu"/>
                      </a:endParaRPr>
                    </a:p>
                    <a:p>
                      <a:pPr marL="0" lvl="0" indent="0" algn="l" rtl="0">
                        <a:lnSpc>
                          <a:spcPct val="115000"/>
                        </a:lnSpc>
                        <a:spcBef>
                          <a:spcPts val="500"/>
                        </a:spcBef>
                        <a:spcAft>
                          <a:spcPts val="500"/>
                        </a:spcAft>
                        <a:buNone/>
                      </a:pPr>
                      <a:r>
                        <a:rPr lang="en" sz="1000">
                          <a:latin typeface="Ubuntu"/>
                          <a:ea typeface="Ubuntu"/>
                          <a:cs typeface="Ubuntu"/>
                          <a:sym typeface="Ubuntu"/>
                        </a:rPr>
                        <a:t>Accenture can leverage the Appian Application Cloning tool  to deploy the application for multiple clients, providing an alternate approach for multi-tenancy.</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pic>
        <p:nvPicPr>
          <p:cNvPr id="365" name="Google Shape;365;g325ae4aafdc_0_12">
            <a:extLst>
              <a:ext uri="{FF2B5EF4-FFF2-40B4-BE49-F238E27FC236}">
                <a16:creationId xmlns:a16="http://schemas.microsoft.com/office/drawing/2014/main" id="{5B9FF6E4-06D5-72F8-2304-6DCEE70637B1}"/>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366" name="Google Shape;366;g325ae4aafdc_0_12">
            <a:extLst>
              <a:ext uri="{FF2B5EF4-FFF2-40B4-BE49-F238E27FC236}">
                <a16:creationId xmlns:a16="http://schemas.microsoft.com/office/drawing/2014/main" id="{6B210659-3E68-9651-2C95-294FCF384108}"/>
              </a:ext>
            </a:extLst>
          </p:cNvPr>
          <p:cNvSpPr txBox="1"/>
          <p:nvPr/>
        </p:nvSpPr>
        <p:spPr>
          <a:xfrm>
            <a:off x="429700" y="371475"/>
            <a:ext cx="8285700" cy="42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Progress and Impact</a:t>
            </a:r>
            <a:endParaRPr sz="2600" b="1">
              <a:solidFill>
                <a:srgbClr val="020A51"/>
              </a:solidFill>
              <a:latin typeface="Ubuntu"/>
              <a:ea typeface="Ubuntu"/>
              <a:cs typeface="Ubuntu"/>
              <a:sym typeface="Ubuntu"/>
            </a:endParaRPr>
          </a:p>
        </p:txBody>
      </p:sp>
    </p:spTree>
    <p:extLst>
      <p:ext uri="{BB962C8B-B14F-4D97-AF65-F5344CB8AC3E}">
        <p14:creationId xmlns:p14="http://schemas.microsoft.com/office/powerpoint/2010/main" val="15905008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71">
          <a:extLst>
            <a:ext uri="{FF2B5EF4-FFF2-40B4-BE49-F238E27FC236}">
              <a16:creationId xmlns:a16="http://schemas.microsoft.com/office/drawing/2014/main" id="{AA4ED680-4DB2-6503-A507-716AE1966224}"/>
            </a:ext>
          </a:extLst>
        </p:cNvPr>
        <p:cNvGrpSpPr/>
        <p:nvPr/>
      </p:nvGrpSpPr>
      <p:grpSpPr>
        <a:xfrm>
          <a:off x="0" y="0"/>
          <a:ext cx="0" cy="0"/>
          <a:chOff x="0" y="0"/>
          <a:chExt cx="0" cy="0"/>
        </a:xfrm>
      </p:grpSpPr>
      <p:graphicFrame>
        <p:nvGraphicFramePr>
          <p:cNvPr id="372" name="Google Shape;372;g325ae4aafdc_0_27">
            <a:extLst>
              <a:ext uri="{FF2B5EF4-FFF2-40B4-BE49-F238E27FC236}">
                <a16:creationId xmlns:a16="http://schemas.microsoft.com/office/drawing/2014/main" id="{AC3ED102-089A-70FF-A485-16E43F448209}"/>
              </a:ext>
            </a:extLst>
          </p:cNvPr>
          <p:cNvGraphicFramePr/>
          <p:nvPr/>
        </p:nvGraphicFramePr>
        <p:xfrm>
          <a:off x="429150" y="945238"/>
          <a:ext cx="3000000" cy="3000000"/>
        </p:xfrm>
        <a:graphic>
          <a:graphicData uri="http://schemas.openxmlformats.org/drawingml/2006/table">
            <a:tbl>
              <a:tblPr bandRow="1">
                <a:noFill/>
                <a:tableStyleId>{5342E76C-094B-419B-B42E-AED802BB35B9}</a:tableStyleId>
              </a:tblPr>
              <a:tblGrid>
                <a:gridCol w="4121725">
                  <a:extLst>
                    <a:ext uri="{9D8B030D-6E8A-4147-A177-3AD203B41FA5}">
                      <a16:colId xmlns:a16="http://schemas.microsoft.com/office/drawing/2014/main" val="20000"/>
                    </a:ext>
                  </a:extLst>
                </a:gridCol>
                <a:gridCol w="4163975">
                  <a:extLst>
                    <a:ext uri="{9D8B030D-6E8A-4147-A177-3AD203B41FA5}">
                      <a16:colId xmlns:a16="http://schemas.microsoft.com/office/drawing/2014/main" val="20001"/>
                    </a:ext>
                  </a:extLst>
                </a:gridCol>
              </a:tblGrid>
              <a:tr h="306325">
                <a:tc gridSpan="2">
                  <a:txBody>
                    <a:bodyPr/>
                    <a:lstStyle/>
                    <a:p>
                      <a:pPr marL="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Goal</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hMerge="1">
                  <a:txBody>
                    <a:bodyPr/>
                    <a:lstStyle/>
                    <a:p>
                      <a:endParaRPr lang="en-US"/>
                    </a:p>
                  </a:txBody>
                  <a:tcPr/>
                </a:tc>
                <a:extLst>
                  <a:ext uri="{0D108BD9-81ED-4DB2-BD59-A6C34878D82A}">
                    <a16:rowId xmlns:a16="http://schemas.microsoft.com/office/drawing/2014/main" val="10000"/>
                  </a:ext>
                </a:extLst>
              </a:tr>
              <a:tr h="333750">
                <a:tc gridSpan="2">
                  <a:txBody>
                    <a:bodyPr/>
                    <a:lstStyle/>
                    <a:p>
                      <a:pPr marL="0" marR="0" lvl="0" indent="0" algn="ctr" rtl="0">
                        <a:lnSpc>
                          <a:spcPct val="115000"/>
                        </a:lnSpc>
                        <a:spcBef>
                          <a:spcPts val="0"/>
                        </a:spcBef>
                        <a:spcAft>
                          <a:spcPts val="0"/>
                        </a:spcAft>
                        <a:buNone/>
                      </a:pPr>
                      <a:r>
                        <a:rPr lang="en" sz="1200">
                          <a:solidFill>
                            <a:schemeClr val="dk1"/>
                          </a:solidFill>
                          <a:latin typeface="Ubuntu"/>
                          <a:ea typeface="Ubuntu"/>
                          <a:cs typeface="Ubuntu"/>
                          <a:sym typeface="Ubuntu"/>
                        </a:rPr>
                        <a:t>Latest Features Adoption</a:t>
                      </a:r>
                      <a:endParaRPr sz="1200" u="none" strike="noStrike" cap="none">
                        <a:solidFill>
                          <a:schemeClr val="dk1"/>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1"/>
                  </a:ext>
                </a:extLst>
              </a:tr>
              <a:tr h="292600">
                <a:tc>
                  <a:txBody>
                    <a:bodyPr/>
                    <a:lstStyle/>
                    <a:p>
                      <a:pPr marL="0" marR="0" lvl="0" indent="0" algn="l"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Activities</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Outcome</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2"/>
                  </a:ext>
                </a:extLst>
              </a:tr>
              <a:tr h="1734400">
                <a:tc>
                  <a:txBody>
                    <a:bodyPr/>
                    <a:lstStyle/>
                    <a:p>
                      <a:pPr marL="0" lvl="0" indent="0" algn="l" rtl="0">
                        <a:lnSpc>
                          <a:spcPct val="115000"/>
                        </a:lnSpc>
                        <a:spcBef>
                          <a:spcPts val="0"/>
                        </a:spcBef>
                        <a:spcAft>
                          <a:spcPts val="0"/>
                        </a:spcAft>
                        <a:buNone/>
                      </a:pPr>
                      <a:r>
                        <a:rPr lang="en" sz="1000">
                          <a:latin typeface="Ubuntu"/>
                          <a:ea typeface="Ubuntu"/>
                          <a:cs typeface="Ubuntu"/>
                          <a:sym typeface="Ubuntu"/>
                        </a:rPr>
                        <a:t>Assisted Accenture in exploring Appian Gen AI features to replace the existing integration systems in the following areas:</a:t>
                      </a:r>
                      <a:endParaRPr sz="1000">
                        <a:latin typeface="Ubuntu"/>
                        <a:ea typeface="Ubuntu"/>
                        <a:cs typeface="Ubuntu"/>
                        <a:sym typeface="Ubuntu"/>
                      </a:endParaRPr>
                    </a:p>
                    <a:p>
                      <a:pPr marL="285750" lvl="0" indent="-215900" algn="l" rtl="0">
                        <a:lnSpc>
                          <a:spcPct val="115000"/>
                        </a:lnSpc>
                        <a:spcBef>
                          <a:spcPts val="500"/>
                        </a:spcBef>
                        <a:spcAft>
                          <a:spcPts val="0"/>
                        </a:spcAft>
                        <a:buSzPts val="700"/>
                        <a:buFont typeface="Tahoma"/>
                        <a:buChar char="●"/>
                      </a:pPr>
                      <a:r>
                        <a:rPr lang="en" sz="1000">
                          <a:latin typeface="Ubuntu"/>
                          <a:ea typeface="Ubuntu"/>
                          <a:cs typeface="Ubuntu"/>
                          <a:sym typeface="Ubuntu"/>
                        </a:rPr>
                        <a:t>Comparison of journal details with accounts payable</a:t>
                      </a:r>
                      <a:endParaRPr sz="1000">
                        <a:latin typeface="Ubuntu"/>
                        <a:ea typeface="Ubuntu"/>
                        <a:cs typeface="Ubuntu"/>
                        <a:sym typeface="Ubuntu"/>
                      </a:endParaRPr>
                    </a:p>
                    <a:p>
                      <a:pPr marL="285750" lvl="0" indent="-215900" algn="l" rtl="0">
                        <a:lnSpc>
                          <a:spcPct val="115000"/>
                        </a:lnSpc>
                        <a:spcBef>
                          <a:spcPts val="500"/>
                        </a:spcBef>
                        <a:spcAft>
                          <a:spcPts val="0"/>
                        </a:spcAft>
                        <a:buSzPts val="700"/>
                        <a:buFont typeface="Tahoma"/>
                        <a:buChar char="●"/>
                      </a:pPr>
                      <a:r>
                        <a:rPr lang="en" sz="1000">
                          <a:latin typeface="Ubuntu"/>
                          <a:ea typeface="Ubuntu"/>
                          <a:cs typeface="Ubuntu"/>
                          <a:sym typeface="Ubuntu"/>
                        </a:rPr>
                        <a:t>Extraction of bank statement details</a:t>
                      </a:r>
                      <a:endParaRPr sz="1000">
                        <a:latin typeface="Ubuntu"/>
                        <a:ea typeface="Ubuntu"/>
                        <a:cs typeface="Ubuntu"/>
                        <a:sym typeface="Ubuntu"/>
                      </a:endParaRPr>
                    </a:p>
                    <a:p>
                      <a:pPr marL="285750" lvl="0" indent="-215900" algn="l" rtl="0">
                        <a:lnSpc>
                          <a:spcPct val="115000"/>
                        </a:lnSpc>
                        <a:spcBef>
                          <a:spcPts val="500"/>
                        </a:spcBef>
                        <a:spcAft>
                          <a:spcPts val="0"/>
                        </a:spcAft>
                        <a:buSzPts val="700"/>
                        <a:buFont typeface="Tahoma"/>
                        <a:buChar char="●"/>
                      </a:pPr>
                      <a:r>
                        <a:rPr lang="en" sz="1000">
                          <a:latin typeface="Ubuntu"/>
                          <a:ea typeface="Ubuntu"/>
                          <a:cs typeface="Ubuntu"/>
                          <a:sym typeface="Ubuntu"/>
                        </a:rPr>
                        <a:t>Co-Pilot Assistant to guide business users through the next steps required to complete complex dynamic forms</a:t>
                      </a:r>
                      <a:endParaRPr sz="1000">
                        <a:latin typeface="Ubuntu"/>
                        <a:ea typeface="Ubuntu"/>
                        <a:cs typeface="Ubuntu"/>
                        <a:sym typeface="Ubuntu"/>
                      </a:endParaRPr>
                    </a:p>
                    <a:p>
                      <a:pPr marL="285750" lvl="0" indent="-215900" algn="l" rtl="0">
                        <a:lnSpc>
                          <a:spcPct val="115000"/>
                        </a:lnSpc>
                        <a:spcBef>
                          <a:spcPts val="500"/>
                        </a:spcBef>
                        <a:spcAft>
                          <a:spcPts val="500"/>
                        </a:spcAft>
                        <a:buSzPts val="700"/>
                        <a:buFont typeface="Tahoma"/>
                        <a:buChar char="●"/>
                      </a:pPr>
                      <a:r>
                        <a:rPr lang="en" sz="1000">
                          <a:latin typeface="Ubuntu"/>
                          <a:ea typeface="Ubuntu"/>
                          <a:cs typeface="Ubuntu"/>
                          <a:sym typeface="Ubuntu"/>
                        </a:rPr>
                        <a:t>Email ingestion and processing</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Ubuntu"/>
                          <a:ea typeface="Ubuntu"/>
                          <a:cs typeface="Ubuntu"/>
                          <a:sym typeface="Ubuntu"/>
                        </a:rPr>
                        <a:t>Set up of the AI Analytics (AIA) solution in the Accenture environment for building the Accenture required use cases.</a:t>
                      </a:r>
                      <a:endParaRPr sz="1000">
                        <a:latin typeface="Ubuntu"/>
                        <a:ea typeface="Ubuntu"/>
                        <a:cs typeface="Ubuntu"/>
                        <a:sym typeface="Ubuntu"/>
                      </a:endParaRPr>
                    </a:p>
                    <a:p>
                      <a:pPr marL="0" lvl="0" indent="0" algn="l" rtl="0">
                        <a:lnSpc>
                          <a:spcPct val="115000"/>
                        </a:lnSpc>
                        <a:spcBef>
                          <a:spcPts val="500"/>
                        </a:spcBef>
                        <a:spcAft>
                          <a:spcPts val="0"/>
                        </a:spcAft>
                        <a:buNone/>
                      </a:pPr>
                      <a:r>
                        <a:rPr lang="en" sz="1000">
                          <a:latin typeface="Ubuntu"/>
                          <a:ea typeface="Ubuntu"/>
                          <a:cs typeface="Ubuntu"/>
                          <a:sym typeface="Ubuntu"/>
                        </a:rPr>
                        <a:t>Implemented a proof of concept for each use case, demonstrated the solution to Accenture, and validation by Accenture is currently in progress.</a:t>
                      </a:r>
                      <a:endParaRPr sz="1000">
                        <a:latin typeface="Ubuntu"/>
                        <a:ea typeface="Ubuntu"/>
                        <a:cs typeface="Ubuntu"/>
                        <a:sym typeface="Ubuntu"/>
                      </a:endParaRPr>
                    </a:p>
                    <a:p>
                      <a:pPr marL="0" lvl="0" indent="0" algn="l" rtl="0">
                        <a:lnSpc>
                          <a:spcPct val="115000"/>
                        </a:lnSpc>
                        <a:spcBef>
                          <a:spcPts val="500"/>
                        </a:spcBef>
                        <a:spcAft>
                          <a:spcPts val="500"/>
                        </a:spcAft>
                        <a:buNone/>
                      </a:pPr>
                      <a:r>
                        <a:rPr lang="en" sz="1000">
                          <a:highlight>
                            <a:schemeClr val="lt1"/>
                          </a:highlight>
                          <a:latin typeface="Ubuntu"/>
                          <a:ea typeface="Ubuntu"/>
                          <a:cs typeface="Ubuntu"/>
                          <a:sym typeface="Ubuntu"/>
                        </a:rPr>
                        <a:t>This solution incorporates Appian components viz.  Prompt Builder AI Skill, Document classification, Document extraction, Advanced IDP Tools and MS Graph Email Poller plugin.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99900">
                <a:tc gridSpan="2">
                  <a:txBody>
                    <a:bodyPr/>
                    <a:lstStyle/>
                    <a:p>
                      <a:pPr marL="0" lvl="0" indent="0" algn="ctr" rtl="0">
                        <a:lnSpc>
                          <a:spcPct val="115000"/>
                        </a:lnSpc>
                        <a:spcBef>
                          <a:spcPts val="0"/>
                        </a:spcBef>
                        <a:spcAft>
                          <a:spcPts val="0"/>
                        </a:spcAft>
                        <a:buNone/>
                      </a:pPr>
                      <a:r>
                        <a:rPr lang="en" sz="1200" b="1">
                          <a:solidFill>
                            <a:schemeClr val="dk2"/>
                          </a:solidFill>
                          <a:latin typeface="Ubuntu"/>
                          <a:ea typeface="Ubuntu"/>
                          <a:cs typeface="Ubuntu"/>
                          <a:sym typeface="Ubuntu"/>
                        </a:rPr>
                        <a:t>Impact</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4"/>
                  </a:ext>
                </a:extLst>
              </a:tr>
              <a:tr h="715750">
                <a:tc gridSpan="2">
                  <a:txBody>
                    <a:bodyPr/>
                    <a:lstStyle/>
                    <a:p>
                      <a:pPr marL="0" lvl="0" indent="0" algn="l" rtl="0">
                        <a:lnSpc>
                          <a:spcPct val="115000"/>
                        </a:lnSpc>
                        <a:spcBef>
                          <a:spcPts val="0"/>
                        </a:spcBef>
                        <a:spcAft>
                          <a:spcPts val="0"/>
                        </a:spcAft>
                        <a:buNone/>
                      </a:pPr>
                      <a:r>
                        <a:rPr lang="en" sz="1000">
                          <a:latin typeface="Ubuntu"/>
                          <a:ea typeface="Ubuntu"/>
                          <a:cs typeface="Ubuntu"/>
                          <a:sym typeface="Ubuntu"/>
                        </a:rPr>
                        <a:t>AI Analytics (AIA) solution developed by Appian enables easy prototyping of AI models, significantly reducing development effort, addressing token character limitation issues and monitoring within the solution.</a:t>
                      </a:r>
                      <a:endParaRPr sz="1000">
                        <a:latin typeface="Ubuntu"/>
                        <a:ea typeface="Ubuntu"/>
                        <a:cs typeface="Ubuntu"/>
                        <a:sym typeface="Ubuntu"/>
                      </a:endParaRPr>
                    </a:p>
                    <a:p>
                      <a:pPr marL="0" lvl="0" indent="0" algn="l" rtl="0">
                        <a:lnSpc>
                          <a:spcPct val="115000"/>
                        </a:lnSpc>
                        <a:spcBef>
                          <a:spcPts val="500"/>
                        </a:spcBef>
                        <a:spcAft>
                          <a:spcPts val="500"/>
                        </a:spcAft>
                        <a:buNone/>
                      </a:pPr>
                      <a:r>
                        <a:rPr lang="en" sz="1000">
                          <a:latin typeface="Ubuntu"/>
                          <a:ea typeface="Ubuntu"/>
                          <a:cs typeface="Ubuntu"/>
                          <a:sym typeface="Ubuntu"/>
                        </a:rPr>
                        <a:t>Accenture can leverage Appian AI features to replace external systems, which will help reduce costs and manage technical debt.</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373" name="Google Shape;373;g325ae4aafdc_0_27">
            <a:extLst>
              <a:ext uri="{FF2B5EF4-FFF2-40B4-BE49-F238E27FC236}">
                <a16:creationId xmlns:a16="http://schemas.microsoft.com/office/drawing/2014/main" id="{C9E869B2-ABDF-4337-54A5-FD4A90B97C94}"/>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96</a:t>
            </a:fld>
            <a:endParaRPr/>
          </a:p>
        </p:txBody>
      </p:sp>
      <p:pic>
        <p:nvPicPr>
          <p:cNvPr id="374" name="Google Shape;374;g325ae4aafdc_0_27">
            <a:extLst>
              <a:ext uri="{FF2B5EF4-FFF2-40B4-BE49-F238E27FC236}">
                <a16:creationId xmlns:a16="http://schemas.microsoft.com/office/drawing/2014/main" id="{55BC8549-0B8D-848B-359C-DD264F5A9D77}"/>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375" name="Google Shape;375;g325ae4aafdc_0_27">
            <a:extLst>
              <a:ext uri="{FF2B5EF4-FFF2-40B4-BE49-F238E27FC236}">
                <a16:creationId xmlns:a16="http://schemas.microsoft.com/office/drawing/2014/main" id="{A1E24BD7-E696-2A96-E00C-116F7A2F718F}"/>
              </a:ext>
            </a:extLst>
          </p:cNvPr>
          <p:cNvSpPr txBox="1"/>
          <p:nvPr/>
        </p:nvSpPr>
        <p:spPr>
          <a:xfrm>
            <a:off x="429700" y="371475"/>
            <a:ext cx="8285700" cy="42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Progress and Impact</a:t>
            </a:r>
            <a:endParaRPr sz="2600" b="1">
              <a:solidFill>
                <a:srgbClr val="020A51"/>
              </a:solidFill>
              <a:latin typeface="Ubuntu"/>
              <a:ea typeface="Ubuntu"/>
              <a:cs typeface="Ubuntu"/>
              <a:sym typeface="Ubuntu"/>
            </a:endParaRPr>
          </a:p>
        </p:txBody>
      </p:sp>
    </p:spTree>
    <p:extLst>
      <p:ext uri="{BB962C8B-B14F-4D97-AF65-F5344CB8AC3E}">
        <p14:creationId xmlns:p14="http://schemas.microsoft.com/office/powerpoint/2010/main" val="24579449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80">
          <a:extLst>
            <a:ext uri="{FF2B5EF4-FFF2-40B4-BE49-F238E27FC236}">
              <a16:creationId xmlns:a16="http://schemas.microsoft.com/office/drawing/2014/main" id="{CDD4A29E-D02E-DF92-F210-B2CC37E889AD}"/>
            </a:ext>
          </a:extLst>
        </p:cNvPr>
        <p:cNvGrpSpPr/>
        <p:nvPr/>
      </p:nvGrpSpPr>
      <p:grpSpPr>
        <a:xfrm>
          <a:off x="0" y="0"/>
          <a:ext cx="0" cy="0"/>
          <a:chOff x="0" y="0"/>
          <a:chExt cx="0" cy="0"/>
        </a:xfrm>
      </p:grpSpPr>
      <p:sp>
        <p:nvSpPr>
          <p:cNvPr id="381" name="Google Shape;381;g325ae4aafdc_0_36">
            <a:extLst>
              <a:ext uri="{FF2B5EF4-FFF2-40B4-BE49-F238E27FC236}">
                <a16:creationId xmlns:a16="http://schemas.microsoft.com/office/drawing/2014/main" id="{CFB4FA8A-109B-864F-E0DD-B4315C19E1AB}"/>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97</a:t>
            </a:fld>
            <a:endParaRPr/>
          </a:p>
        </p:txBody>
      </p:sp>
      <p:graphicFrame>
        <p:nvGraphicFramePr>
          <p:cNvPr id="382" name="Google Shape;382;g325ae4aafdc_0_36">
            <a:extLst>
              <a:ext uri="{FF2B5EF4-FFF2-40B4-BE49-F238E27FC236}">
                <a16:creationId xmlns:a16="http://schemas.microsoft.com/office/drawing/2014/main" id="{D0582EE5-9C7E-949B-E136-BDC3EF415184}"/>
              </a:ext>
            </a:extLst>
          </p:cNvPr>
          <p:cNvGraphicFramePr/>
          <p:nvPr/>
        </p:nvGraphicFramePr>
        <p:xfrm>
          <a:off x="429688" y="991288"/>
          <a:ext cx="3000000" cy="3000000"/>
        </p:xfrm>
        <a:graphic>
          <a:graphicData uri="http://schemas.openxmlformats.org/drawingml/2006/table">
            <a:tbl>
              <a:tblPr bandRow="1">
                <a:noFill/>
                <a:tableStyleId>{5342E76C-094B-419B-B42E-AED802BB35B9}</a:tableStyleId>
              </a:tblPr>
              <a:tblGrid>
                <a:gridCol w="3877900">
                  <a:extLst>
                    <a:ext uri="{9D8B030D-6E8A-4147-A177-3AD203B41FA5}">
                      <a16:colId xmlns:a16="http://schemas.microsoft.com/office/drawing/2014/main" val="20000"/>
                    </a:ext>
                  </a:extLst>
                </a:gridCol>
                <a:gridCol w="4407800">
                  <a:extLst>
                    <a:ext uri="{9D8B030D-6E8A-4147-A177-3AD203B41FA5}">
                      <a16:colId xmlns:a16="http://schemas.microsoft.com/office/drawing/2014/main" val="20001"/>
                    </a:ext>
                  </a:extLst>
                </a:gridCol>
              </a:tblGrid>
              <a:tr h="333750">
                <a:tc gridSpan="2">
                  <a:txBody>
                    <a:bodyPr/>
                    <a:lstStyle/>
                    <a:p>
                      <a:pPr marL="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Goal</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hMerge="1">
                  <a:txBody>
                    <a:bodyPr/>
                    <a:lstStyle/>
                    <a:p>
                      <a:endParaRPr lang="en-US"/>
                    </a:p>
                  </a:txBody>
                  <a:tcPr/>
                </a:tc>
                <a:extLst>
                  <a:ext uri="{0D108BD9-81ED-4DB2-BD59-A6C34878D82A}">
                    <a16:rowId xmlns:a16="http://schemas.microsoft.com/office/drawing/2014/main" val="10000"/>
                  </a:ext>
                </a:extLst>
              </a:tr>
              <a:tr h="320025">
                <a:tc gridSpan="2">
                  <a:txBody>
                    <a:bodyPr/>
                    <a:lstStyle/>
                    <a:p>
                      <a:pPr marL="0" marR="0" lvl="0" indent="0" algn="ctr" rtl="0">
                        <a:lnSpc>
                          <a:spcPct val="115000"/>
                        </a:lnSpc>
                        <a:spcBef>
                          <a:spcPts val="0"/>
                        </a:spcBef>
                        <a:spcAft>
                          <a:spcPts val="0"/>
                        </a:spcAft>
                        <a:buNone/>
                      </a:pPr>
                      <a:r>
                        <a:rPr lang="en" sz="1200">
                          <a:solidFill>
                            <a:schemeClr val="dk1"/>
                          </a:solidFill>
                          <a:latin typeface="Ubuntu"/>
                          <a:ea typeface="Ubuntu"/>
                          <a:cs typeface="Ubuntu"/>
                          <a:sym typeface="Ubuntu"/>
                        </a:rPr>
                        <a:t>Capacity Planning</a:t>
                      </a:r>
                      <a:endParaRPr sz="1200" u="none" strike="noStrike" cap="none">
                        <a:solidFill>
                          <a:schemeClr val="dk1"/>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hMerge="1">
                  <a:txBody>
                    <a:bodyPr/>
                    <a:lstStyle/>
                    <a:p>
                      <a:endParaRPr lang="en-US"/>
                    </a:p>
                  </a:txBody>
                  <a:tcPr/>
                </a:tc>
                <a:extLst>
                  <a:ext uri="{0D108BD9-81ED-4DB2-BD59-A6C34878D82A}">
                    <a16:rowId xmlns:a16="http://schemas.microsoft.com/office/drawing/2014/main" val="10001"/>
                  </a:ext>
                </a:extLst>
              </a:tr>
              <a:tr h="310675">
                <a:tc>
                  <a:txBody>
                    <a:bodyPr/>
                    <a:lstStyle/>
                    <a:p>
                      <a:pPr marL="0" marR="0" lvl="0" indent="0" algn="l"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Activities</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a:txBody>
                    <a:bodyPr/>
                    <a:lstStyle/>
                    <a:p>
                      <a:pPr marL="0" marR="0" lvl="0" indent="0" algn="just" rtl="0">
                        <a:lnSpc>
                          <a:spcPct val="115000"/>
                        </a:lnSpc>
                        <a:spcBef>
                          <a:spcPts val="0"/>
                        </a:spcBef>
                        <a:spcAft>
                          <a:spcPts val="0"/>
                        </a:spcAft>
                        <a:buClr>
                          <a:srgbClr val="000000"/>
                        </a:buClr>
                        <a:buSzPts val="900"/>
                        <a:buFont typeface="Arial"/>
                        <a:buNone/>
                      </a:pPr>
                      <a:r>
                        <a:rPr lang="en" sz="1200" b="1" u="none" strike="noStrike" cap="none">
                          <a:solidFill>
                            <a:srgbClr val="2322F0"/>
                          </a:solidFill>
                          <a:latin typeface="Ubuntu"/>
                          <a:ea typeface="Ubuntu"/>
                          <a:cs typeface="Ubuntu"/>
                          <a:sym typeface="Ubuntu"/>
                        </a:rPr>
                        <a:t>Outcome</a:t>
                      </a:r>
                      <a:endParaRPr sz="1200" b="1" u="none" strike="noStrike" cap="none">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extLst>
                  <a:ext uri="{0D108BD9-81ED-4DB2-BD59-A6C34878D82A}">
                    <a16:rowId xmlns:a16="http://schemas.microsoft.com/office/drawing/2014/main" val="10002"/>
                  </a:ext>
                </a:extLst>
              </a:tr>
              <a:tr h="803725">
                <a:tc>
                  <a:txBody>
                    <a:bodyPr/>
                    <a:lstStyle/>
                    <a:p>
                      <a:pPr marL="0" lvl="0" indent="0" algn="l" rtl="0">
                        <a:lnSpc>
                          <a:spcPct val="115000"/>
                        </a:lnSpc>
                        <a:spcBef>
                          <a:spcPts val="1200"/>
                        </a:spcBef>
                        <a:spcAft>
                          <a:spcPts val="1200"/>
                        </a:spcAft>
                        <a:buNone/>
                      </a:pPr>
                      <a:r>
                        <a:rPr lang="en" sz="1000">
                          <a:latin typeface="Ubuntu"/>
                          <a:ea typeface="Ubuntu"/>
                          <a:cs typeface="Ubuntu"/>
                          <a:sym typeface="Ubuntu"/>
                        </a:rPr>
                        <a:t>Initiated the capacity planning exercise for the RTR application to optimize performance and resource allocation.</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400"/>
                        <a:buFont typeface="Arial"/>
                        <a:buNone/>
                      </a:pPr>
                      <a:r>
                        <a:rPr lang="en" sz="1000">
                          <a:latin typeface="Ubuntu"/>
                          <a:ea typeface="Ubuntu"/>
                          <a:cs typeface="Ubuntu"/>
                          <a:sym typeface="Ubuntu"/>
                        </a:rPr>
                        <a:t>Accenture in in the process of providing the required information in the Hardware Sizing survey. Once this is done, the Accelerate team will carry out a server sizing exercise and provide their recommendations. </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47475">
                <a:tc gridSpan="2">
                  <a:txBody>
                    <a:bodyPr/>
                    <a:lstStyle/>
                    <a:p>
                      <a:pPr marL="0" lvl="0" indent="0" algn="ctr" rtl="0">
                        <a:lnSpc>
                          <a:spcPct val="115000"/>
                        </a:lnSpc>
                        <a:spcBef>
                          <a:spcPts val="0"/>
                        </a:spcBef>
                        <a:spcAft>
                          <a:spcPts val="0"/>
                        </a:spcAft>
                        <a:buNone/>
                      </a:pPr>
                      <a:r>
                        <a:rPr lang="en" sz="1200" b="1">
                          <a:solidFill>
                            <a:schemeClr val="dk2"/>
                          </a:solidFill>
                          <a:latin typeface="Ubuntu"/>
                          <a:ea typeface="Ubuntu"/>
                          <a:cs typeface="Ubuntu"/>
                          <a:sym typeface="Ubuntu"/>
                        </a:rPr>
                        <a:t>Impact</a:t>
                      </a:r>
                      <a:endParaRPr sz="12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4"/>
                  </a:ext>
                </a:extLst>
              </a:tr>
              <a:tr h="432375">
                <a:tc gridSpan="2">
                  <a:txBody>
                    <a:bodyPr/>
                    <a:lstStyle/>
                    <a:p>
                      <a:pPr marL="0" lvl="0" indent="0" algn="l" rtl="0">
                        <a:spcBef>
                          <a:spcPts val="0"/>
                        </a:spcBef>
                        <a:spcAft>
                          <a:spcPts val="0"/>
                        </a:spcAft>
                        <a:buNone/>
                      </a:pPr>
                      <a:r>
                        <a:rPr lang="en" sz="1000">
                          <a:latin typeface="Ubuntu"/>
                          <a:ea typeface="Ubuntu"/>
                          <a:cs typeface="Ubuntu"/>
                          <a:sym typeface="Ubuntu"/>
                        </a:rPr>
                        <a:t>This will ensure better resource allocation, improved system efficiency, and scalability to support future growth.</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bl>
          </a:graphicData>
        </a:graphic>
      </p:graphicFrame>
      <p:pic>
        <p:nvPicPr>
          <p:cNvPr id="383" name="Google Shape;383;g325ae4aafdc_0_36">
            <a:extLst>
              <a:ext uri="{FF2B5EF4-FFF2-40B4-BE49-F238E27FC236}">
                <a16:creationId xmlns:a16="http://schemas.microsoft.com/office/drawing/2014/main" id="{AB285284-494F-DCA9-FFFA-E599105A2A30}"/>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384" name="Google Shape;384;g325ae4aafdc_0_36">
            <a:extLst>
              <a:ext uri="{FF2B5EF4-FFF2-40B4-BE49-F238E27FC236}">
                <a16:creationId xmlns:a16="http://schemas.microsoft.com/office/drawing/2014/main" id="{A92CB465-BDC1-EC4D-63C3-6AA04B7AD4ED}"/>
              </a:ext>
            </a:extLst>
          </p:cNvPr>
          <p:cNvSpPr txBox="1"/>
          <p:nvPr/>
        </p:nvSpPr>
        <p:spPr>
          <a:xfrm>
            <a:off x="429700" y="371475"/>
            <a:ext cx="8285700" cy="42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Progress and Impact</a:t>
            </a:r>
            <a:endParaRPr sz="2600" b="1">
              <a:solidFill>
                <a:srgbClr val="020A51"/>
              </a:solidFill>
              <a:latin typeface="Ubuntu"/>
              <a:ea typeface="Ubuntu"/>
              <a:cs typeface="Ubuntu"/>
              <a:sym typeface="Ubuntu"/>
            </a:endParaRPr>
          </a:p>
        </p:txBody>
      </p:sp>
    </p:spTree>
    <p:extLst>
      <p:ext uri="{BB962C8B-B14F-4D97-AF65-F5344CB8AC3E}">
        <p14:creationId xmlns:p14="http://schemas.microsoft.com/office/powerpoint/2010/main" val="42600696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E4C4DEF2-5CF2-023B-F8CF-5D011077EC59}"/>
            </a:ext>
          </a:extLst>
        </p:cNvPr>
        <p:cNvGrpSpPr/>
        <p:nvPr/>
      </p:nvGrpSpPr>
      <p:grpSpPr>
        <a:xfrm>
          <a:off x="0" y="0"/>
          <a:ext cx="0" cy="0"/>
          <a:chOff x="0" y="0"/>
          <a:chExt cx="0" cy="0"/>
        </a:xfrm>
      </p:grpSpPr>
      <p:sp>
        <p:nvSpPr>
          <p:cNvPr id="390" name="Google Shape;390;g325ae4aafdc_0_45">
            <a:extLst>
              <a:ext uri="{FF2B5EF4-FFF2-40B4-BE49-F238E27FC236}">
                <a16:creationId xmlns:a16="http://schemas.microsoft.com/office/drawing/2014/main" id="{A77140C3-8C0E-1900-A8AB-8181C2983151}"/>
              </a:ext>
            </a:extLst>
          </p:cNvPr>
          <p:cNvSpPr txBox="1">
            <a:spLocks noGrp="1"/>
          </p:cNvSpPr>
          <p:nvPr>
            <p:ph type="sldNum" idx="12"/>
          </p:nvPr>
        </p:nvSpPr>
        <p:spPr>
          <a:xfrm>
            <a:off x="234730" y="4842510"/>
            <a:ext cx="501900" cy="273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
              <a:t>98</a:t>
            </a:fld>
            <a:endParaRPr/>
          </a:p>
        </p:txBody>
      </p:sp>
      <p:graphicFrame>
        <p:nvGraphicFramePr>
          <p:cNvPr id="391" name="Google Shape;391;g325ae4aafdc_0_45">
            <a:extLst>
              <a:ext uri="{FF2B5EF4-FFF2-40B4-BE49-F238E27FC236}">
                <a16:creationId xmlns:a16="http://schemas.microsoft.com/office/drawing/2014/main" id="{5B5983FF-775F-EF67-5A30-2A5E3D7189B1}"/>
              </a:ext>
            </a:extLst>
          </p:cNvPr>
          <p:cNvGraphicFramePr/>
          <p:nvPr/>
        </p:nvGraphicFramePr>
        <p:xfrm>
          <a:off x="429700" y="967113"/>
          <a:ext cx="3000000" cy="3000000"/>
        </p:xfrm>
        <a:graphic>
          <a:graphicData uri="http://schemas.openxmlformats.org/drawingml/2006/table">
            <a:tbl>
              <a:tblPr bandRow="1">
                <a:noFill/>
                <a:tableStyleId>{5342E76C-094B-419B-B42E-AED802BB35B9}</a:tableStyleId>
              </a:tblPr>
              <a:tblGrid>
                <a:gridCol w="4466675">
                  <a:extLst>
                    <a:ext uri="{9D8B030D-6E8A-4147-A177-3AD203B41FA5}">
                      <a16:colId xmlns:a16="http://schemas.microsoft.com/office/drawing/2014/main" val="20000"/>
                    </a:ext>
                  </a:extLst>
                </a:gridCol>
                <a:gridCol w="3819025">
                  <a:extLst>
                    <a:ext uri="{9D8B030D-6E8A-4147-A177-3AD203B41FA5}">
                      <a16:colId xmlns:a16="http://schemas.microsoft.com/office/drawing/2014/main" val="20001"/>
                    </a:ext>
                  </a:extLst>
                </a:gridCol>
              </a:tblGrid>
              <a:tr h="347475">
                <a:tc gridSpan="2">
                  <a:txBody>
                    <a:bodyPr/>
                    <a:lstStyle/>
                    <a:p>
                      <a:pPr marL="0" lvl="0" indent="0" algn="ctr" rtl="0">
                        <a:lnSpc>
                          <a:spcPct val="115000"/>
                        </a:lnSpc>
                        <a:spcBef>
                          <a:spcPts val="0"/>
                        </a:spcBef>
                        <a:spcAft>
                          <a:spcPts val="0"/>
                        </a:spcAft>
                        <a:buNone/>
                      </a:pPr>
                      <a:r>
                        <a:rPr lang="en" sz="1200" b="1">
                          <a:solidFill>
                            <a:srgbClr val="2322F0"/>
                          </a:solidFill>
                          <a:latin typeface="Ubuntu"/>
                          <a:ea typeface="Ubuntu"/>
                          <a:cs typeface="Ubuntu"/>
                          <a:sym typeface="Ubuntu"/>
                        </a:rPr>
                        <a:t>Additional Activities</a:t>
                      </a:r>
                      <a:endParaRPr sz="1200" b="1">
                        <a:solidFill>
                          <a:srgbClr val="2322F0"/>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7F1FF"/>
                    </a:solidFill>
                  </a:tcPr>
                </a:tc>
                <a:tc hMerge="1">
                  <a:txBody>
                    <a:bodyPr/>
                    <a:lstStyle/>
                    <a:p>
                      <a:endParaRPr lang="en-US"/>
                    </a:p>
                  </a:txBody>
                  <a:tcPr/>
                </a:tc>
                <a:extLst>
                  <a:ext uri="{0D108BD9-81ED-4DB2-BD59-A6C34878D82A}">
                    <a16:rowId xmlns:a16="http://schemas.microsoft.com/office/drawing/2014/main" val="10000"/>
                  </a:ext>
                </a:extLst>
              </a:tr>
              <a:tr h="2074375">
                <a:tc gridSpan="2">
                  <a:txBody>
                    <a:bodyPr/>
                    <a:lstStyle/>
                    <a:p>
                      <a:pPr marL="457200" lvl="0" indent="-292100" algn="l" rtl="0">
                        <a:lnSpc>
                          <a:spcPct val="115000"/>
                        </a:lnSpc>
                        <a:spcBef>
                          <a:spcPts val="1200"/>
                        </a:spcBef>
                        <a:spcAft>
                          <a:spcPts val="0"/>
                        </a:spcAft>
                        <a:buSzPts val="1000"/>
                        <a:buFont typeface="Ubuntu"/>
                        <a:buAutoNum type="arabicPeriod"/>
                      </a:pPr>
                      <a:r>
                        <a:rPr lang="en" sz="1000">
                          <a:latin typeface="Ubuntu"/>
                          <a:ea typeface="Ubuntu"/>
                          <a:cs typeface="Ubuntu"/>
                          <a:sym typeface="Ubuntu"/>
                        </a:rPr>
                        <a:t>Implementing a proof of concept (POC) to evaluate the feasibility of integrating Power BI reports with Appian. (WIP)</a:t>
                      </a:r>
                      <a:endParaRPr sz="1000">
                        <a:latin typeface="Ubuntu"/>
                        <a:ea typeface="Ubuntu"/>
                        <a:cs typeface="Ubuntu"/>
                        <a:sym typeface="Ubuntu"/>
                      </a:endParaRPr>
                    </a:p>
                    <a:p>
                      <a:pPr marL="457200" lvl="0" indent="-292100" algn="l" rtl="0">
                        <a:lnSpc>
                          <a:spcPct val="115000"/>
                        </a:lnSpc>
                        <a:spcBef>
                          <a:spcPts val="1000"/>
                        </a:spcBef>
                        <a:spcAft>
                          <a:spcPts val="0"/>
                        </a:spcAft>
                        <a:buSzPts val="1000"/>
                        <a:buFont typeface="Ubuntu"/>
                        <a:buAutoNum type="arabicPeriod"/>
                      </a:pPr>
                      <a:r>
                        <a:rPr lang="en" sz="1000">
                          <a:latin typeface="Ubuntu"/>
                          <a:ea typeface="Ubuntu"/>
                          <a:cs typeface="Ubuntu"/>
                          <a:sym typeface="Ubuntu"/>
                        </a:rPr>
                        <a:t>Supported Accenture in resolving technical issues, including file translation, text translation, and popup requirements.</a:t>
                      </a:r>
                      <a:endParaRPr sz="1000">
                        <a:latin typeface="Ubuntu"/>
                        <a:ea typeface="Ubuntu"/>
                        <a:cs typeface="Ubuntu"/>
                        <a:sym typeface="Ubuntu"/>
                      </a:endParaRPr>
                    </a:p>
                    <a:p>
                      <a:pPr marL="457200" lvl="0" indent="-292100" algn="l" rtl="0">
                        <a:lnSpc>
                          <a:spcPct val="115000"/>
                        </a:lnSpc>
                        <a:spcBef>
                          <a:spcPts val="1000"/>
                        </a:spcBef>
                        <a:spcAft>
                          <a:spcPts val="0"/>
                        </a:spcAft>
                        <a:buSzPts val="1000"/>
                        <a:buFont typeface="Ubuntu"/>
                        <a:buAutoNum type="arabicPeriod"/>
                      </a:pPr>
                      <a:r>
                        <a:rPr lang="en" sz="1000">
                          <a:latin typeface="Ubuntu"/>
                          <a:ea typeface="Ubuntu"/>
                          <a:cs typeface="Ubuntu"/>
                          <a:sym typeface="Ubuntu"/>
                        </a:rPr>
                        <a:t>Developed a POC to import Excel files and extract data from specific rows and columns.</a:t>
                      </a:r>
                      <a:endParaRPr sz="1000">
                        <a:latin typeface="Ubuntu"/>
                        <a:ea typeface="Ubuntu"/>
                        <a:cs typeface="Ubuntu"/>
                        <a:sym typeface="Ubuntu"/>
                      </a:endParaRPr>
                    </a:p>
                    <a:p>
                      <a:pPr marL="457200" lvl="0" indent="-292100" algn="l" rtl="0">
                        <a:lnSpc>
                          <a:spcPct val="115000"/>
                        </a:lnSpc>
                        <a:spcBef>
                          <a:spcPts val="1000"/>
                        </a:spcBef>
                        <a:spcAft>
                          <a:spcPts val="0"/>
                        </a:spcAft>
                        <a:buSzPts val="1000"/>
                        <a:buFont typeface="Ubuntu"/>
                        <a:buAutoNum type="arabicPeriod"/>
                      </a:pPr>
                      <a:r>
                        <a:rPr lang="en" sz="1000">
                          <a:latin typeface="Ubuntu"/>
                          <a:ea typeface="Ubuntu"/>
                          <a:cs typeface="Ubuntu"/>
                          <a:sym typeface="Ubuntu"/>
                        </a:rPr>
                        <a:t>Contributed to the implementation of Blackline external system integration and template conversion.</a:t>
                      </a:r>
                      <a:endParaRPr sz="1000">
                        <a:latin typeface="Ubuntu"/>
                        <a:ea typeface="Ubuntu"/>
                        <a:cs typeface="Ubuntu"/>
                        <a:sym typeface="Ubuntu"/>
                      </a:endParaRPr>
                    </a:p>
                    <a:p>
                      <a:pPr marL="457200" lvl="0" indent="-292100" algn="l" rtl="0">
                        <a:lnSpc>
                          <a:spcPct val="115000"/>
                        </a:lnSpc>
                        <a:spcBef>
                          <a:spcPts val="1200"/>
                        </a:spcBef>
                        <a:spcAft>
                          <a:spcPts val="0"/>
                        </a:spcAft>
                        <a:buSzPts val="1000"/>
                        <a:buFont typeface="Ubuntu"/>
                        <a:buAutoNum type="arabicPeriod"/>
                      </a:pPr>
                      <a:r>
                        <a:rPr lang="en" sz="1000">
                          <a:latin typeface="Ubuntu"/>
                          <a:ea typeface="Ubuntu"/>
                          <a:cs typeface="Ubuntu"/>
                          <a:sym typeface="Ubuntu"/>
                        </a:rPr>
                        <a:t>Assisting  in exploring the new requirement in Trading Partner Relationship module in the Intercompany Recon application. (WIP)</a:t>
                      </a:r>
                      <a:endParaRPr sz="1000">
                        <a:latin typeface="Ubuntu"/>
                        <a:ea typeface="Ubuntu"/>
                        <a:cs typeface="Ubuntu"/>
                        <a:sym typeface="Ubuntu"/>
                      </a:endParaRPr>
                    </a:p>
                    <a:p>
                      <a:pPr marL="457200" lvl="0" indent="-292100" algn="l" rtl="0">
                        <a:lnSpc>
                          <a:spcPct val="115000"/>
                        </a:lnSpc>
                        <a:spcBef>
                          <a:spcPts val="1200"/>
                        </a:spcBef>
                        <a:spcAft>
                          <a:spcPts val="1000"/>
                        </a:spcAft>
                        <a:buSzPts val="1000"/>
                        <a:buFont typeface="Ubuntu"/>
                        <a:buAutoNum type="arabicPeriod"/>
                      </a:pPr>
                      <a:r>
                        <a:rPr lang="en" sz="1000">
                          <a:latin typeface="Ubuntu"/>
                          <a:ea typeface="Ubuntu"/>
                          <a:cs typeface="Ubuntu"/>
                          <a:sym typeface="Ubuntu"/>
                        </a:rPr>
                        <a:t>Ad hoc technical support and guidance to the Accenture development team on an ongoing basis. </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308900">
                <a:tc gridSpan="2">
                  <a:txBody>
                    <a:bodyPr/>
                    <a:lstStyle/>
                    <a:p>
                      <a:pPr marL="0" lvl="0" indent="0" algn="ctr" rtl="0">
                        <a:lnSpc>
                          <a:spcPct val="115000"/>
                        </a:lnSpc>
                        <a:spcBef>
                          <a:spcPts val="1200"/>
                        </a:spcBef>
                        <a:spcAft>
                          <a:spcPts val="1200"/>
                        </a:spcAft>
                        <a:buNone/>
                      </a:pPr>
                      <a:r>
                        <a:rPr lang="en" sz="1200" b="1">
                          <a:solidFill>
                            <a:schemeClr val="dk2"/>
                          </a:solidFill>
                          <a:latin typeface="Ubuntu"/>
                          <a:ea typeface="Ubuntu"/>
                          <a:cs typeface="Ubuntu"/>
                          <a:sym typeface="Ubuntu"/>
                        </a:rPr>
                        <a:t>Impact</a:t>
                      </a:r>
                      <a:endParaRPr sz="1200" b="1">
                        <a:solidFill>
                          <a:schemeClr val="dk2"/>
                        </a:solidFill>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2"/>
                  </a:ext>
                </a:extLst>
              </a:tr>
              <a:tr h="670500">
                <a:tc gridSpan="2">
                  <a:txBody>
                    <a:bodyPr/>
                    <a:lstStyle/>
                    <a:p>
                      <a:pPr marL="57150" lvl="0" indent="0" algn="l" rtl="0">
                        <a:lnSpc>
                          <a:spcPct val="115000"/>
                        </a:lnSpc>
                        <a:spcBef>
                          <a:spcPts val="1200"/>
                        </a:spcBef>
                        <a:spcAft>
                          <a:spcPts val="1200"/>
                        </a:spcAft>
                        <a:buNone/>
                      </a:pPr>
                      <a:r>
                        <a:rPr lang="en" sz="1000">
                          <a:latin typeface="Ubuntu"/>
                          <a:ea typeface="Ubuntu"/>
                          <a:cs typeface="Ubuntu"/>
                          <a:sym typeface="Ubuntu"/>
                        </a:rPr>
                        <a:t>Continually helping Accenture overcome technical challenges and bottlenecks, contributing to better decision-making and standardization   of existing and new applications as well as schedule adherence. Also contributing to upskilling of the Accenture development team. </a:t>
                      </a:r>
                      <a:endParaRPr sz="1000">
                        <a:latin typeface="Ubuntu"/>
                        <a:ea typeface="Ubuntu"/>
                        <a:cs typeface="Ubuntu"/>
                        <a:sym typeface="Ubuntu"/>
                      </a:endParaRPr>
                    </a:p>
                  </a:txBody>
                  <a:tcPr marL="73025" marR="73025"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bl>
          </a:graphicData>
        </a:graphic>
      </p:graphicFrame>
      <p:pic>
        <p:nvPicPr>
          <p:cNvPr id="392" name="Google Shape;392;g325ae4aafdc_0_45">
            <a:extLst>
              <a:ext uri="{FF2B5EF4-FFF2-40B4-BE49-F238E27FC236}">
                <a16:creationId xmlns:a16="http://schemas.microsoft.com/office/drawing/2014/main" id="{C2C46DDE-50FB-AD7A-4484-7974DC1F0AF1}"/>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
        <p:nvSpPr>
          <p:cNvPr id="393" name="Google Shape;393;g325ae4aafdc_0_45">
            <a:extLst>
              <a:ext uri="{FF2B5EF4-FFF2-40B4-BE49-F238E27FC236}">
                <a16:creationId xmlns:a16="http://schemas.microsoft.com/office/drawing/2014/main" id="{1BC4404C-67AA-9B12-1859-0A72E9A20F29}"/>
              </a:ext>
            </a:extLst>
          </p:cNvPr>
          <p:cNvSpPr txBox="1"/>
          <p:nvPr/>
        </p:nvSpPr>
        <p:spPr>
          <a:xfrm>
            <a:off x="429700" y="371475"/>
            <a:ext cx="8285700" cy="427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None/>
            </a:pPr>
            <a:r>
              <a:rPr lang="en" sz="2600" b="1">
                <a:solidFill>
                  <a:srgbClr val="020A51"/>
                </a:solidFill>
                <a:latin typeface="Ubuntu"/>
                <a:ea typeface="Ubuntu"/>
                <a:cs typeface="Ubuntu"/>
                <a:sym typeface="Ubuntu"/>
              </a:rPr>
              <a:t>Progress and Impact</a:t>
            </a:r>
            <a:endParaRPr sz="2600" b="1">
              <a:solidFill>
                <a:srgbClr val="020A51"/>
              </a:solidFill>
              <a:latin typeface="Ubuntu"/>
              <a:ea typeface="Ubuntu"/>
              <a:cs typeface="Ubuntu"/>
              <a:sym typeface="Ubuntu"/>
            </a:endParaRPr>
          </a:p>
        </p:txBody>
      </p:sp>
    </p:spTree>
    <p:extLst>
      <p:ext uri="{BB962C8B-B14F-4D97-AF65-F5344CB8AC3E}">
        <p14:creationId xmlns:p14="http://schemas.microsoft.com/office/powerpoint/2010/main" val="19049773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97">
          <a:extLst>
            <a:ext uri="{FF2B5EF4-FFF2-40B4-BE49-F238E27FC236}">
              <a16:creationId xmlns:a16="http://schemas.microsoft.com/office/drawing/2014/main" id="{7A4DCCAB-E23B-C620-A771-07BAB999DAED}"/>
            </a:ext>
          </a:extLst>
        </p:cNvPr>
        <p:cNvGrpSpPr/>
        <p:nvPr/>
      </p:nvGrpSpPr>
      <p:grpSpPr>
        <a:xfrm>
          <a:off x="0" y="0"/>
          <a:ext cx="0" cy="0"/>
          <a:chOff x="0" y="0"/>
          <a:chExt cx="0" cy="0"/>
        </a:xfrm>
      </p:grpSpPr>
      <p:sp>
        <p:nvSpPr>
          <p:cNvPr id="398" name="Google Shape;398;g2827e65ead6_0_140">
            <a:extLst>
              <a:ext uri="{FF2B5EF4-FFF2-40B4-BE49-F238E27FC236}">
                <a16:creationId xmlns:a16="http://schemas.microsoft.com/office/drawing/2014/main" id="{D944E032-AC58-A673-4C11-F21CE49261BB}"/>
              </a:ext>
            </a:extLst>
          </p:cNvPr>
          <p:cNvSpPr txBox="1">
            <a:spLocks noGrp="1"/>
          </p:cNvSpPr>
          <p:nvPr>
            <p:ph type="title"/>
          </p:nvPr>
        </p:nvSpPr>
        <p:spPr>
          <a:xfrm>
            <a:off x="3552100" y="1970400"/>
            <a:ext cx="3839400" cy="2476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SzPts val="1556"/>
              <a:buNone/>
            </a:pPr>
            <a:r>
              <a:rPr lang="en" b="1"/>
              <a:t>Appian Features Update</a:t>
            </a:r>
            <a:endParaRPr sz="1400" b="1"/>
          </a:p>
        </p:txBody>
      </p:sp>
      <p:pic>
        <p:nvPicPr>
          <p:cNvPr id="399" name="Google Shape;399;g2827e65ead6_0_140">
            <a:extLst>
              <a:ext uri="{FF2B5EF4-FFF2-40B4-BE49-F238E27FC236}">
                <a16:creationId xmlns:a16="http://schemas.microsoft.com/office/drawing/2014/main" id="{E7A40AEE-DE57-A87C-A99A-717239D7EE6D}"/>
              </a:ext>
            </a:extLst>
          </p:cNvPr>
          <p:cNvPicPr preferRelativeResize="0"/>
          <p:nvPr/>
        </p:nvPicPr>
        <p:blipFill rotWithShape="1">
          <a:blip r:embed="rId3">
            <a:alphaModFix/>
          </a:blip>
          <a:srcRect/>
          <a:stretch/>
        </p:blipFill>
        <p:spPr>
          <a:xfrm>
            <a:off x="7894819" y="0"/>
            <a:ext cx="1069630" cy="564300"/>
          </a:xfrm>
          <a:prstGeom prst="rect">
            <a:avLst/>
          </a:prstGeom>
          <a:noFill/>
          <a:ln>
            <a:noFill/>
          </a:ln>
        </p:spPr>
      </p:pic>
    </p:spTree>
    <p:extLst>
      <p:ext uri="{BB962C8B-B14F-4D97-AF65-F5344CB8AC3E}">
        <p14:creationId xmlns:p14="http://schemas.microsoft.com/office/powerpoint/2010/main" val="3391159045"/>
      </p:ext>
    </p:extLst>
  </p:cSld>
  <p:clrMapOvr>
    <a:masterClrMapping/>
  </p:clrMapOvr>
</p:sld>
</file>

<file path=ppt/theme/theme1.xml><?xml version="1.0" encoding="utf-8"?>
<a:theme xmlns:a="http://schemas.openxmlformats.org/drawingml/2006/main" name="Title">
  <a:themeElements>
    <a:clrScheme name="Appian">
      <a:dk1>
        <a:srgbClr val="020A51"/>
      </a:dk1>
      <a:lt1>
        <a:srgbClr val="FFFFFF"/>
      </a:lt1>
      <a:dk2>
        <a:srgbClr val="2322F0"/>
      </a:dk2>
      <a:lt2>
        <a:srgbClr val="FFFFFF"/>
      </a:lt2>
      <a:accent1>
        <a:srgbClr val="E7F1FF"/>
      </a:accent1>
      <a:accent2>
        <a:srgbClr val="38CF7F"/>
      </a:accent2>
      <a:accent3>
        <a:srgbClr val="9D4DE3"/>
      </a:accent3>
      <a:accent4>
        <a:srgbClr val="DD3457"/>
      </a:accent4>
      <a:accent5>
        <a:srgbClr val="FCB858"/>
      </a:accent5>
      <a:accent6>
        <a:srgbClr val="020A51"/>
      </a:accent6>
      <a:hlink>
        <a:srgbClr val="FFFFFF"/>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enda">
  <a:themeElements>
    <a:clrScheme name="Appian">
      <a:dk1>
        <a:srgbClr val="020A51"/>
      </a:dk1>
      <a:lt1>
        <a:srgbClr val="FFFFFF"/>
      </a:lt1>
      <a:dk2>
        <a:srgbClr val="2322F0"/>
      </a:dk2>
      <a:lt2>
        <a:srgbClr val="FFFFFF"/>
      </a:lt2>
      <a:accent1>
        <a:srgbClr val="E7F1FF"/>
      </a:accent1>
      <a:accent2>
        <a:srgbClr val="38CF7F"/>
      </a:accent2>
      <a:accent3>
        <a:srgbClr val="9D4DE3"/>
      </a:accent3>
      <a:accent4>
        <a:srgbClr val="DD3457"/>
      </a:accent4>
      <a:accent5>
        <a:srgbClr val="FCB858"/>
      </a:accent5>
      <a:accent6>
        <a:srgbClr val="020A51"/>
      </a:accent6>
      <a:hlink>
        <a:srgbClr val="FFFFFF"/>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BG">
  <a:themeElements>
    <a:clrScheme name="Appian">
      <a:dk1>
        <a:srgbClr val="020A51"/>
      </a:dk1>
      <a:lt1>
        <a:srgbClr val="FFFFFF"/>
      </a:lt1>
      <a:dk2>
        <a:srgbClr val="2322F0"/>
      </a:dk2>
      <a:lt2>
        <a:srgbClr val="FFFFFF"/>
      </a:lt2>
      <a:accent1>
        <a:srgbClr val="E7F1FF"/>
      </a:accent1>
      <a:accent2>
        <a:srgbClr val="38CF7F"/>
      </a:accent2>
      <a:accent3>
        <a:srgbClr val="9D4DE3"/>
      </a:accent3>
      <a:accent4>
        <a:srgbClr val="DD3457"/>
      </a:accent4>
      <a:accent5>
        <a:srgbClr val="FCB858"/>
      </a:accent5>
      <a:accent6>
        <a:srgbClr val="020A51"/>
      </a:accent6>
      <a:hlink>
        <a:srgbClr val="FFFFFF"/>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ivider">
  <a:themeElements>
    <a:clrScheme name="Appian">
      <a:dk1>
        <a:srgbClr val="020A51"/>
      </a:dk1>
      <a:lt1>
        <a:srgbClr val="FFFFFF"/>
      </a:lt1>
      <a:dk2>
        <a:srgbClr val="2322F0"/>
      </a:dk2>
      <a:lt2>
        <a:srgbClr val="FFFFFF"/>
      </a:lt2>
      <a:accent1>
        <a:srgbClr val="E7F1FF"/>
      </a:accent1>
      <a:accent2>
        <a:srgbClr val="38CF7F"/>
      </a:accent2>
      <a:accent3>
        <a:srgbClr val="9D4DE3"/>
      </a:accent3>
      <a:accent4>
        <a:srgbClr val="DD3457"/>
      </a:accent4>
      <a:accent5>
        <a:srgbClr val="FCB858"/>
      </a:accent5>
      <a:accent6>
        <a:srgbClr val="020A51"/>
      </a:accent6>
      <a:hlink>
        <a:srgbClr val="FFFFFF"/>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End">
  <a:themeElements>
    <a:clrScheme name="Appian">
      <a:dk1>
        <a:srgbClr val="020A51"/>
      </a:dk1>
      <a:lt1>
        <a:srgbClr val="FFFFFF"/>
      </a:lt1>
      <a:dk2>
        <a:srgbClr val="2322F0"/>
      </a:dk2>
      <a:lt2>
        <a:srgbClr val="FFFFFF"/>
      </a:lt2>
      <a:accent1>
        <a:srgbClr val="E7F1FF"/>
      </a:accent1>
      <a:accent2>
        <a:srgbClr val="38CF7F"/>
      </a:accent2>
      <a:accent3>
        <a:srgbClr val="9D4DE3"/>
      </a:accent3>
      <a:accent4>
        <a:srgbClr val="DD3457"/>
      </a:accent4>
      <a:accent5>
        <a:srgbClr val="FCB858"/>
      </a:accent5>
      <a:accent6>
        <a:srgbClr val="020A51"/>
      </a:accent6>
      <a:hlink>
        <a:srgbClr val="FFFFFF"/>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WhiteBG">
  <a:themeElements>
    <a:clrScheme name="Appian">
      <a:dk1>
        <a:srgbClr val="020A51"/>
      </a:dk1>
      <a:lt1>
        <a:srgbClr val="FFFFFF"/>
      </a:lt1>
      <a:dk2>
        <a:srgbClr val="2322F0"/>
      </a:dk2>
      <a:lt2>
        <a:srgbClr val="FFFFFF"/>
      </a:lt2>
      <a:accent1>
        <a:srgbClr val="E7F1FF"/>
      </a:accent1>
      <a:accent2>
        <a:srgbClr val="38CF7F"/>
      </a:accent2>
      <a:accent3>
        <a:srgbClr val="9D4DE3"/>
      </a:accent3>
      <a:accent4>
        <a:srgbClr val="DD3457"/>
      </a:accent4>
      <a:accent5>
        <a:srgbClr val="FCB858"/>
      </a:accent5>
      <a:accent6>
        <a:srgbClr val="020A51"/>
      </a:accent6>
      <a:hlink>
        <a:srgbClr val="FFFFFF"/>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15093</Words>
  <Application>Microsoft Office PowerPoint</Application>
  <PresentationFormat>On-screen Show (16:9)</PresentationFormat>
  <Paragraphs>1974</Paragraphs>
  <Slides>132</Slides>
  <Notes>132</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132</vt:i4>
      </vt:variant>
    </vt:vector>
  </HeadingPairs>
  <TitlesOfParts>
    <vt:vector size="146" baseType="lpstr">
      <vt:lpstr>Calibri</vt:lpstr>
      <vt:lpstr>Lato</vt:lpstr>
      <vt:lpstr>Ubuntu Light</vt:lpstr>
      <vt:lpstr>Merriweather</vt:lpstr>
      <vt:lpstr>Arial</vt:lpstr>
      <vt:lpstr>Ubuntu</vt:lpstr>
      <vt:lpstr>Ubuntu Medium</vt:lpstr>
      <vt:lpstr>Tahoma</vt:lpstr>
      <vt:lpstr>Title</vt:lpstr>
      <vt:lpstr>Agenda</vt:lpstr>
      <vt:lpstr>WhiteBG</vt:lpstr>
      <vt:lpstr>Divider</vt:lpstr>
      <vt:lpstr>End</vt:lpstr>
      <vt:lpstr>WhiteBG</vt:lpstr>
      <vt:lpstr>Accenture Operations Executive Success Review (ESR)</vt:lpstr>
      <vt:lpstr>ESR Agenda</vt:lpstr>
      <vt:lpstr>PowerPoint Presentation</vt:lpstr>
      <vt:lpstr>Goals and Progress</vt:lpstr>
      <vt:lpstr>PowerPoint Presentation</vt:lpstr>
      <vt:lpstr>PowerPoint Presentation</vt:lpstr>
      <vt:lpstr>PowerPoint Presentation</vt:lpstr>
      <vt:lpstr>PowerPoint Presentation</vt:lpstr>
      <vt:lpstr>PowerPoint Presentation</vt:lpstr>
      <vt:lpstr>PowerPoint Presentation</vt:lpstr>
      <vt:lpstr>Appian Features Update</vt:lpstr>
      <vt:lpstr>Features Spotlight - Appian AI.</vt:lpstr>
      <vt:lpstr>Accenture AI Use Cases</vt:lpstr>
      <vt:lpstr>Process HQ</vt:lpstr>
      <vt:lpstr>Improve Any Process, Inform Any Decision</vt:lpstr>
      <vt:lpstr>Process Insights</vt:lpstr>
      <vt:lpstr>Process Insights Makes Process Mining Easy</vt:lpstr>
      <vt:lpstr>Roadmap Ahead</vt:lpstr>
      <vt:lpstr>Forward-looking Focus Areas</vt:lpstr>
      <vt:lpstr>Roadmap* </vt:lpstr>
      <vt:lpstr>Action Items and Next Steps </vt:lpstr>
      <vt:lpstr>Next Steps</vt:lpstr>
      <vt:lpstr>The leader in low-code automation.</vt:lpstr>
      <vt:lpstr>Forward-looking Focus Areas</vt:lpstr>
      <vt:lpstr>Roadmap* </vt:lpstr>
      <vt:lpstr>PowerPoint Presentation</vt:lpstr>
      <vt:lpstr>Appian Features Update</vt:lpstr>
      <vt:lpstr>Features Spotlight - Appian AI.</vt:lpstr>
      <vt:lpstr>Accenture AI Use Cases</vt:lpstr>
      <vt:lpstr>Process HQ</vt:lpstr>
      <vt:lpstr>Improve Any Process, Inform Any Decision</vt:lpstr>
      <vt:lpstr>Process Insights</vt:lpstr>
      <vt:lpstr>Process Insights Makes Process Mining Easy</vt:lpstr>
      <vt:lpstr>Roadmap Ahead</vt:lpstr>
      <vt:lpstr>Forward-looking Focus Areas</vt:lpstr>
      <vt:lpstr>Roadmap* </vt:lpstr>
      <vt:lpstr>Action Items and Next Steps </vt:lpstr>
      <vt:lpstr>Next Steps</vt:lpstr>
      <vt:lpstr>The leader in low-code automation.</vt:lpstr>
      <vt:lpstr>Forward-looking Focus Areas</vt:lpstr>
      <vt:lpstr>Roadmap* </vt:lpstr>
      <vt:lpstr>Action Items and Next Steps </vt:lpstr>
      <vt:lpstr>Next Steps</vt:lpstr>
      <vt:lpstr>The leader in low-code automation.</vt:lpstr>
      <vt:lpstr>Accenture Operations Executive Success Review (ESR)</vt:lpstr>
      <vt:lpstr>ESR Agenda</vt:lpstr>
      <vt:lpstr>PowerPoint Presentation</vt:lpstr>
      <vt:lpstr>Goals and Progress</vt:lpstr>
      <vt:lpstr>PowerPoint Presentation</vt:lpstr>
      <vt:lpstr>PowerPoint Presentation</vt:lpstr>
      <vt:lpstr>PowerPoint Presentation</vt:lpstr>
      <vt:lpstr>PowerPoint Presentation</vt:lpstr>
      <vt:lpstr>PowerPoint Presentation</vt:lpstr>
      <vt:lpstr>PowerPoint Presentation</vt:lpstr>
      <vt:lpstr>Appian Features Update</vt:lpstr>
      <vt:lpstr>Features Spotlight - Appian AI.</vt:lpstr>
      <vt:lpstr>Accenture AI Use Cases</vt:lpstr>
      <vt:lpstr>Process HQ</vt:lpstr>
      <vt:lpstr>Improve Any Process, Inform Any Decision</vt:lpstr>
      <vt:lpstr>Process Insights</vt:lpstr>
      <vt:lpstr>Process Insights Makes Process Mining Easy</vt:lpstr>
      <vt:lpstr>Roadmap Ahead</vt:lpstr>
      <vt:lpstr>Forward-looking Focus Areas</vt:lpstr>
      <vt:lpstr>Roadmap* </vt:lpstr>
      <vt:lpstr>Action Items and Next Steps </vt:lpstr>
      <vt:lpstr>Next Steps</vt:lpstr>
      <vt:lpstr>The leader in low-code automation.</vt:lpstr>
      <vt:lpstr>Forward-looking Focus Areas</vt:lpstr>
      <vt:lpstr>Roadmap* </vt:lpstr>
      <vt:lpstr>PowerPoint Presentation</vt:lpstr>
      <vt:lpstr>Appian Features Update</vt:lpstr>
      <vt:lpstr>Features Spotlight - Appian AI.</vt:lpstr>
      <vt:lpstr>Accenture AI Use Cases</vt:lpstr>
      <vt:lpstr>Process HQ</vt:lpstr>
      <vt:lpstr>Improve Any Process, Inform Any Decision</vt:lpstr>
      <vt:lpstr>Process Insights</vt:lpstr>
      <vt:lpstr>Process Insights Makes Process Mining Easy</vt:lpstr>
      <vt:lpstr>Roadmap Ahead</vt:lpstr>
      <vt:lpstr>Forward-looking Focus Areas</vt:lpstr>
      <vt:lpstr>Roadmap* </vt:lpstr>
      <vt:lpstr>Action Items and Next Steps </vt:lpstr>
      <vt:lpstr>Next Steps</vt:lpstr>
      <vt:lpstr>The leader in low-code automation.</vt:lpstr>
      <vt:lpstr>Forward-looking Focus Areas</vt:lpstr>
      <vt:lpstr>Roadmap* </vt:lpstr>
      <vt:lpstr>Action Items and Next Steps </vt:lpstr>
      <vt:lpstr>Next Steps</vt:lpstr>
      <vt:lpstr>The leader in low-code automation.</vt:lpstr>
      <vt:lpstr>Accenture Operations Executive Success Review (ESR)</vt:lpstr>
      <vt:lpstr>ESR Agenda</vt:lpstr>
      <vt:lpstr>PowerPoint Presentation</vt:lpstr>
      <vt:lpstr>Goals and Progress</vt:lpstr>
      <vt:lpstr>PowerPoint Presentation</vt:lpstr>
      <vt:lpstr>PowerPoint Presentation</vt:lpstr>
      <vt:lpstr>PowerPoint Presentation</vt:lpstr>
      <vt:lpstr>PowerPoint Presentation</vt:lpstr>
      <vt:lpstr>PowerPoint Presentation</vt:lpstr>
      <vt:lpstr>PowerPoint Presentation</vt:lpstr>
      <vt:lpstr>Appian Features Update</vt:lpstr>
      <vt:lpstr>Features Spotlight - Appian AI.</vt:lpstr>
      <vt:lpstr>Accenture AI Use Cases</vt:lpstr>
      <vt:lpstr>Process HQ</vt:lpstr>
      <vt:lpstr>Improve Any Process, Inform Any Decision</vt:lpstr>
      <vt:lpstr>Process Insights</vt:lpstr>
      <vt:lpstr>Process Insights Makes Process Mining Easy</vt:lpstr>
      <vt:lpstr>Roadmap Ahead</vt:lpstr>
      <vt:lpstr>Forward-looking Focus Areas</vt:lpstr>
      <vt:lpstr>Roadmap* </vt:lpstr>
      <vt:lpstr>Action Items and Next Steps </vt:lpstr>
      <vt:lpstr>Next Steps</vt:lpstr>
      <vt:lpstr>The leader in low-code automation.</vt:lpstr>
      <vt:lpstr>Forward-looking Focus Areas</vt:lpstr>
      <vt:lpstr>Roadmap* </vt:lpstr>
      <vt:lpstr>PowerPoint Presentation</vt:lpstr>
      <vt:lpstr>Appian Features Update</vt:lpstr>
      <vt:lpstr>Features Spotlight - Appian AI.</vt:lpstr>
      <vt:lpstr>Accenture AI Use Cases</vt:lpstr>
      <vt:lpstr>Process HQ</vt:lpstr>
      <vt:lpstr>Improve Any Process, Inform Any Decision</vt:lpstr>
      <vt:lpstr>Process Insights</vt:lpstr>
      <vt:lpstr>Process Insights Makes Process Mining Easy</vt:lpstr>
      <vt:lpstr>Roadmap Ahead</vt:lpstr>
      <vt:lpstr>Forward-looking Focus Areas</vt:lpstr>
      <vt:lpstr>Roadmap* </vt:lpstr>
      <vt:lpstr>Action Items and Next Steps </vt:lpstr>
      <vt:lpstr>Next Steps</vt:lpstr>
      <vt:lpstr>The leader in low-code automation.</vt:lpstr>
      <vt:lpstr>Forward-looking Focus Areas</vt:lpstr>
      <vt:lpstr>Roadmap* </vt:lpstr>
      <vt:lpstr>Action Items and Next Steps </vt:lpstr>
      <vt:lpstr>Next Steps</vt:lpstr>
      <vt:lpstr>The leader in low-code automation.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Subha Rajaian</dc:creator>
  <cp:lastModifiedBy>Ashok Kumar Raju</cp:lastModifiedBy>
  <cp:revision>3</cp:revision>
  <dcterms:modified xsi:type="dcterms:W3CDTF">2025-08-01T06:53:44Z</dcterms:modified>
</cp:coreProperties>
</file>